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2"/>
  </p:notesMasterIdLst>
  <p:sldIdLst>
    <p:sldId id="533" r:id="rId5"/>
    <p:sldId id="534" r:id="rId6"/>
    <p:sldId id="304" r:id="rId7"/>
    <p:sldId id="321" r:id="rId8"/>
    <p:sldId id="337" r:id="rId9"/>
    <p:sldId id="424" r:id="rId10"/>
    <p:sldId id="425" r:id="rId11"/>
    <p:sldId id="423" r:id="rId12"/>
    <p:sldId id="305" r:id="rId13"/>
    <p:sldId id="537" r:id="rId14"/>
    <p:sldId id="426" r:id="rId15"/>
    <p:sldId id="514" r:id="rId16"/>
    <p:sldId id="513" r:id="rId17"/>
    <p:sldId id="434" r:id="rId18"/>
    <p:sldId id="515" r:id="rId19"/>
    <p:sldId id="428" r:id="rId20"/>
    <p:sldId id="430" r:id="rId21"/>
    <p:sldId id="431" r:id="rId22"/>
    <p:sldId id="416" r:id="rId23"/>
    <p:sldId id="433" r:id="rId24"/>
    <p:sldId id="418" r:id="rId25"/>
    <p:sldId id="422" r:id="rId26"/>
    <p:sldId id="419" r:id="rId27"/>
    <p:sldId id="420" r:id="rId28"/>
    <p:sldId id="306" r:id="rId29"/>
    <p:sldId id="301" r:id="rId30"/>
    <p:sldId id="451" r:id="rId31"/>
    <p:sldId id="524" r:id="rId32"/>
    <p:sldId id="518" r:id="rId33"/>
    <p:sldId id="538" r:id="rId34"/>
    <p:sldId id="521" r:id="rId35"/>
    <p:sldId id="522" r:id="rId36"/>
    <p:sldId id="519" r:id="rId37"/>
    <p:sldId id="525" r:id="rId38"/>
    <p:sldId id="516" r:id="rId39"/>
    <p:sldId id="454" r:id="rId40"/>
    <p:sldId id="523" r:id="rId41"/>
    <p:sldId id="438" r:id="rId42"/>
    <p:sldId id="526" r:id="rId43"/>
    <p:sldId id="437" r:id="rId44"/>
    <p:sldId id="539" r:id="rId45"/>
    <p:sldId id="455" r:id="rId46"/>
    <p:sldId id="472" r:id="rId47"/>
    <p:sldId id="457" r:id="rId48"/>
    <p:sldId id="458" r:id="rId49"/>
    <p:sldId id="459" r:id="rId50"/>
    <p:sldId id="460" r:id="rId51"/>
    <p:sldId id="456" r:id="rId52"/>
    <p:sldId id="471" r:id="rId53"/>
    <p:sldId id="473" r:id="rId54"/>
    <p:sldId id="474" r:id="rId55"/>
    <p:sldId id="475" r:id="rId56"/>
    <p:sldId id="444" r:id="rId57"/>
    <p:sldId id="274" r:id="rId58"/>
    <p:sldId id="442" r:id="rId59"/>
    <p:sldId id="443" r:id="rId60"/>
    <p:sldId id="309" r:id="rId61"/>
    <p:sldId id="308" r:id="rId62"/>
    <p:sldId id="529" r:id="rId63"/>
    <p:sldId id="530" r:id="rId64"/>
    <p:sldId id="531" r:id="rId65"/>
    <p:sldId id="532" r:id="rId66"/>
    <p:sldId id="445" r:id="rId67"/>
    <p:sldId id="318" r:id="rId68"/>
    <p:sldId id="465" r:id="rId69"/>
    <p:sldId id="507" r:id="rId70"/>
    <p:sldId id="468" r:id="rId71"/>
    <p:sldId id="467" r:id="rId72"/>
    <p:sldId id="476" r:id="rId73"/>
    <p:sldId id="470" r:id="rId74"/>
    <p:sldId id="477" r:id="rId75"/>
    <p:sldId id="502" r:id="rId76"/>
    <p:sldId id="264" r:id="rId77"/>
    <p:sldId id="510" r:id="rId78"/>
    <p:sldId id="511" r:id="rId79"/>
    <p:sldId id="512" r:id="rId80"/>
    <p:sldId id="303" r:id="rId81"/>
    <p:sldId id="479" r:id="rId82"/>
    <p:sldId id="480" r:id="rId83"/>
    <p:sldId id="481" r:id="rId84"/>
    <p:sldId id="482" r:id="rId85"/>
    <p:sldId id="483" r:id="rId86"/>
    <p:sldId id="492" r:id="rId87"/>
    <p:sldId id="493" r:id="rId88"/>
    <p:sldId id="495" r:id="rId89"/>
    <p:sldId id="496" r:id="rId90"/>
    <p:sldId id="497" r:id="rId91"/>
    <p:sldId id="508" r:id="rId92"/>
    <p:sldId id="503" r:id="rId93"/>
    <p:sldId id="509" r:id="rId94"/>
    <p:sldId id="504" r:id="rId95"/>
    <p:sldId id="505" r:id="rId96"/>
    <p:sldId id="528" r:id="rId97"/>
    <p:sldId id="506" r:id="rId98"/>
    <p:sldId id="345" r:id="rId99"/>
    <p:sldId id="322" r:id="rId100"/>
    <p:sldId id="394" r:id="rId101"/>
    <p:sldId id="407" r:id="rId102"/>
    <p:sldId id="414" r:id="rId103"/>
    <p:sldId id="415" r:id="rId104"/>
    <p:sldId id="491" r:id="rId105"/>
    <p:sldId id="489" r:id="rId106"/>
    <p:sldId id="527" r:id="rId107"/>
    <p:sldId id="393" r:id="rId108"/>
    <p:sldId id="535" r:id="rId109"/>
    <p:sldId id="536" r:id="rId110"/>
    <p:sldId id="540" r:id="rId111"/>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9EE61AB8-3B11-416D-9DBA-F8FA4C697984}">
          <p14:sldIdLst>
            <p14:sldId id="533"/>
            <p14:sldId id="534"/>
            <p14:sldId id="304"/>
            <p14:sldId id="321"/>
          </p14:sldIdLst>
        </p14:section>
        <p14:section name="MOTIVACE - Voda a život" id="{14889332-0CD2-424F-AF61-96310F73E628}">
          <p14:sldIdLst>
            <p14:sldId id="337"/>
            <p14:sldId id="424"/>
            <p14:sldId id="425"/>
            <p14:sldId id="423"/>
          </p14:sldIdLst>
        </p14:section>
        <p14:section name="Voda na Zemi" id="{27437100-6160-4066-88D1-26766CFC885F}">
          <p14:sldIdLst>
            <p14:sldId id="305"/>
            <p14:sldId id="537"/>
            <p14:sldId id="426"/>
            <p14:sldId id="514"/>
            <p14:sldId id="513"/>
            <p14:sldId id="434"/>
            <p14:sldId id="515"/>
            <p14:sldId id="428"/>
            <p14:sldId id="430"/>
            <p14:sldId id="431"/>
            <p14:sldId id="416"/>
            <p14:sldId id="433"/>
            <p14:sldId id="418"/>
            <p14:sldId id="422"/>
            <p14:sldId id="419"/>
            <p14:sldId id="420"/>
            <p14:sldId id="306"/>
          </p14:sldIdLst>
        </p14:section>
        <p14:section name="Pitná voda" id="{08ED5F60-0D7F-40FD-A719-9B6D63270136}">
          <p14:sldIdLst>
            <p14:sldId id="301"/>
            <p14:sldId id="451"/>
            <p14:sldId id="524"/>
            <p14:sldId id="518"/>
            <p14:sldId id="538"/>
            <p14:sldId id="521"/>
            <p14:sldId id="522"/>
            <p14:sldId id="519"/>
            <p14:sldId id="525"/>
            <p14:sldId id="516"/>
            <p14:sldId id="454"/>
            <p14:sldId id="523"/>
            <p14:sldId id="438"/>
            <p14:sldId id="526"/>
            <p14:sldId id="437"/>
            <p14:sldId id="539"/>
            <p14:sldId id="455"/>
            <p14:sldId id="472"/>
            <p14:sldId id="457"/>
            <p14:sldId id="458"/>
            <p14:sldId id="459"/>
            <p14:sldId id="460"/>
            <p14:sldId id="456"/>
            <p14:sldId id="471"/>
            <p14:sldId id="473"/>
            <p14:sldId id="474"/>
            <p14:sldId id="475"/>
            <p14:sldId id="444"/>
            <p14:sldId id="274"/>
            <p14:sldId id="442"/>
            <p14:sldId id="443"/>
            <p14:sldId id="309"/>
            <p14:sldId id="308"/>
            <p14:sldId id="529"/>
            <p14:sldId id="530"/>
            <p14:sldId id="531"/>
            <p14:sldId id="532"/>
            <p14:sldId id="445"/>
          </p14:sldIdLst>
        </p14:section>
        <p14:section name="Zdroj, složení a odvádění odpadní vody" id="{1E8C2804-A1C8-447B-9E0F-FD176ABD6A89}">
          <p14:sldIdLst>
            <p14:sldId id="318"/>
            <p14:sldId id="465"/>
            <p14:sldId id="507"/>
            <p14:sldId id="468"/>
            <p14:sldId id="467"/>
            <p14:sldId id="476"/>
            <p14:sldId id="470"/>
            <p14:sldId id="477"/>
            <p14:sldId id="502"/>
            <p14:sldId id="264"/>
            <p14:sldId id="510"/>
            <p14:sldId id="511"/>
            <p14:sldId id="512"/>
          </p14:sldIdLst>
        </p14:section>
        <p14:section name="Čistírna odpadních vod" id="{324865ED-7C9A-4BD3-B8FC-ACD999A5E71C}">
          <p14:sldIdLst>
            <p14:sldId id="303"/>
            <p14:sldId id="479"/>
            <p14:sldId id="480"/>
            <p14:sldId id="481"/>
            <p14:sldId id="482"/>
            <p14:sldId id="483"/>
            <p14:sldId id="492"/>
            <p14:sldId id="493"/>
            <p14:sldId id="495"/>
            <p14:sldId id="496"/>
            <p14:sldId id="497"/>
            <p14:sldId id="508"/>
            <p14:sldId id="503"/>
            <p14:sldId id="509"/>
            <p14:sldId id="504"/>
            <p14:sldId id="505"/>
            <p14:sldId id="528"/>
            <p14:sldId id="506"/>
          </p14:sldIdLst>
        </p14:section>
        <p14:section name="Cirkularita a udržitelnost" id="{AF202B0C-5269-4BC8-B0D3-1BEDB36D8C46}">
          <p14:sldIdLst>
            <p14:sldId id="345"/>
            <p14:sldId id="322"/>
            <p14:sldId id="394"/>
            <p14:sldId id="407"/>
            <p14:sldId id="414"/>
            <p14:sldId id="415"/>
            <p14:sldId id="491"/>
            <p14:sldId id="489"/>
            <p14:sldId id="527"/>
            <p14:sldId id="393"/>
            <p14:sldId id="535"/>
            <p14:sldId id="536"/>
            <p14:sldId id="5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729511-3A23-66C6-C856-9ACE6C8A0114}" name="jitka.czakojova" initials="ji" userId="S::jitka.czakojova_gmail.com#ext#@asociaceprovoducr.onmicrosoft.com::b7ff9814-ecd4-4b9f-ae65-979a0fd46533" providerId="AD"/>
  <p188:author id="{9F136087-87F3-1D8E-0A7C-1B4CCF16DEA8}" name="Helena Bakešová" initials="HB" userId="S::helena.bakesova@czwa.cz::99d5e2cc-9ebc-4b44-8e41-1589222a7f98" providerId="AD"/>
  <p188:author id="{85B1BB8E-1AB8-2135-BA87-F6FC4BE0A186}" name="Prochazka, Jindrich - Xylem" initials="PJX" userId="S::Jindrich.Prochazka@xylem.com::78936c9d-ba8f-44e4-bf71-3aafaaa64ebc" providerId="AD"/>
  <p188:author id="{9D45EFBB-A493-4086-89A5-F204FD704868}" name="Jindřich Procházka" initials="JP" userId="2d404693969cc988" providerId="Windows Live"/>
  <p188:author id="{88CFD4CA-038E-C312-0703-9624E361F0CB}" name="Sochor, Jakub" initials="JS" userId="S::sochoja8@cvut.cz::a9cb1045-177a-4bba-b582-e2164f7aac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4F9"/>
    <a:srgbClr val="FFFFFF"/>
    <a:srgbClr val="E1F7E8"/>
    <a:srgbClr val="EFFAE8"/>
    <a:srgbClr val="224466"/>
    <a:srgbClr val="006699"/>
    <a:srgbClr val="C2E9F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2E4A67-C9AA-B1F2-DB82-04A7A69A0A2F}" v="6" dt="2025-06-03T22:12:34.519"/>
    <p1510:client id="{1F21170D-3CD1-D191-9FE6-9B7DC2BE17CA}" v="4" dt="2025-06-03T21:02:30.085"/>
    <p1510:client id="{7F43E541-A7AC-DF0A-9BC2-272696652057}" v="195" dt="2025-06-04T19:05:46.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30" autoAdjust="0"/>
  </p:normalViewPr>
  <p:slideViewPr>
    <p:cSldViewPr snapToGrid="0">
      <p:cViewPr varScale="1">
        <p:scale>
          <a:sx n="95" d="100"/>
          <a:sy n="95" d="100"/>
        </p:scale>
        <p:origin x="11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microsoft.com/office/2015/10/relationships/revisionInfo" Target="revisionInfo.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slide" Target="slides/slide106.xml"/><Relationship Id="rId115"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presProps" Target="presProps.xml"/><Relationship Id="rId118"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EECEEC-76DF-45A1-A1B7-785FB0A38BF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cs-CZ"/>
        </a:p>
      </dgm:t>
    </dgm:pt>
    <dgm:pt modelId="{C4D1167F-0550-4AF8-83FD-DF70AE9BACDA}">
      <dgm:prSet phldrT="[Text]" custT="1"/>
      <dgm:spPr/>
      <dgm:t>
        <a:bodyPr/>
        <a:lstStyle/>
        <a:p>
          <a:r>
            <a:rPr lang="cs-CZ" sz="1400">
              <a:latin typeface="Verdana" panose="020B0604030504040204" pitchFamily="34" charset="0"/>
              <a:ea typeface="Verdana" panose="020B0604030504040204" pitchFamily="34" charset="0"/>
            </a:rPr>
            <a:t>ZDROJ VODY</a:t>
          </a:r>
        </a:p>
      </dgm:t>
    </dgm:pt>
    <dgm:pt modelId="{E34874DF-4377-42BA-AC4D-08BE28CC3F5A}" type="parTrans" cxnId="{89F4806C-AC05-4515-BE68-99A28FBCAA63}">
      <dgm:prSet/>
      <dgm:spPr/>
      <dgm:t>
        <a:bodyPr/>
        <a:lstStyle/>
        <a:p>
          <a:endParaRPr lang="cs-CZ" sz="1400">
            <a:latin typeface="Verdana" panose="020B0604030504040204" pitchFamily="34" charset="0"/>
            <a:ea typeface="Verdana" panose="020B0604030504040204" pitchFamily="34" charset="0"/>
          </a:endParaRPr>
        </a:p>
      </dgm:t>
    </dgm:pt>
    <dgm:pt modelId="{70E37F59-BB6A-4B65-806A-15542D786096}" type="sibTrans" cxnId="{89F4806C-AC05-4515-BE68-99A28FBCAA63}">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267C7F4C-C768-48D6-A4C0-0F2ADB3486FF}">
      <dgm:prSet phldrT="[Text]" custT="1">
        <dgm:style>
          <a:lnRef idx="2">
            <a:schemeClr val="accent2"/>
          </a:lnRef>
          <a:fillRef idx="1">
            <a:schemeClr val="lt1"/>
          </a:fillRef>
          <a:effectRef idx="0">
            <a:schemeClr val="accent2"/>
          </a:effectRef>
          <a:fontRef idx="minor">
            <a:schemeClr val="dk1"/>
          </a:fontRef>
        </dgm:style>
      </dgm:prSet>
      <dgm:spPr/>
      <dgm:t>
        <a:bodyPr/>
        <a:lstStyle/>
        <a:p>
          <a:r>
            <a:rPr lang="cs-CZ" sz="1400">
              <a:latin typeface="Verdana" panose="020B0604030504040204" pitchFamily="34" charset="0"/>
              <a:ea typeface="Verdana" panose="020B0604030504040204" pitchFamily="34" charset="0"/>
            </a:rPr>
            <a:t>ÚPRAVNA VODY</a:t>
          </a:r>
        </a:p>
      </dgm:t>
    </dgm:pt>
    <dgm:pt modelId="{78D3006B-3AAD-434F-B334-ACE7D2C56DE4}" type="parTrans" cxnId="{E97C9261-BCF5-4455-9452-E97C97868523}">
      <dgm:prSet/>
      <dgm:spPr/>
      <dgm:t>
        <a:bodyPr/>
        <a:lstStyle/>
        <a:p>
          <a:endParaRPr lang="cs-CZ" sz="1400">
            <a:latin typeface="Verdana" panose="020B0604030504040204" pitchFamily="34" charset="0"/>
            <a:ea typeface="Verdana" panose="020B0604030504040204" pitchFamily="34" charset="0"/>
          </a:endParaRPr>
        </a:p>
      </dgm:t>
    </dgm:pt>
    <dgm:pt modelId="{45212E22-A08B-48C9-9600-9715F3ECB485}" type="sibTrans" cxnId="{E97C9261-BCF5-4455-9452-E97C97868523}">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798EB8E7-2AB0-4CE4-ABBE-EE3A96B8B686}">
      <dgm:prSet phldrT="[Text]" custT="1">
        <dgm:style>
          <a:lnRef idx="2">
            <a:schemeClr val="accent2"/>
          </a:lnRef>
          <a:fillRef idx="1">
            <a:schemeClr val="lt1"/>
          </a:fillRef>
          <a:effectRef idx="0">
            <a:schemeClr val="accent2"/>
          </a:effectRef>
          <a:fontRef idx="minor">
            <a:schemeClr val="dk1"/>
          </a:fontRef>
        </dgm:style>
      </dgm:prSet>
      <dgm:spPr/>
      <dgm:t>
        <a:bodyPr/>
        <a:lstStyle/>
        <a:p>
          <a:r>
            <a:rPr lang="cs-CZ" sz="1200">
              <a:latin typeface="Verdana" panose="020B0604030504040204" pitchFamily="34" charset="0"/>
              <a:ea typeface="Verdana" panose="020B0604030504040204" pitchFamily="34" charset="0"/>
            </a:rPr>
            <a:t>ČISTÍRNA ODPADNÍCH VOD</a:t>
          </a:r>
        </a:p>
      </dgm:t>
    </dgm:pt>
    <dgm:pt modelId="{EE595C03-7AAB-4A48-81AD-02759F8E76FC}" type="parTrans" cxnId="{0F2CF379-A209-466B-A6EB-90FC0933621D}">
      <dgm:prSet/>
      <dgm:spPr/>
      <dgm:t>
        <a:bodyPr/>
        <a:lstStyle/>
        <a:p>
          <a:endParaRPr lang="cs-CZ" sz="1400">
            <a:latin typeface="Verdana" panose="020B0604030504040204" pitchFamily="34" charset="0"/>
            <a:ea typeface="Verdana" panose="020B0604030504040204" pitchFamily="34" charset="0"/>
          </a:endParaRPr>
        </a:p>
      </dgm:t>
    </dgm:pt>
    <dgm:pt modelId="{FECDCF6C-15CE-49BB-AA0B-701D9A30B3FD}" type="sibTrans" cxnId="{0F2CF379-A209-466B-A6EB-90FC0933621D}">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B06CE271-FBF3-42C3-95D0-F81188D3F8B4}">
      <dgm:prSet phldrT="[Text]" custT="1"/>
      <dgm:spPr/>
      <dgm:t>
        <a:bodyPr/>
        <a:lstStyle/>
        <a:p>
          <a:r>
            <a:rPr lang="cs-CZ" sz="1400">
              <a:latin typeface="Verdana" panose="020B0604030504040204" pitchFamily="34" charset="0"/>
              <a:ea typeface="Verdana" panose="020B0604030504040204" pitchFamily="34" charset="0"/>
            </a:rPr>
            <a:t>PITNÁ VODA</a:t>
          </a:r>
        </a:p>
      </dgm:t>
    </dgm:pt>
    <dgm:pt modelId="{ED448813-8A4B-4E3E-B2A5-ABF9AB0332D6}" type="parTrans" cxnId="{06C3D082-1A2D-455E-9E14-DA1AD53BB9B5}">
      <dgm:prSet/>
      <dgm:spPr/>
      <dgm:t>
        <a:bodyPr/>
        <a:lstStyle/>
        <a:p>
          <a:endParaRPr lang="cs-CZ" sz="1400">
            <a:latin typeface="Verdana" panose="020B0604030504040204" pitchFamily="34" charset="0"/>
            <a:ea typeface="Verdana" panose="020B0604030504040204" pitchFamily="34" charset="0"/>
          </a:endParaRPr>
        </a:p>
      </dgm:t>
    </dgm:pt>
    <dgm:pt modelId="{6244EBDF-B79B-48EC-908C-CDED2060D84A}" type="sibTrans" cxnId="{06C3D082-1A2D-455E-9E14-DA1AD53BB9B5}">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C0EF0FC6-7DBD-4C30-8C4B-28DC0AEF983C}">
      <dgm:prSet phldrT="[Text]" custT="1">
        <dgm:style>
          <a:lnRef idx="1">
            <a:schemeClr val="accent3"/>
          </a:lnRef>
          <a:fillRef idx="3">
            <a:schemeClr val="accent3"/>
          </a:fillRef>
          <a:effectRef idx="2">
            <a:schemeClr val="accent3"/>
          </a:effectRef>
          <a:fontRef idx="minor">
            <a:schemeClr val="lt1"/>
          </a:fontRef>
        </dgm:style>
      </dgm:prSet>
      <dgm:spPr>
        <a:solidFill>
          <a:srgbClr val="92D050"/>
        </a:solidFill>
        <a:ln>
          <a:solidFill>
            <a:schemeClr val="tx1"/>
          </a:solidFill>
        </a:ln>
      </dgm:spPr>
      <dgm:t>
        <a:bodyPr/>
        <a:lstStyle/>
        <a:p>
          <a:r>
            <a:rPr lang="cs-CZ" sz="1200" b="0">
              <a:solidFill>
                <a:schemeClr val="tx1"/>
              </a:solidFill>
              <a:latin typeface="Verdana" panose="020B0604030504040204" pitchFamily="34" charset="0"/>
              <a:ea typeface="Verdana" panose="020B0604030504040204" pitchFamily="34" charset="0"/>
            </a:rPr>
            <a:t>SPOTŘEBITE</a:t>
          </a:r>
          <a:r>
            <a:rPr lang="cs-CZ" sz="1200" b="0">
              <a:solidFill>
                <a:srgbClr val="224466"/>
              </a:solidFill>
              <a:latin typeface="Verdana" panose="020B0604030504040204" pitchFamily="34" charset="0"/>
              <a:ea typeface="Verdana" panose="020B0604030504040204" pitchFamily="34" charset="0"/>
            </a:rPr>
            <a:t>L</a:t>
          </a:r>
          <a:endParaRPr lang="cs-CZ" sz="1100" b="0">
            <a:solidFill>
              <a:srgbClr val="224466"/>
            </a:solidFill>
            <a:latin typeface="Verdana" panose="020B0604030504040204" pitchFamily="34" charset="0"/>
            <a:ea typeface="Verdana" panose="020B0604030504040204" pitchFamily="34" charset="0"/>
          </a:endParaRPr>
        </a:p>
      </dgm:t>
    </dgm:pt>
    <dgm:pt modelId="{811FA4B1-090E-4A82-92E9-F80F978C96A3}" type="parTrans" cxnId="{DF107DCE-F35E-4F25-8493-E9ED9CD3F001}">
      <dgm:prSet/>
      <dgm:spPr/>
      <dgm:t>
        <a:bodyPr/>
        <a:lstStyle/>
        <a:p>
          <a:endParaRPr lang="cs-CZ" sz="1400">
            <a:latin typeface="Verdana" panose="020B0604030504040204" pitchFamily="34" charset="0"/>
            <a:ea typeface="Verdana" panose="020B0604030504040204" pitchFamily="34" charset="0"/>
          </a:endParaRPr>
        </a:p>
      </dgm:t>
    </dgm:pt>
    <dgm:pt modelId="{B9F09837-46F7-42B4-AEAF-D472E4BC19B7}" type="sibTrans" cxnId="{DF107DCE-F35E-4F25-8493-E9ED9CD3F001}">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55AF70F8-BD53-4D8E-9CBF-3FE98258340F}">
      <dgm:prSet phldrT="[Text]" custT="1"/>
      <dgm:spPr/>
      <dgm:t>
        <a:bodyPr/>
        <a:lstStyle/>
        <a:p>
          <a:r>
            <a:rPr lang="cs-CZ" sz="1400">
              <a:latin typeface="Verdana" panose="020B0604030504040204" pitchFamily="34" charset="0"/>
              <a:ea typeface="Verdana" panose="020B0604030504040204" pitchFamily="34" charset="0"/>
            </a:rPr>
            <a:t>ODPADNÍ VODA</a:t>
          </a:r>
        </a:p>
      </dgm:t>
    </dgm:pt>
    <dgm:pt modelId="{5F91FD00-9D59-45D3-907E-5342DEDAD670}" type="parTrans" cxnId="{03574382-EAC6-4BEE-B610-A0B05B71A3B7}">
      <dgm:prSet/>
      <dgm:spPr/>
      <dgm:t>
        <a:bodyPr/>
        <a:lstStyle/>
        <a:p>
          <a:endParaRPr lang="cs-CZ" sz="1400">
            <a:latin typeface="Verdana" panose="020B0604030504040204" pitchFamily="34" charset="0"/>
            <a:ea typeface="Verdana" panose="020B0604030504040204" pitchFamily="34" charset="0"/>
          </a:endParaRPr>
        </a:p>
      </dgm:t>
    </dgm:pt>
    <dgm:pt modelId="{A59B318C-C5C2-4AE2-9F96-06D5C3509566}" type="sibTrans" cxnId="{03574382-EAC6-4BEE-B610-A0B05B71A3B7}">
      <dgm:prSet custT="1"/>
      <dgm:spPr>
        <a:ln>
          <a:solidFill>
            <a:schemeClr val="tx1"/>
          </a:solidFill>
        </a:ln>
      </dgm:spPr>
      <dgm:t>
        <a:bodyPr/>
        <a:lstStyle/>
        <a:p>
          <a:endParaRPr lang="cs-CZ" sz="1400">
            <a:latin typeface="Verdana" panose="020B0604030504040204" pitchFamily="34" charset="0"/>
            <a:ea typeface="Verdana" panose="020B0604030504040204" pitchFamily="34" charset="0"/>
          </a:endParaRPr>
        </a:p>
      </dgm:t>
    </dgm:pt>
    <dgm:pt modelId="{06B2BC74-D2EA-4884-A8A5-15F943ED1B84}">
      <dgm:prSet phldrT="[Text]" custT="1">
        <dgm:style>
          <a:lnRef idx="2">
            <a:schemeClr val="accent2"/>
          </a:lnRef>
          <a:fillRef idx="1">
            <a:schemeClr val="lt1"/>
          </a:fillRef>
          <a:effectRef idx="0">
            <a:schemeClr val="accent2"/>
          </a:effectRef>
          <a:fontRef idx="minor">
            <a:schemeClr val="dk1"/>
          </a:fontRef>
        </dgm:style>
      </dgm:prSet>
      <dgm:spPr>
        <a:solidFill>
          <a:srgbClr val="4F81BD">
            <a:hueOff val="0"/>
            <a:satOff val="0"/>
            <a:lumOff val="0"/>
            <a:alphaOff val="0"/>
          </a:srgbClr>
        </a:solidFill>
        <a:ln w="25400" cap="flat" cmpd="sng" algn="ctr">
          <a:solidFill>
            <a:prstClr val="white">
              <a:hueOff val="0"/>
              <a:satOff val="0"/>
              <a:lumOff val="0"/>
              <a:alphaOff val="0"/>
            </a:prstClr>
          </a:solidFill>
          <a:prstDash val="solid"/>
        </a:ln>
        <a:effectLst/>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cs-CZ" sz="1400" kern="1200">
              <a:solidFill>
                <a:prstClr val="white"/>
              </a:solidFill>
              <a:latin typeface="Verdana" panose="020B0604030504040204" pitchFamily="34" charset="0"/>
              <a:ea typeface="Verdana" panose="020B0604030504040204" pitchFamily="34" charset="0"/>
              <a:cs typeface="+mn-cs"/>
            </a:rPr>
            <a:t>VODNÍ TOK</a:t>
          </a:r>
        </a:p>
      </dgm:t>
    </dgm:pt>
    <dgm:pt modelId="{B63CC724-DD09-4EDB-8780-C1B040B5B099}" type="parTrans" cxnId="{CCD94B39-6D13-4A56-B151-21C2FB3AA690}">
      <dgm:prSet/>
      <dgm:spPr/>
      <dgm:t>
        <a:bodyPr/>
        <a:lstStyle/>
        <a:p>
          <a:endParaRPr lang="cs-CZ">
            <a:latin typeface="Verdana" panose="020B0604030504040204" pitchFamily="34" charset="0"/>
            <a:ea typeface="Verdana" panose="020B0604030504040204" pitchFamily="34" charset="0"/>
          </a:endParaRPr>
        </a:p>
      </dgm:t>
    </dgm:pt>
    <dgm:pt modelId="{8A4F9C80-4891-4237-97B3-B05B02E57218}" type="sibTrans" cxnId="{CCD94B39-6D13-4A56-B151-21C2FB3AA690}">
      <dgm:prSet/>
      <dgm:spPr>
        <a:ln>
          <a:solidFill>
            <a:schemeClr val="tx1"/>
          </a:solidFill>
        </a:ln>
      </dgm:spPr>
      <dgm:t>
        <a:bodyPr/>
        <a:lstStyle/>
        <a:p>
          <a:endParaRPr lang="cs-CZ">
            <a:latin typeface="Verdana" panose="020B0604030504040204" pitchFamily="34" charset="0"/>
            <a:ea typeface="Verdana" panose="020B0604030504040204" pitchFamily="34" charset="0"/>
          </a:endParaRPr>
        </a:p>
      </dgm:t>
    </dgm:pt>
    <dgm:pt modelId="{4BE4BBA2-6AB4-426B-B9A5-1C4E983C73FD}" type="pres">
      <dgm:prSet presAssocID="{64EECEEC-76DF-45A1-A1B7-785FB0A38BF5}" presName="cycle" presStyleCnt="0">
        <dgm:presLayoutVars>
          <dgm:dir/>
          <dgm:resizeHandles val="exact"/>
        </dgm:presLayoutVars>
      </dgm:prSet>
      <dgm:spPr/>
    </dgm:pt>
    <dgm:pt modelId="{6B6A0F5F-5047-4F9F-BD16-B94FAE1E0146}" type="pres">
      <dgm:prSet presAssocID="{C4D1167F-0550-4AF8-83FD-DF70AE9BACDA}" presName="node" presStyleLbl="node1" presStyleIdx="0" presStyleCnt="7" custScaleX="118788" custScaleY="118788">
        <dgm:presLayoutVars>
          <dgm:bulletEnabled val="1"/>
        </dgm:presLayoutVars>
      </dgm:prSet>
      <dgm:spPr/>
    </dgm:pt>
    <dgm:pt modelId="{832E7842-6635-4F39-8CFE-B2FF31B01AF7}" type="pres">
      <dgm:prSet presAssocID="{70E37F59-BB6A-4B65-806A-15542D786096}" presName="sibTrans" presStyleLbl="sibTrans2D1" presStyleIdx="0" presStyleCnt="7"/>
      <dgm:spPr/>
    </dgm:pt>
    <dgm:pt modelId="{342D19E2-BDFF-4E7F-8787-E1633AE38D09}" type="pres">
      <dgm:prSet presAssocID="{70E37F59-BB6A-4B65-806A-15542D786096}" presName="connectorText" presStyleLbl="sibTrans2D1" presStyleIdx="0" presStyleCnt="7"/>
      <dgm:spPr/>
    </dgm:pt>
    <dgm:pt modelId="{1AF067CB-8213-4BB3-BD42-57965B38E75D}" type="pres">
      <dgm:prSet presAssocID="{267C7F4C-C768-48D6-A4C0-0F2ADB3486FF}" presName="node" presStyleLbl="node1" presStyleIdx="1" presStyleCnt="7" custScaleX="118788" custScaleY="118788">
        <dgm:presLayoutVars>
          <dgm:bulletEnabled val="1"/>
        </dgm:presLayoutVars>
      </dgm:prSet>
      <dgm:spPr/>
    </dgm:pt>
    <dgm:pt modelId="{2E5E614C-3A07-4A39-9415-049AC3E2931E}" type="pres">
      <dgm:prSet presAssocID="{45212E22-A08B-48C9-9600-9715F3ECB485}" presName="sibTrans" presStyleLbl="sibTrans2D1" presStyleIdx="1" presStyleCnt="7"/>
      <dgm:spPr/>
    </dgm:pt>
    <dgm:pt modelId="{D80415AE-5C5D-44A9-99FD-7F213F0053A0}" type="pres">
      <dgm:prSet presAssocID="{45212E22-A08B-48C9-9600-9715F3ECB485}" presName="connectorText" presStyleLbl="sibTrans2D1" presStyleIdx="1" presStyleCnt="7"/>
      <dgm:spPr/>
    </dgm:pt>
    <dgm:pt modelId="{E68791DA-5C4E-4B9F-B2FD-328FED38AA80}" type="pres">
      <dgm:prSet presAssocID="{B06CE271-FBF3-42C3-95D0-F81188D3F8B4}" presName="node" presStyleLbl="node1" presStyleIdx="2" presStyleCnt="7" custScaleX="118788" custScaleY="118788">
        <dgm:presLayoutVars>
          <dgm:bulletEnabled val="1"/>
        </dgm:presLayoutVars>
      </dgm:prSet>
      <dgm:spPr/>
    </dgm:pt>
    <dgm:pt modelId="{4829E349-0A1D-4225-9820-962A1080498E}" type="pres">
      <dgm:prSet presAssocID="{6244EBDF-B79B-48EC-908C-CDED2060D84A}" presName="sibTrans" presStyleLbl="sibTrans2D1" presStyleIdx="2" presStyleCnt="7"/>
      <dgm:spPr/>
    </dgm:pt>
    <dgm:pt modelId="{44442485-FBB7-41E2-9A61-58D53D4CFB69}" type="pres">
      <dgm:prSet presAssocID="{6244EBDF-B79B-48EC-908C-CDED2060D84A}" presName="connectorText" presStyleLbl="sibTrans2D1" presStyleIdx="2" presStyleCnt="7"/>
      <dgm:spPr/>
    </dgm:pt>
    <dgm:pt modelId="{6285D0C4-FE5A-4DB1-904A-79D7DB8F6671}" type="pres">
      <dgm:prSet presAssocID="{C0EF0FC6-7DBD-4C30-8C4B-28DC0AEF983C}" presName="node" presStyleLbl="node1" presStyleIdx="3" presStyleCnt="7" custScaleX="118788" custScaleY="118788">
        <dgm:presLayoutVars>
          <dgm:bulletEnabled val="1"/>
        </dgm:presLayoutVars>
      </dgm:prSet>
      <dgm:spPr/>
    </dgm:pt>
    <dgm:pt modelId="{9F8282E1-9153-4621-836A-B0E300519335}" type="pres">
      <dgm:prSet presAssocID="{B9F09837-46F7-42B4-AEAF-D472E4BC19B7}" presName="sibTrans" presStyleLbl="sibTrans2D1" presStyleIdx="3" presStyleCnt="7"/>
      <dgm:spPr/>
    </dgm:pt>
    <dgm:pt modelId="{F9F5B03B-2B0F-4378-ABA5-91B40424EC0A}" type="pres">
      <dgm:prSet presAssocID="{B9F09837-46F7-42B4-AEAF-D472E4BC19B7}" presName="connectorText" presStyleLbl="sibTrans2D1" presStyleIdx="3" presStyleCnt="7"/>
      <dgm:spPr/>
    </dgm:pt>
    <dgm:pt modelId="{B7937DE9-5DB0-4DC1-807D-92335985D441}" type="pres">
      <dgm:prSet presAssocID="{55AF70F8-BD53-4D8E-9CBF-3FE98258340F}" presName="node" presStyleLbl="node1" presStyleIdx="4" presStyleCnt="7" custScaleX="118788" custScaleY="118788">
        <dgm:presLayoutVars>
          <dgm:bulletEnabled val="1"/>
        </dgm:presLayoutVars>
      </dgm:prSet>
      <dgm:spPr/>
    </dgm:pt>
    <dgm:pt modelId="{FA5BBFF2-833F-4E13-861D-4739791013EE}" type="pres">
      <dgm:prSet presAssocID="{A59B318C-C5C2-4AE2-9F96-06D5C3509566}" presName="sibTrans" presStyleLbl="sibTrans2D1" presStyleIdx="4" presStyleCnt="7"/>
      <dgm:spPr/>
    </dgm:pt>
    <dgm:pt modelId="{2B1504CC-ABBC-4BB4-A08B-FFF0DD1A192A}" type="pres">
      <dgm:prSet presAssocID="{A59B318C-C5C2-4AE2-9F96-06D5C3509566}" presName="connectorText" presStyleLbl="sibTrans2D1" presStyleIdx="4" presStyleCnt="7"/>
      <dgm:spPr/>
    </dgm:pt>
    <dgm:pt modelId="{7BCE36BB-CCF3-482E-979B-5C03489F883F}" type="pres">
      <dgm:prSet presAssocID="{798EB8E7-2AB0-4CE4-ABBE-EE3A96B8B686}" presName="node" presStyleLbl="node1" presStyleIdx="5" presStyleCnt="7" custScaleX="118788" custScaleY="118788">
        <dgm:presLayoutVars>
          <dgm:bulletEnabled val="1"/>
        </dgm:presLayoutVars>
      </dgm:prSet>
      <dgm:spPr/>
    </dgm:pt>
    <dgm:pt modelId="{C05307E0-3A95-499D-8AAE-B8954D7A369F}" type="pres">
      <dgm:prSet presAssocID="{FECDCF6C-15CE-49BB-AA0B-701D9A30B3FD}" presName="sibTrans" presStyleLbl="sibTrans2D1" presStyleIdx="5" presStyleCnt="7"/>
      <dgm:spPr/>
    </dgm:pt>
    <dgm:pt modelId="{FD0A61FB-6381-4DBD-B4E1-50D58578AF47}" type="pres">
      <dgm:prSet presAssocID="{FECDCF6C-15CE-49BB-AA0B-701D9A30B3FD}" presName="connectorText" presStyleLbl="sibTrans2D1" presStyleIdx="5" presStyleCnt="7"/>
      <dgm:spPr/>
    </dgm:pt>
    <dgm:pt modelId="{663969C5-303B-4960-A4FB-3AA9FBA4690F}" type="pres">
      <dgm:prSet presAssocID="{06B2BC74-D2EA-4884-A8A5-15F943ED1B84}" presName="node" presStyleLbl="node1" presStyleIdx="6" presStyleCnt="7" custScaleX="118788" custScaleY="118788">
        <dgm:presLayoutVars>
          <dgm:bulletEnabled val="1"/>
        </dgm:presLayoutVars>
      </dgm:prSet>
      <dgm:spPr>
        <a:xfrm>
          <a:off x="3332497" y="891150"/>
          <a:ext cx="1362763" cy="1362763"/>
        </a:xfrm>
        <a:prstGeom prst="ellipse">
          <a:avLst/>
        </a:prstGeom>
      </dgm:spPr>
    </dgm:pt>
    <dgm:pt modelId="{33202E6D-8088-43BD-90CD-DB901F76DF9A}" type="pres">
      <dgm:prSet presAssocID="{8A4F9C80-4891-4237-97B3-B05B02E57218}" presName="sibTrans" presStyleLbl="sibTrans2D1" presStyleIdx="6" presStyleCnt="7"/>
      <dgm:spPr/>
    </dgm:pt>
    <dgm:pt modelId="{962DC784-02CC-4D8C-88EA-8105DE7DE30E}" type="pres">
      <dgm:prSet presAssocID="{8A4F9C80-4891-4237-97B3-B05B02E57218}" presName="connectorText" presStyleLbl="sibTrans2D1" presStyleIdx="6" presStyleCnt="7"/>
      <dgm:spPr/>
    </dgm:pt>
  </dgm:ptLst>
  <dgm:cxnLst>
    <dgm:cxn modelId="{04AFD607-FF2F-4EC6-BE3B-F0225AB2394B}" type="presOf" srcId="{FECDCF6C-15CE-49BB-AA0B-701D9A30B3FD}" destId="{C05307E0-3A95-499D-8AAE-B8954D7A369F}" srcOrd="0" destOrd="0" presId="urn:microsoft.com/office/officeart/2005/8/layout/cycle2"/>
    <dgm:cxn modelId="{CC44A611-A622-48BC-BCFF-7F648CB48EC2}" type="presOf" srcId="{06B2BC74-D2EA-4884-A8A5-15F943ED1B84}" destId="{663969C5-303B-4960-A4FB-3AA9FBA4690F}" srcOrd="0" destOrd="0" presId="urn:microsoft.com/office/officeart/2005/8/layout/cycle2"/>
    <dgm:cxn modelId="{2DF69023-2B0E-4223-A6F4-717DB7363A7D}" type="presOf" srcId="{B06CE271-FBF3-42C3-95D0-F81188D3F8B4}" destId="{E68791DA-5C4E-4B9F-B2FD-328FED38AA80}" srcOrd="0" destOrd="0" presId="urn:microsoft.com/office/officeart/2005/8/layout/cycle2"/>
    <dgm:cxn modelId="{4BF7D129-E60F-47DA-BA9C-97754123B50B}" type="presOf" srcId="{55AF70F8-BD53-4D8E-9CBF-3FE98258340F}" destId="{B7937DE9-5DB0-4DC1-807D-92335985D441}" srcOrd="0" destOrd="0" presId="urn:microsoft.com/office/officeart/2005/8/layout/cycle2"/>
    <dgm:cxn modelId="{CCD94B39-6D13-4A56-B151-21C2FB3AA690}" srcId="{64EECEEC-76DF-45A1-A1B7-785FB0A38BF5}" destId="{06B2BC74-D2EA-4884-A8A5-15F943ED1B84}" srcOrd="6" destOrd="0" parTransId="{B63CC724-DD09-4EDB-8780-C1B040B5B099}" sibTransId="{8A4F9C80-4891-4237-97B3-B05B02E57218}"/>
    <dgm:cxn modelId="{A0D67D5D-2C78-4DE3-8D7D-419A952743FF}" type="presOf" srcId="{267C7F4C-C768-48D6-A4C0-0F2ADB3486FF}" destId="{1AF067CB-8213-4BB3-BD42-57965B38E75D}" srcOrd="0" destOrd="0" presId="urn:microsoft.com/office/officeart/2005/8/layout/cycle2"/>
    <dgm:cxn modelId="{E97C9261-BCF5-4455-9452-E97C97868523}" srcId="{64EECEEC-76DF-45A1-A1B7-785FB0A38BF5}" destId="{267C7F4C-C768-48D6-A4C0-0F2ADB3486FF}" srcOrd="1" destOrd="0" parTransId="{78D3006B-3AAD-434F-B334-ACE7D2C56DE4}" sibTransId="{45212E22-A08B-48C9-9600-9715F3ECB485}"/>
    <dgm:cxn modelId="{7EBFC248-69F7-47FD-89C4-B2D538FC5622}" type="presOf" srcId="{8A4F9C80-4891-4237-97B3-B05B02E57218}" destId="{33202E6D-8088-43BD-90CD-DB901F76DF9A}" srcOrd="0" destOrd="0" presId="urn:microsoft.com/office/officeart/2005/8/layout/cycle2"/>
    <dgm:cxn modelId="{D6B4F048-48B9-45FC-894F-96B62A78FF75}" type="presOf" srcId="{45212E22-A08B-48C9-9600-9715F3ECB485}" destId="{D80415AE-5C5D-44A9-99FD-7F213F0053A0}" srcOrd="1" destOrd="0" presId="urn:microsoft.com/office/officeart/2005/8/layout/cycle2"/>
    <dgm:cxn modelId="{89F4806C-AC05-4515-BE68-99A28FBCAA63}" srcId="{64EECEEC-76DF-45A1-A1B7-785FB0A38BF5}" destId="{C4D1167F-0550-4AF8-83FD-DF70AE9BACDA}" srcOrd="0" destOrd="0" parTransId="{E34874DF-4377-42BA-AC4D-08BE28CC3F5A}" sibTransId="{70E37F59-BB6A-4B65-806A-15542D786096}"/>
    <dgm:cxn modelId="{F2C83154-A291-4B8F-89ED-097D78AFC29A}" type="presOf" srcId="{B9F09837-46F7-42B4-AEAF-D472E4BC19B7}" destId="{9F8282E1-9153-4621-836A-B0E300519335}" srcOrd="0" destOrd="0" presId="urn:microsoft.com/office/officeart/2005/8/layout/cycle2"/>
    <dgm:cxn modelId="{59621A77-F731-434B-9A1F-C2B008849AD1}" type="presOf" srcId="{FECDCF6C-15CE-49BB-AA0B-701D9A30B3FD}" destId="{FD0A61FB-6381-4DBD-B4E1-50D58578AF47}" srcOrd="1" destOrd="0" presId="urn:microsoft.com/office/officeart/2005/8/layout/cycle2"/>
    <dgm:cxn modelId="{07DA0A59-ED64-4421-AE33-6979657A8C42}" type="presOf" srcId="{8A4F9C80-4891-4237-97B3-B05B02E57218}" destId="{962DC784-02CC-4D8C-88EA-8105DE7DE30E}" srcOrd="1" destOrd="0" presId="urn:microsoft.com/office/officeart/2005/8/layout/cycle2"/>
    <dgm:cxn modelId="{0F2CF379-A209-466B-A6EB-90FC0933621D}" srcId="{64EECEEC-76DF-45A1-A1B7-785FB0A38BF5}" destId="{798EB8E7-2AB0-4CE4-ABBE-EE3A96B8B686}" srcOrd="5" destOrd="0" parTransId="{EE595C03-7AAB-4A48-81AD-02759F8E76FC}" sibTransId="{FECDCF6C-15CE-49BB-AA0B-701D9A30B3FD}"/>
    <dgm:cxn modelId="{03574382-EAC6-4BEE-B610-A0B05B71A3B7}" srcId="{64EECEEC-76DF-45A1-A1B7-785FB0A38BF5}" destId="{55AF70F8-BD53-4D8E-9CBF-3FE98258340F}" srcOrd="4" destOrd="0" parTransId="{5F91FD00-9D59-45D3-907E-5342DEDAD670}" sibTransId="{A59B318C-C5C2-4AE2-9F96-06D5C3509566}"/>
    <dgm:cxn modelId="{06C3D082-1A2D-455E-9E14-DA1AD53BB9B5}" srcId="{64EECEEC-76DF-45A1-A1B7-785FB0A38BF5}" destId="{B06CE271-FBF3-42C3-95D0-F81188D3F8B4}" srcOrd="2" destOrd="0" parTransId="{ED448813-8A4B-4E3E-B2A5-ABF9AB0332D6}" sibTransId="{6244EBDF-B79B-48EC-908C-CDED2060D84A}"/>
    <dgm:cxn modelId="{46AE5B91-15EE-4C9E-891C-DEF1ECC36F3A}" type="presOf" srcId="{45212E22-A08B-48C9-9600-9715F3ECB485}" destId="{2E5E614C-3A07-4A39-9415-049AC3E2931E}" srcOrd="0" destOrd="0" presId="urn:microsoft.com/office/officeart/2005/8/layout/cycle2"/>
    <dgm:cxn modelId="{C1867B9A-2DF4-436C-9D17-9513B770F4BB}" type="presOf" srcId="{64EECEEC-76DF-45A1-A1B7-785FB0A38BF5}" destId="{4BE4BBA2-6AB4-426B-B9A5-1C4E983C73FD}" srcOrd="0" destOrd="0" presId="urn:microsoft.com/office/officeart/2005/8/layout/cycle2"/>
    <dgm:cxn modelId="{EEBF63A4-5B4D-4CC6-B371-CDBD56C641DD}" type="presOf" srcId="{C4D1167F-0550-4AF8-83FD-DF70AE9BACDA}" destId="{6B6A0F5F-5047-4F9F-BD16-B94FAE1E0146}" srcOrd="0" destOrd="0" presId="urn:microsoft.com/office/officeart/2005/8/layout/cycle2"/>
    <dgm:cxn modelId="{62A474C3-B196-46A3-AFA8-0D21A6EBE04F}" type="presOf" srcId="{70E37F59-BB6A-4B65-806A-15542D786096}" destId="{832E7842-6635-4F39-8CFE-B2FF31B01AF7}" srcOrd="0" destOrd="0" presId="urn:microsoft.com/office/officeart/2005/8/layout/cycle2"/>
    <dgm:cxn modelId="{DD391CCA-DF73-400E-9F09-493C2F5B8B49}" type="presOf" srcId="{B9F09837-46F7-42B4-AEAF-D472E4BC19B7}" destId="{F9F5B03B-2B0F-4378-ABA5-91B40424EC0A}" srcOrd="1" destOrd="0" presId="urn:microsoft.com/office/officeart/2005/8/layout/cycle2"/>
    <dgm:cxn modelId="{DF107DCE-F35E-4F25-8493-E9ED9CD3F001}" srcId="{64EECEEC-76DF-45A1-A1B7-785FB0A38BF5}" destId="{C0EF0FC6-7DBD-4C30-8C4B-28DC0AEF983C}" srcOrd="3" destOrd="0" parTransId="{811FA4B1-090E-4A82-92E9-F80F978C96A3}" sibTransId="{B9F09837-46F7-42B4-AEAF-D472E4BC19B7}"/>
    <dgm:cxn modelId="{3BBAB6D1-9FD9-4D19-9739-AEFF3D33C2BF}" type="presOf" srcId="{A59B318C-C5C2-4AE2-9F96-06D5C3509566}" destId="{2B1504CC-ABBC-4BB4-A08B-FFF0DD1A192A}" srcOrd="1" destOrd="0" presId="urn:microsoft.com/office/officeart/2005/8/layout/cycle2"/>
    <dgm:cxn modelId="{D9CE5CD3-33A3-416F-AB3C-7DB760F89216}" type="presOf" srcId="{6244EBDF-B79B-48EC-908C-CDED2060D84A}" destId="{44442485-FBB7-41E2-9A61-58D53D4CFB69}" srcOrd="1" destOrd="0" presId="urn:microsoft.com/office/officeart/2005/8/layout/cycle2"/>
    <dgm:cxn modelId="{1F97DBD4-E3F4-463A-9B99-7DC4BB936988}" type="presOf" srcId="{6244EBDF-B79B-48EC-908C-CDED2060D84A}" destId="{4829E349-0A1D-4225-9820-962A1080498E}" srcOrd="0" destOrd="0" presId="urn:microsoft.com/office/officeart/2005/8/layout/cycle2"/>
    <dgm:cxn modelId="{771EF1E2-F19B-4B1E-A5D4-72D022FA6CE9}" type="presOf" srcId="{A59B318C-C5C2-4AE2-9F96-06D5C3509566}" destId="{FA5BBFF2-833F-4E13-861D-4739791013EE}" srcOrd="0" destOrd="0" presId="urn:microsoft.com/office/officeart/2005/8/layout/cycle2"/>
    <dgm:cxn modelId="{79C3DEE3-362D-43A1-BD97-4493477A9671}" type="presOf" srcId="{C0EF0FC6-7DBD-4C30-8C4B-28DC0AEF983C}" destId="{6285D0C4-FE5A-4DB1-904A-79D7DB8F6671}" srcOrd="0" destOrd="0" presId="urn:microsoft.com/office/officeart/2005/8/layout/cycle2"/>
    <dgm:cxn modelId="{06F730E5-CD40-4FB4-A203-F215C98F8E92}" type="presOf" srcId="{70E37F59-BB6A-4B65-806A-15542D786096}" destId="{342D19E2-BDFF-4E7F-8787-E1633AE38D09}" srcOrd="1" destOrd="0" presId="urn:microsoft.com/office/officeart/2005/8/layout/cycle2"/>
    <dgm:cxn modelId="{73FEF6ED-10A1-4ED0-825B-166247E49B47}" type="presOf" srcId="{798EB8E7-2AB0-4CE4-ABBE-EE3A96B8B686}" destId="{7BCE36BB-CCF3-482E-979B-5C03489F883F}" srcOrd="0" destOrd="0" presId="urn:microsoft.com/office/officeart/2005/8/layout/cycle2"/>
    <dgm:cxn modelId="{FEAE3038-3B26-4443-84D8-8B7F7F73C9EB}" type="presParOf" srcId="{4BE4BBA2-6AB4-426B-B9A5-1C4E983C73FD}" destId="{6B6A0F5F-5047-4F9F-BD16-B94FAE1E0146}" srcOrd="0" destOrd="0" presId="urn:microsoft.com/office/officeart/2005/8/layout/cycle2"/>
    <dgm:cxn modelId="{96854360-4812-4191-B1BA-B6AB2300CE88}" type="presParOf" srcId="{4BE4BBA2-6AB4-426B-B9A5-1C4E983C73FD}" destId="{832E7842-6635-4F39-8CFE-B2FF31B01AF7}" srcOrd="1" destOrd="0" presId="urn:microsoft.com/office/officeart/2005/8/layout/cycle2"/>
    <dgm:cxn modelId="{29283FBD-9D23-44A5-9256-F3E124A857E8}" type="presParOf" srcId="{832E7842-6635-4F39-8CFE-B2FF31B01AF7}" destId="{342D19E2-BDFF-4E7F-8787-E1633AE38D09}" srcOrd="0" destOrd="0" presId="urn:microsoft.com/office/officeart/2005/8/layout/cycle2"/>
    <dgm:cxn modelId="{F5FCA52B-FF16-4E7C-BAD6-592AEDB32E9E}" type="presParOf" srcId="{4BE4BBA2-6AB4-426B-B9A5-1C4E983C73FD}" destId="{1AF067CB-8213-4BB3-BD42-57965B38E75D}" srcOrd="2" destOrd="0" presId="urn:microsoft.com/office/officeart/2005/8/layout/cycle2"/>
    <dgm:cxn modelId="{72197CDA-77DB-41DB-8883-C728A853361F}" type="presParOf" srcId="{4BE4BBA2-6AB4-426B-B9A5-1C4E983C73FD}" destId="{2E5E614C-3A07-4A39-9415-049AC3E2931E}" srcOrd="3" destOrd="0" presId="urn:microsoft.com/office/officeart/2005/8/layout/cycle2"/>
    <dgm:cxn modelId="{6F7191C9-D9D1-4BD9-B861-72CF72D84504}" type="presParOf" srcId="{2E5E614C-3A07-4A39-9415-049AC3E2931E}" destId="{D80415AE-5C5D-44A9-99FD-7F213F0053A0}" srcOrd="0" destOrd="0" presId="urn:microsoft.com/office/officeart/2005/8/layout/cycle2"/>
    <dgm:cxn modelId="{CB861346-B54C-4AC9-8C46-E9184389AB8C}" type="presParOf" srcId="{4BE4BBA2-6AB4-426B-B9A5-1C4E983C73FD}" destId="{E68791DA-5C4E-4B9F-B2FD-328FED38AA80}" srcOrd="4" destOrd="0" presId="urn:microsoft.com/office/officeart/2005/8/layout/cycle2"/>
    <dgm:cxn modelId="{5D9CCE78-D506-4367-AA16-51F29DA1022F}" type="presParOf" srcId="{4BE4BBA2-6AB4-426B-B9A5-1C4E983C73FD}" destId="{4829E349-0A1D-4225-9820-962A1080498E}" srcOrd="5" destOrd="0" presId="urn:microsoft.com/office/officeart/2005/8/layout/cycle2"/>
    <dgm:cxn modelId="{9678E889-51C4-4F45-8708-2948D6D49682}" type="presParOf" srcId="{4829E349-0A1D-4225-9820-962A1080498E}" destId="{44442485-FBB7-41E2-9A61-58D53D4CFB69}" srcOrd="0" destOrd="0" presId="urn:microsoft.com/office/officeart/2005/8/layout/cycle2"/>
    <dgm:cxn modelId="{6B853733-2BEE-45A5-A131-9D133784460B}" type="presParOf" srcId="{4BE4BBA2-6AB4-426B-B9A5-1C4E983C73FD}" destId="{6285D0C4-FE5A-4DB1-904A-79D7DB8F6671}" srcOrd="6" destOrd="0" presId="urn:microsoft.com/office/officeart/2005/8/layout/cycle2"/>
    <dgm:cxn modelId="{9F6FC357-9461-4A2A-9690-132FE2F70ACF}" type="presParOf" srcId="{4BE4BBA2-6AB4-426B-B9A5-1C4E983C73FD}" destId="{9F8282E1-9153-4621-836A-B0E300519335}" srcOrd="7" destOrd="0" presId="urn:microsoft.com/office/officeart/2005/8/layout/cycle2"/>
    <dgm:cxn modelId="{ADF6BABE-38D6-4B55-8FA6-D05029620FFF}" type="presParOf" srcId="{9F8282E1-9153-4621-836A-B0E300519335}" destId="{F9F5B03B-2B0F-4378-ABA5-91B40424EC0A}" srcOrd="0" destOrd="0" presId="urn:microsoft.com/office/officeart/2005/8/layout/cycle2"/>
    <dgm:cxn modelId="{5E629657-2592-4711-9F98-E2492D67768E}" type="presParOf" srcId="{4BE4BBA2-6AB4-426B-B9A5-1C4E983C73FD}" destId="{B7937DE9-5DB0-4DC1-807D-92335985D441}" srcOrd="8" destOrd="0" presId="urn:microsoft.com/office/officeart/2005/8/layout/cycle2"/>
    <dgm:cxn modelId="{AACD8F1B-8FC4-476D-B077-140961DE5C07}" type="presParOf" srcId="{4BE4BBA2-6AB4-426B-B9A5-1C4E983C73FD}" destId="{FA5BBFF2-833F-4E13-861D-4739791013EE}" srcOrd="9" destOrd="0" presId="urn:microsoft.com/office/officeart/2005/8/layout/cycle2"/>
    <dgm:cxn modelId="{70AA00FA-24A7-4D88-A2E0-6E2B4799D974}" type="presParOf" srcId="{FA5BBFF2-833F-4E13-861D-4739791013EE}" destId="{2B1504CC-ABBC-4BB4-A08B-FFF0DD1A192A}" srcOrd="0" destOrd="0" presId="urn:microsoft.com/office/officeart/2005/8/layout/cycle2"/>
    <dgm:cxn modelId="{93DFF872-AB3C-4ED2-95CB-00194F8CA00B}" type="presParOf" srcId="{4BE4BBA2-6AB4-426B-B9A5-1C4E983C73FD}" destId="{7BCE36BB-CCF3-482E-979B-5C03489F883F}" srcOrd="10" destOrd="0" presId="urn:microsoft.com/office/officeart/2005/8/layout/cycle2"/>
    <dgm:cxn modelId="{CF9CD9CB-F131-4BBB-A43F-E01D12F2C6E3}" type="presParOf" srcId="{4BE4BBA2-6AB4-426B-B9A5-1C4E983C73FD}" destId="{C05307E0-3A95-499D-8AAE-B8954D7A369F}" srcOrd="11" destOrd="0" presId="urn:microsoft.com/office/officeart/2005/8/layout/cycle2"/>
    <dgm:cxn modelId="{35CAD99E-3BF9-4F1C-BBA6-218FFE1BBC4F}" type="presParOf" srcId="{C05307E0-3A95-499D-8AAE-B8954D7A369F}" destId="{FD0A61FB-6381-4DBD-B4E1-50D58578AF47}" srcOrd="0" destOrd="0" presId="urn:microsoft.com/office/officeart/2005/8/layout/cycle2"/>
    <dgm:cxn modelId="{58C5EECD-11BC-4DAD-899E-67D610D53B96}" type="presParOf" srcId="{4BE4BBA2-6AB4-426B-B9A5-1C4E983C73FD}" destId="{663969C5-303B-4960-A4FB-3AA9FBA4690F}" srcOrd="12" destOrd="0" presId="urn:microsoft.com/office/officeart/2005/8/layout/cycle2"/>
    <dgm:cxn modelId="{D255B968-AE89-4DC9-AEF8-6020F4E5E76B}" type="presParOf" srcId="{4BE4BBA2-6AB4-426B-B9A5-1C4E983C73FD}" destId="{33202E6D-8088-43BD-90CD-DB901F76DF9A}" srcOrd="13" destOrd="0" presId="urn:microsoft.com/office/officeart/2005/8/layout/cycle2"/>
    <dgm:cxn modelId="{EEE3B6B3-B8A8-4276-92AA-DB67A3BE9DA0}" type="presParOf" srcId="{33202E6D-8088-43BD-90CD-DB901F76DF9A}" destId="{962DC784-02CC-4D8C-88EA-8105DE7DE30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C949FB-A037-4DC6-B42F-1BCA3BDBDBF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cs-CZ"/>
        </a:p>
      </dgm:t>
    </dgm:pt>
    <dgm:pt modelId="{C8A48BBF-4C1D-41E4-BFD7-A9372F23BC16}">
      <dgm:prSet phldrT="[Text]" custT="1">
        <dgm:style>
          <a:lnRef idx="1">
            <a:schemeClr val="accent1"/>
          </a:lnRef>
          <a:fillRef idx="3">
            <a:schemeClr val="accent1"/>
          </a:fillRef>
          <a:effectRef idx="2">
            <a:schemeClr val="accent1"/>
          </a:effectRef>
          <a:fontRef idx="minor">
            <a:schemeClr val="lt1"/>
          </a:fontRef>
        </dgm:style>
      </dgm:prSet>
      <dgm:spPr/>
      <dgm:t>
        <a:bodyPr wrap="square" rtlCol="0"/>
        <a:lstStyle/>
        <a:p>
          <a:pPr marL="0" algn="ctr" defTabSz="914400" rtl="0" eaLnBrk="1" latinLnBrk="0" hangingPunct="1"/>
          <a:r>
            <a:rPr lang="cs-CZ" sz="2200" b="1" kern="1200" dirty="0" err="1">
              <a:solidFill>
                <a:schemeClr val="lt1"/>
              </a:solidFill>
              <a:latin typeface="Verdana"/>
              <a:ea typeface="Verdana"/>
              <a:cs typeface="+mn-cs"/>
            </a:rPr>
            <a:t>Cloaca</a:t>
          </a:r>
          <a:r>
            <a:rPr lang="cs-CZ" sz="2200" b="1" kern="1200" dirty="0">
              <a:solidFill>
                <a:schemeClr val="lt1"/>
              </a:solidFill>
              <a:latin typeface="Verdana"/>
              <a:ea typeface="Verdana"/>
              <a:cs typeface="+mn-cs"/>
            </a:rPr>
            <a:t> maxima</a:t>
          </a:r>
          <a:br>
            <a:rPr lang="cs-CZ" sz="2200" b="1" kern="1200" dirty="0">
              <a:solidFill>
                <a:schemeClr val="lt1"/>
              </a:solidFill>
              <a:latin typeface="Verdana"/>
              <a:ea typeface="Verdana"/>
              <a:cs typeface="+mn-cs"/>
            </a:rPr>
          </a:br>
          <a:r>
            <a:rPr lang="cs-CZ" sz="2200" b="1" kern="1200" dirty="0">
              <a:solidFill>
                <a:schemeClr val="lt1"/>
              </a:solidFill>
              <a:latin typeface="Verdana"/>
              <a:ea typeface="Verdana"/>
              <a:cs typeface="+mn-cs"/>
            </a:rPr>
            <a:t>v Římě</a:t>
          </a:r>
        </a:p>
      </dgm:t>
    </dgm:pt>
    <dgm:pt modelId="{8C1B302D-DAC1-4511-9575-14E111452F4F}" type="parTrans" cxnId="{2EE93D88-A221-4FD3-86F0-9D885B5D793D}">
      <dgm:prSet/>
      <dgm:spPr/>
      <dgm:t>
        <a:bodyPr/>
        <a:lstStyle/>
        <a:p>
          <a:endParaRPr lang="cs-CZ">
            <a:latin typeface="Verdana" panose="020B0604030504040204" pitchFamily="34" charset="0"/>
            <a:ea typeface="Verdana" panose="020B0604030504040204" pitchFamily="34" charset="0"/>
          </a:endParaRPr>
        </a:p>
      </dgm:t>
    </dgm:pt>
    <dgm:pt modelId="{B68A4975-3AB2-4DFB-B8B7-53C912BB9AAB}" type="sibTrans" cxnId="{2EE93D88-A221-4FD3-86F0-9D885B5D793D}">
      <dgm:prSet/>
      <dgm:spPr/>
      <dgm:t>
        <a:bodyPr/>
        <a:lstStyle/>
        <a:p>
          <a:endParaRPr lang="cs-CZ">
            <a:latin typeface="Verdana" panose="020B0604030504040204" pitchFamily="34" charset="0"/>
            <a:ea typeface="Verdana" panose="020B0604030504040204" pitchFamily="34" charset="0"/>
          </a:endParaRPr>
        </a:p>
      </dgm:t>
    </dgm:pt>
    <dgm:pt modelId="{C87F1943-94F8-4939-9164-20956EE5CE2E}">
      <dgm:prSet phldrT="[Text]" custT="1">
        <dgm:style>
          <a:lnRef idx="1">
            <a:schemeClr val="accent1"/>
          </a:lnRef>
          <a:fillRef idx="3">
            <a:schemeClr val="accent1"/>
          </a:fillRef>
          <a:effectRef idx="2">
            <a:schemeClr val="accent1"/>
          </a:effectRef>
          <a:fontRef idx="minor">
            <a:schemeClr val="lt1"/>
          </a:fontRef>
        </dgm:style>
      </dgm:prSet>
      <dgm:spPr>
        <a:ln/>
      </dgm:spPr>
      <dgm:t>
        <a:bodyPr spcFirstLastPara="0" vert="horz" wrap="square" lIns="83820" tIns="83820" rIns="83820" bIns="83820" numCol="1" spcCol="1270" rtlCol="0" anchor="ctr" anchorCtr="0"/>
        <a:lstStyle/>
        <a:p>
          <a:pPr marL="0" lvl="0" indent="0" algn="ctr" defTabSz="914400" rtl="0" eaLnBrk="1" latinLnBrk="0" hangingPunct="1">
            <a:lnSpc>
              <a:spcPct val="90000"/>
            </a:lnSpc>
            <a:spcBef>
              <a:spcPct val="0"/>
            </a:spcBef>
            <a:spcAft>
              <a:spcPct val="35000"/>
            </a:spcAft>
            <a:buNone/>
          </a:pPr>
          <a:r>
            <a:rPr lang="cs-CZ" sz="2200" b="1" kern="1200" dirty="0">
              <a:solidFill>
                <a:schemeClr val="lt1"/>
              </a:solidFill>
              <a:latin typeface="Verdana"/>
              <a:ea typeface="Verdana"/>
              <a:cs typeface="+mn-cs"/>
            </a:rPr>
            <a:t>Středověk</a:t>
          </a:r>
        </a:p>
      </dgm:t>
    </dgm:pt>
    <dgm:pt modelId="{3CE91A6E-0ABE-4B59-8449-592DBCA0D0B1}" type="parTrans" cxnId="{5F919C6C-B9F5-4FB3-A7E5-499ED88C718F}">
      <dgm:prSet/>
      <dgm:spPr/>
      <dgm:t>
        <a:bodyPr/>
        <a:lstStyle/>
        <a:p>
          <a:endParaRPr lang="cs-CZ">
            <a:latin typeface="Verdana" panose="020B0604030504040204" pitchFamily="34" charset="0"/>
            <a:ea typeface="Verdana" panose="020B0604030504040204" pitchFamily="34" charset="0"/>
          </a:endParaRPr>
        </a:p>
      </dgm:t>
    </dgm:pt>
    <dgm:pt modelId="{773816BD-AF7E-492C-A03E-71308C0B0713}" type="sibTrans" cxnId="{5F919C6C-B9F5-4FB3-A7E5-499ED88C718F}">
      <dgm:prSet/>
      <dgm:spPr/>
      <dgm:t>
        <a:bodyPr/>
        <a:lstStyle/>
        <a:p>
          <a:endParaRPr lang="cs-CZ">
            <a:latin typeface="Verdana" panose="020B0604030504040204" pitchFamily="34" charset="0"/>
            <a:ea typeface="Verdana" panose="020B0604030504040204" pitchFamily="34" charset="0"/>
          </a:endParaRPr>
        </a:p>
      </dgm:t>
    </dgm:pt>
    <dgm:pt modelId="{DF6662C2-3F10-45D0-8491-6DF28B9F6B37}">
      <dgm:prSet phldrT="[Text]" custT="1">
        <dgm:style>
          <a:lnRef idx="1">
            <a:schemeClr val="accent1"/>
          </a:lnRef>
          <a:fillRef idx="3">
            <a:schemeClr val="accent1"/>
          </a:fillRef>
          <a:effectRef idx="2">
            <a:schemeClr val="accent1"/>
          </a:effectRef>
          <a:fontRef idx="minor">
            <a:schemeClr val="lt1"/>
          </a:fontRef>
        </dgm:style>
      </dgm:prSet>
      <dgm:spPr>
        <a:ln/>
      </dgm:spPr>
      <dgm:t>
        <a:bodyPr spcFirstLastPara="0" vert="horz" wrap="square" lIns="83820" tIns="83820" rIns="83820" bIns="83820" numCol="1" spcCol="1270" rtlCol="0" anchor="ctr" anchorCtr="0"/>
        <a:lstStyle/>
        <a:p>
          <a:pPr marL="0" lvl="0" indent="0" algn="ctr" defTabSz="914400" rtl="0" eaLnBrk="1" latinLnBrk="0" hangingPunct="1">
            <a:lnSpc>
              <a:spcPct val="90000"/>
            </a:lnSpc>
            <a:spcBef>
              <a:spcPct val="0"/>
            </a:spcBef>
            <a:spcAft>
              <a:spcPct val="35000"/>
            </a:spcAft>
            <a:buNone/>
          </a:pPr>
          <a:r>
            <a:rPr lang="cs-CZ" sz="2200" b="1" kern="1200" dirty="0">
              <a:solidFill>
                <a:schemeClr val="lt1"/>
              </a:solidFill>
              <a:latin typeface="Verdana"/>
              <a:ea typeface="Verdana"/>
              <a:cs typeface="+mn-cs"/>
            </a:rPr>
            <a:t>Průmyslová</a:t>
          </a:r>
          <a:r>
            <a:rPr lang="cs-CZ" sz="2200" b="1" kern="1200" dirty="0">
              <a:latin typeface="Verdana"/>
              <a:ea typeface="Verdana"/>
              <a:cs typeface="+mn-cs"/>
            </a:rPr>
            <a:t> revoluce</a:t>
          </a:r>
        </a:p>
      </dgm:t>
    </dgm:pt>
    <dgm:pt modelId="{06241AC4-0BEF-43BB-83DD-96B1780F6358}" type="parTrans" cxnId="{5238A2A9-0F82-4C13-BB67-61410916B3E6}">
      <dgm:prSet/>
      <dgm:spPr/>
      <dgm:t>
        <a:bodyPr/>
        <a:lstStyle/>
        <a:p>
          <a:endParaRPr lang="cs-CZ">
            <a:latin typeface="Verdana" panose="020B0604030504040204" pitchFamily="34" charset="0"/>
            <a:ea typeface="Verdana" panose="020B0604030504040204" pitchFamily="34" charset="0"/>
          </a:endParaRPr>
        </a:p>
      </dgm:t>
    </dgm:pt>
    <dgm:pt modelId="{D4BE1B5A-7BCE-431F-841B-C0A698EB5D2E}" type="sibTrans" cxnId="{5238A2A9-0F82-4C13-BB67-61410916B3E6}">
      <dgm:prSet/>
      <dgm:spPr/>
      <dgm:t>
        <a:bodyPr/>
        <a:lstStyle/>
        <a:p>
          <a:endParaRPr lang="cs-CZ">
            <a:latin typeface="Verdana" panose="020B0604030504040204" pitchFamily="34" charset="0"/>
            <a:ea typeface="Verdana" panose="020B0604030504040204" pitchFamily="34" charset="0"/>
          </a:endParaRPr>
        </a:p>
      </dgm:t>
    </dgm:pt>
    <dgm:pt modelId="{B8E0712F-617E-4D50-8B8B-E63D0E986CBE}">
      <dgm:prSet phldrT="[Text]" custT="1">
        <dgm:style>
          <a:lnRef idx="1">
            <a:schemeClr val="accent1"/>
          </a:lnRef>
          <a:fillRef idx="3">
            <a:schemeClr val="accent1"/>
          </a:fillRef>
          <a:effectRef idx="2">
            <a:schemeClr val="accent1"/>
          </a:effectRef>
          <a:fontRef idx="minor">
            <a:schemeClr val="lt1"/>
          </a:fontRef>
        </dgm:style>
      </dgm:prSet>
      <dgm:spPr>
        <a:ln/>
      </dgm:spPr>
      <dgm:t>
        <a:bodyPr spcFirstLastPara="0" vert="horz" wrap="square" lIns="83820" tIns="83820" rIns="83820" bIns="83820" numCol="1" spcCol="1270" rtlCol="0" anchor="ctr" anchorCtr="0"/>
        <a:lstStyle/>
        <a:p>
          <a:r>
            <a:rPr lang="cs-CZ" sz="2200" b="1" kern="1200" dirty="0">
              <a:solidFill>
                <a:schemeClr val="lt1"/>
              </a:solidFill>
              <a:latin typeface="Verdana"/>
              <a:ea typeface="Verdana"/>
              <a:cs typeface="+mn-cs"/>
            </a:rPr>
            <a:t>Dnes</a:t>
          </a:r>
        </a:p>
      </dgm:t>
    </dgm:pt>
    <dgm:pt modelId="{3C00D06D-664D-4FED-999D-9DF0A0D303A8}" type="parTrans" cxnId="{5B8F8B35-2A52-4097-AE07-EC2F34A345B7}">
      <dgm:prSet/>
      <dgm:spPr/>
      <dgm:t>
        <a:bodyPr/>
        <a:lstStyle/>
        <a:p>
          <a:endParaRPr lang="cs-CZ">
            <a:latin typeface="Verdana" panose="020B0604030504040204" pitchFamily="34" charset="0"/>
            <a:ea typeface="Verdana" panose="020B0604030504040204" pitchFamily="34" charset="0"/>
          </a:endParaRPr>
        </a:p>
      </dgm:t>
    </dgm:pt>
    <dgm:pt modelId="{76626F35-CA5B-4A33-BD01-EA546FC5C0DF}" type="sibTrans" cxnId="{5B8F8B35-2A52-4097-AE07-EC2F34A345B7}">
      <dgm:prSet/>
      <dgm:spPr/>
      <dgm:t>
        <a:bodyPr/>
        <a:lstStyle/>
        <a:p>
          <a:endParaRPr lang="cs-CZ">
            <a:latin typeface="Verdana" panose="020B0604030504040204" pitchFamily="34" charset="0"/>
            <a:ea typeface="Verdana" panose="020B0604030504040204" pitchFamily="34" charset="0"/>
          </a:endParaRPr>
        </a:p>
      </dgm:t>
    </dgm:pt>
    <dgm:pt modelId="{617444BD-8DD6-4AF0-8147-88950E88CF7D}" type="pres">
      <dgm:prSet presAssocID="{E5C949FB-A037-4DC6-B42F-1BCA3BDBDBF6}" presName="Name0" presStyleCnt="0">
        <dgm:presLayoutVars>
          <dgm:dir/>
          <dgm:resizeHandles val="exact"/>
        </dgm:presLayoutVars>
      </dgm:prSet>
      <dgm:spPr/>
    </dgm:pt>
    <dgm:pt modelId="{1C7E31E8-B246-42CA-AEEE-24417DD44063}" type="pres">
      <dgm:prSet presAssocID="{C8A48BBF-4C1D-41E4-BFD7-A9372F23BC16}" presName="node" presStyleLbl="node1" presStyleIdx="0" presStyleCnt="4">
        <dgm:presLayoutVars>
          <dgm:bulletEnabled val="1"/>
        </dgm:presLayoutVars>
      </dgm:prSet>
      <dgm:spPr>
        <a:xfrm>
          <a:off x="4872" y="1861505"/>
          <a:ext cx="2130566" cy="1278339"/>
        </a:xfrm>
        <a:prstGeom prst="roundRect">
          <a:avLst>
            <a:gd name="adj" fmla="val 10000"/>
          </a:avLst>
        </a:prstGeom>
      </dgm:spPr>
    </dgm:pt>
    <dgm:pt modelId="{97F25521-57E7-49F8-A256-AAC58F837C21}" type="pres">
      <dgm:prSet presAssocID="{B68A4975-3AB2-4DFB-B8B7-53C912BB9AAB}" presName="sibTrans" presStyleLbl="sibTrans2D1" presStyleIdx="0" presStyleCnt="3"/>
      <dgm:spPr/>
    </dgm:pt>
    <dgm:pt modelId="{34949932-19EA-4A7E-904F-69332D7316FD}" type="pres">
      <dgm:prSet presAssocID="{B68A4975-3AB2-4DFB-B8B7-53C912BB9AAB}" presName="connectorText" presStyleLbl="sibTrans2D1" presStyleIdx="0" presStyleCnt="3"/>
      <dgm:spPr/>
    </dgm:pt>
    <dgm:pt modelId="{430BD733-D72D-4670-B9D8-1DF1023F5A4C}" type="pres">
      <dgm:prSet presAssocID="{C87F1943-94F8-4939-9164-20956EE5CE2E}" presName="node" presStyleLbl="node1" presStyleIdx="1" presStyleCnt="4">
        <dgm:presLayoutVars>
          <dgm:bulletEnabled val="1"/>
        </dgm:presLayoutVars>
      </dgm:prSet>
      <dgm:spPr>
        <a:xfrm>
          <a:off x="2987665" y="1861505"/>
          <a:ext cx="2130566" cy="1278339"/>
        </a:xfrm>
        <a:prstGeom prst="roundRect">
          <a:avLst>
            <a:gd name="adj" fmla="val 10000"/>
          </a:avLst>
        </a:prstGeom>
      </dgm:spPr>
    </dgm:pt>
    <dgm:pt modelId="{39F59A6C-E7AD-4D5B-AD41-5A7C8C350569}" type="pres">
      <dgm:prSet presAssocID="{773816BD-AF7E-492C-A03E-71308C0B0713}" presName="sibTrans" presStyleLbl="sibTrans2D1" presStyleIdx="1" presStyleCnt="3"/>
      <dgm:spPr/>
    </dgm:pt>
    <dgm:pt modelId="{5EA5F62F-E048-4F96-A93A-66258BF81237}" type="pres">
      <dgm:prSet presAssocID="{773816BD-AF7E-492C-A03E-71308C0B0713}" presName="connectorText" presStyleLbl="sibTrans2D1" presStyleIdx="1" presStyleCnt="3"/>
      <dgm:spPr/>
    </dgm:pt>
    <dgm:pt modelId="{22C9DB11-165B-4CE5-AB26-487506FE726B}" type="pres">
      <dgm:prSet presAssocID="{DF6662C2-3F10-45D0-8491-6DF28B9F6B37}" presName="node" presStyleLbl="node1" presStyleIdx="2" presStyleCnt="4">
        <dgm:presLayoutVars>
          <dgm:bulletEnabled val="1"/>
        </dgm:presLayoutVars>
      </dgm:prSet>
      <dgm:spPr>
        <a:xfrm>
          <a:off x="5970458" y="1861505"/>
          <a:ext cx="2130566" cy="1278339"/>
        </a:xfrm>
        <a:prstGeom prst="roundRect">
          <a:avLst>
            <a:gd name="adj" fmla="val 10000"/>
          </a:avLst>
        </a:prstGeom>
      </dgm:spPr>
    </dgm:pt>
    <dgm:pt modelId="{C0C90E0B-4EF6-4B33-AED1-42AC9BE6890E}" type="pres">
      <dgm:prSet presAssocID="{D4BE1B5A-7BCE-431F-841B-C0A698EB5D2E}" presName="sibTrans" presStyleLbl="sibTrans2D1" presStyleIdx="2" presStyleCnt="3"/>
      <dgm:spPr/>
    </dgm:pt>
    <dgm:pt modelId="{C1172796-C247-4BB7-A8EE-ED0FF889826F}" type="pres">
      <dgm:prSet presAssocID="{D4BE1B5A-7BCE-431F-841B-C0A698EB5D2E}" presName="connectorText" presStyleLbl="sibTrans2D1" presStyleIdx="2" presStyleCnt="3"/>
      <dgm:spPr/>
    </dgm:pt>
    <dgm:pt modelId="{B80048F8-5340-4BC6-821C-D5E4BC1789FC}" type="pres">
      <dgm:prSet presAssocID="{B8E0712F-617E-4D50-8B8B-E63D0E986CBE}" presName="node" presStyleLbl="node1" presStyleIdx="3" presStyleCnt="4">
        <dgm:presLayoutVars>
          <dgm:bulletEnabled val="1"/>
        </dgm:presLayoutVars>
      </dgm:prSet>
      <dgm:spPr>
        <a:xfrm>
          <a:off x="8953250" y="1861505"/>
          <a:ext cx="2130566" cy="1278339"/>
        </a:xfrm>
        <a:prstGeom prst="roundRect">
          <a:avLst>
            <a:gd name="adj" fmla="val 10000"/>
          </a:avLst>
        </a:prstGeom>
      </dgm:spPr>
    </dgm:pt>
  </dgm:ptLst>
  <dgm:cxnLst>
    <dgm:cxn modelId="{5B8F8B35-2A52-4097-AE07-EC2F34A345B7}" srcId="{E5C949FB-A037-4DC6-B42F-1BCA3BDBDBF6}" destId="{B8E0712F-617E-4D50-8B8B-E63D0E986CBE}" srcOrd="3" destOrd="0" parTransId="{3C00D06D-664D-4FED-999D-9DF0A0D303A8}" sibTransId="{76626F35-CA5B-4A33-BD01-EA546FC5C0DF}"/>
    <dgm:cxn modelId="{8B0CE635-21E0-4FD7-8A30-E7B79E9287E5}" type="presOf" srcId="{B68A4975-3AB2-4DFB-B8B7-53C912BB9AAB}" destId="{97F25521-57E7-49F8-A256-AAC58F837C21}" srcOrd="0" destOrd="0" presId="urn:microsoft.com/office/officeart/2005/8/layout/process1"/>
    <dgm:cxn modelId="{E80CE446-B82A-43EF-B517-9C3ACAE577A7}" type="presOf" srcId="{B8E0712F-617E-4D50-8B8B-E63D0E986CBE}" destId="{B80048F8-5340-4BC6-821C-D5E4BC1789FC}" srcOrd="0" destOrd="0" presId="urn:microsoft.com/office/officeart/2005/8/layout/process1"/>
    <dgm:cxn modelId="{5F919C6C-B9F5-4FB3-A7E5-499ED88C718F}" srcId="{E5C949FB-A037-4DC6-B42F-1BCA3BDBDBF6}" destId="{C87F1943-94F8-4939-9164-20956EE5CE2E}" srcOrd="1" destOrd="0" parTransId="{3CE91A6E-0ABE-4B59-8449-592DBCA0D0B1}" sibTransId="{773816BD-AF7E-492C-A03E-71308C0B0713}"/>
    <dgm:cxn modelId="{22A3C179-C788-4A40-BA12-A5B8044EA072}" type="presOf" srcId="{DF6662C2-3F10-45D0-8491-6DF28B9F6B37}" destId="{22C9DB11-165B-4CE5-AB26-487506FE726B}" srcOrd="0" destOrd="0" presId="urn:microsoft.com/office/officeart/2005/8/layout/process1"/>
    <dgm:cxn modelId="{CE65A35A-5E35-43F4-A7FE-6C99B70FC8E0}" type="presOf" srcId="{773816BD-AF7E-492C-A03E-71308C0B0713}" destId="{39F59A6C-E7AD-4D5B-AD41-5A7C8C350569}" srcOrd="0" destOrd="0" presId="urn:microsoft.com/office/officeart/2005/8/layout/process1"/>
    <dgm:cxn modelId="{2C9AE983-3A6D-4B8F-AD36-8D3093E285FE}" type="presOf" srcId="{E5C949FB-A037-4DC6-B42F-1BCA3BDBDBF6}" destId="{617444BD-8DD6-4AF0-8147-88950E88CF7D}" srcOrd="0" destOrd="0" presId="urn:microsoft.com/office/officeart/2005/8/layout/process1"/>
    <dgm:cxn modelId="{3CA47584-D296-4C28-97E8-1120198837C6}" type="presOf" srcId="{B68A4975-3AB2-4DFB-B8B7-53C912BB9AAB}" destId="{34949932-19EA-4A7E-904F-69332D7316FD}" srcOrd="1" destOrd="0" presId="urn:microsoft.com/office/officeart/2005/8/layout/process1"/>
    <dgm:cxn modelId="{2EE93D88-A221-4FD3-86F0-9D885B5D793D}" srcId="{E5C949FB-A037-4DC6-B42F-1BCA3BDBDBF6}" destId="{C8A48BBF-4C1D-41E4-BFD7-A9372F23BC16}" srcOrd="0" destOrd="0" parTransId="{8C1B302D-DAC1-4511-9575-14E111452F4F}" sibTransId="{B68A4975-3AB2-4DFB-B8B7-53C912BB9AAB}"/>
    <dgm:cxn modelId="{5238A2A9-0F82-4C13-BB67-61410916B3E6}" srcId="{E5C949FB-A037-4DC6-B42F-1BCA3BDBDBF6}" destId="{DF6662C2-3F10-45D0-8491-6DF28B9F6B37}" srcOrd="2" destOrd="0" parTransId="{06241AC4-0BEF-43BB-83DD-96B1780F6358}" sibTransId="{D4BE1B5A-7BCE-431F-841B-C0A698EB5D2E}"/>
    <dgm:cxn modelId="{91CE97B4-4EC6-4D67-99BF-C6D92F5E5C64}" type="presOf" srcId="{C87F1943-94F8-4939-9164-20956EE5CE2E}" destId="{430BD733-D72D-4670-B9D8-1DF1023F5A4C}" srcOrd="0" destOrd="0" presId="urn:microsoft.com/office/officeart/2005/8/layout/process1"/>
    <dgm:cxn modelId="{4CD2EBCB-9D1D-43FA-BD94-554C75248C33}" type="presOf" srcId="{D4BE1B5A-7BCE-431F-841B-C0A698EB5D2E}" destId="{C0C90E0B-4EF6-4B33-AED1-42AC9BE6890E}" srcOrd="0" destOrd="0" presId="urn:microsoft.com/office/officeart/2005/8/layout/process1"/>
    <dgm:cxn modelId="{340C47CE-A5FE-46CB-B203-8AFA18E73F97}" type="presOf" srcId="{773816BD-AF7E-492C-A03E-71308C0B0713}" destId="{5EA5F62F-E048-4F96-A93A-66258BF81237}" srcOrd="1" destOrd="0" presId="urn:microsoft.com/office/officeart/2005/8/layout/process1"/>
    <dgm:cxn modelId="{E67E15D6-53ED-4E19-95FC-F658D2C4B67E}" type="presOf" srcId="{D4BE1B5A-7BCE-431F-841B-C0A698EB5D2E}" destId="{C1172796-C247-4BB7-A8EE-ED0FF889826F}" srcOrd="1" destOrd="0" presId="urn:microsoft.com/office/officeart/2005/8/layout/process1"/>
    <dgm:cxn modelId="{296522E3-B288-4BB6-91F0-A4FEBC97D1B8}" type="presOf" srcId="{C8A48BBF-4C1D-41E4-BFD7-A9372F23BC16}" destId="{1C7E31E8-B246-42CA-AEEE-24417DD44063}" srcOrd="0" destOrd="0" presId="urn:microsoft.com/office/officeart/2005/8/layout/process1"/>
    <dgm:cxn modelId="{83851060-01CD-4BA5-99FF-9DE2A8AE341C}" type="presParOf" srcId="{617444BD-8DD6-4AF0-8147-88950E88CF7D}" destId="{1C7E31E8-B246-42CA-AEEE-24417DD44063}" srcOrd="0" destOrd="0" presId="urn:microsoft.com/office/officeart/2005/8/layout/process1"/>
    <dgm:cxn modelId="{B9A83B76-A9C0-4A83-A9D4-1B92565AE731}" type="presParOf" srcId="{617444BD-8DD6-4AF0-8147-88950E88CF7D}" destId="{97F25521-57E7-49F8-A256-AAC58F837C21}" srcOrd="1" destOrd="0" presId="urn:microsoft.com/office/officeart/2005/8/layout/process1"/>
    <dgm:cxn modelId="{AD63EED4-A89B-4567-98A0-A86BF8111BDF}" type="presParOf" srcId="{97F25521-57E7-49F8-A256-AAC58F837C21}" destId="{34949932-19EA-4A7E-904F-69332D7316FD}" srcOrd="0" destOrd="0" presId="urn:microsoft.com/office/officeart/2005/8/layout/process1"/>
    <dgm:cxn modelId="{86DB7E3F-F9DE-48D7-AC85-D5963A057E2F}" type="presParOf" srcId="{617444BD-8DD6-4AF0-8147-88950E88CF7D}" destId="{430BD733-D72D-4670-B9D8-1DF1023F5A4C}" srcOrd="2" destOrd="0" presId="urn:microsoft.com/office/officeart/2005/8/layout/process1"/>
    <dgm:cxn modelId="{F7F24898-3372-442B-8395-BC556C2FDEA9}" type="presParOf" srcId="{617444BD-8DD6-4AF0-8147-88950E88CF7D}" destId="{39F59A6C-E7AD-4D5B-AD41-5A7C8C350569}" srcOrd="3" destOrd="0" presId="urn:microsoft.com/office/officeart/2005/8/layout/process1"/>
    <dgm:cxn modelId="{2E1D00A6-1E5B-4204-BB0C-49914C6E041D}" type="presParOf" srcId="{39F59A6C-E7AD-4D5B-AD41-5A7C8C350569}" destId="{5EA5F62F-E048-4F96-A93A-66258BF81237}" srcOrd="0" destOrd="0" presId="urn:microsoft.com/office/officeart/2005/8/layout/process1"/>
    <dgm:cxn modelId="{51AA1F52-7599-46D5-B197-EFF0005D12C0}" type="presParOf" srcId="{617444BD-8DD6-4AF0-8147-88950E88CF7D}" destId="{22C9DB11-165B-4CE5-AB26-487506FE726B}" srcOrd="4" destOrd="0" presId="urn:microsoft.com/office/officeart/2005/8/layout/process1"/>
    <dgm:cxn modelId="{8701C672-8EA0-4830-AEA9-EEACD5F3783B}" type="presParOf" srcId="{617444BD-8DD6-4AF0-8147-88950E88CF7D}" destId="{C0C90E0B-4EF6-4B33-AED1-42AC9BE6890E}" srcOrd="5" destOrd="0" presId="urn:microsoft.com/office/officeart/2005/8/layout/process1"/>
    <dgm:cxn modelId="{0A34441C-F7D2-4449-A74C-25AEA40D5264}" type="presParOf" srcId="{C0C90E0B-4EF6-4B33-AED1-42AC9BE6890E}" destId="{C1172796-C247-4BB7-A8EE-ED0FF889826F}" srcOrd="0" destOrd="0" presId="urn:microsoft.com/office/officeart/2005/8/layout/process1"/>
    <dgm:cxn modelId="{379D2023-93DD-40C1-AB07-3F28BF6C6ADA}" type="presParOf" srcId="{617444BD-8DD6-4AF0-8147-88950E88CF7D}" destId="{B80048F8-5340-4BC6-821C-D5E4BC1789FC}"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A0F5F-5047-4F9F-BD16-B94FAE1E0146}">
      <dsp:nvSpPr>
        <dsp:cNvPr id="0" name=""/>
        <dsp:cNvSpPr/>
      </dsp:nvSpPr>
      <dsp:spPr>
        <a:xfrm>
          <a:off x="5057999" y="-138705"/>
          <a:ext cx="1764001" cy="17640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cs-CZ" sz="1400" kern="1200">
              <a:latin typeface="Verdana" panose="020B0604030504040204" pitchFamily="34" charset="0"/>
              <a:ea typeface="Verdana" panose="020B0604030504040204" pitchFamily="34" charset="0"/>
            </a:rPr>
            <a:t>ZDROJ VODY</a:t>
          </a:r>
        </a:p>
      </dsp:txBody>
      <dsp:txXfrm>
        <a:off x="5316331" y="119627"/>
        <a:ext cx="1247337" cy="1247337"/>
      </dsp:txXfrm>
    </dsp:sp>
    <dsp:sp modelId="{832E7842-6635-4F39-8CFE-B2FF31B01AF7}">
      <dsp:nvSpPr>
        <dsp:cNvPr id="0" name=""/>
        <dsp:cNvSpPr/>
      </dsp:nvSpPr>
      <dsp:spPr>
        <a:xfrm rot="1542857">
          <a:off x="6814814" y="973475"/>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a:off x="6818484" y="1057634"/>
        <a:ext cx="172932" cy="300713"/>
      </dsp:txXfrm>
    </dsp:sp>
    <dsp:sp modelId="{1AF067CB-8213-4BB3-BD42-57965B38E75D}">
      <dsp:nvSpPr>
        <dsp:cNvPr id="0" name=""/>
        <dsp:cNvSpPr/>
      </dsp:nvSpPr>
      <dsp:spPr>
        <a:xfrm>
          <a:off x="7067272" y="828909"/>
          <a:ext cx="1764001" cy="1764001"/>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cs-CZ" sz="1400" kern="1200">
              <a:latin typeface="Verdana" panose="020B0604030504040204" pitchFamily="34" charset="0"/>
              <a:ea typeface="Verdana" panose="020B0604030504040204" pitchFamily="34" charset="0"/>
            </a:rPr>
            <a:t>ÚPRAVNA VODY</a:t>
          </a:r>
        </a:p>
      </dsp:txBody>
      <dsp:txXfrm>
        <a:off x="7325604" y="1087241"/>
        <a:ext cx="1247337" cy="1247337"/>
      </dsp:txXfrm>
    </dsp:sp>
    <dsp:sp modelId="{2E5E614C-3A07-4A39-9415-049AC3E2931E}">
      <dsp:nvSpPr>
        <dsp:cNvPr id="0" name=""/>
        <dsp:cNvSpPr/>
      </dsp:nvSpPr>
      <dsp:spPr>
        <a:xfrm rot="4628571">
          <a:off x="8072319" y="2540606"/>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a:off x="8101130" y="2604716"/>
        <a:ext cx="172932" cy="300713"/>
      </dsp:txXfrm>
    </dsp:sp>
    <dsp:sp modelId="{E68791DA-5C4E-4B9F-B2FD-328FED38AA80}">
      <dsp:nvSpPr>
        <dsp:cNvPr id="0" name=""/>
        <dsp:cNvSpPr/>
      </dsp:nvSpPr>
      <dsp:spPr>
        <a:xfrm>
          <a:off x="7563521" y="3003121"/>
          <a:ext cx="1764001" cy="17640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cs-CZ" sz="1400" kern="1200">
              <a:latin typeface="Verdana" panose="020B0604030504040204" pitchFamily="34" charset="0"/>
              <a:ea typeface="Verdana" panose="020B0604030504040204" pitchFamily="34" charset="0"/>
            </a:rPr>
            <a:t>PITNÁ VODA</a:t>
          </a:r>
        </a:p>
      </dsp:txBody>
      <dsp:txXfrm>
        <a:off x="7821853" y="3261453"/>
        <a:ext cx="1247337" cy="1247337"/>
      </dsp:txXfrm>
    </dsp:sp>
    <dsp:sp modelId="{4829E349-0A1D-4225-9820-962A1080498E}">
      <dsp:nvSpPr>
        <dsp:cNvPr id="0" name=""/>
        <dsp:cNvSpPr/>
      </dsp:nvSpPr>
      <dsp:spPr>
        <a:xfrm rot="7714286">
          <a:off x="7631129" y="4500852"/>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rot="10800000">
        <a:off x="7691290" y="4572117"/>
        <a:ext cx="172932" cy="300713"/>
      </dsp:txXfrm>
    </dsp:sp>
    <dsp:sp modelId="{6285D0C4-FE5A-4DB1-904A-79D7DB8F6671}">
      <dsp:nvSpPr>
        <dsp:cNvPr id="0" name=""/>
        <dsp:cNvSpPr/>
      </dsp:nvSpPr>
      <dsp:spPr>
        <a:xfrm>
          <a:off x="6173061" y="4746703"/>
          <a:ext cx="1764001" cy="1764001"/>
        </a:xfrm>
        <a:prstGeom prst="ellipse">
          <a:avLst/>
        </a:prstGeom>
        <a:solidFill>
          <a:srgbClr val="92D050"/>
        </a:solidFill>
        <a:ln w="9525" cap="flat" cmpd="sng" algn="ctr">
          <a:solidFill>
            <a:schemeClr val="tx1"/>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cs-CZ" sz="1200" b="0" kern="1200">
              <a:solidFill>
                <a:schemeClr val="tx1"/>
              </a:solidFill>
              <a:latin typeface="Verdana" panose="020B0604030504040204" pitchFamily="34" charset="0"/>
              <a:ea typeface="Verdana" panose="020B0604030504040204" pitchFamily="34" charset="0"/>
            </a:rPr>
            <a:t>SPOTŘEBITE</a:t>
          </a:r>
          <a:r>
            <a:rPr lang="cs-CZ" sz="1200" b="0" kern="1200">
              <a:solidFill>
                <a:srgbClr val="224466"/>
              </a:solidFill>
              <a:latin typeface="Verdana" panose="020B0604030504040204" pitchFamily="34" charset="0"/>
              <a:ea typeface="Verdana" panose="020B0604030504040204" pitchFamily="34" charset="0"/>
            </a:rPr>
            <a:t>L</a:t>
          </a:r>
          <a:endParaRPr lang="cs-CZ" sz="1100" b="0" kern="1200">
            <a:solidFill>
              <a:srgbClr val="224466"/>
            </a:solidFill>
            <a:latin typeface="Verdana" panose="020B0604030504040204" pitchFamily="34" charset="0"/>
            <a:ea typeface="Verdana" panose="020B0604030504040204" pitchFamily="34" charset="0"/>
          </a:endParaRPr>
        </a:p>
      </dsp:txBody>
      <dsp:txXfrm>
        <a:off x="6431393" y="5005035"/>
        <a:ext cx="1247337" cy="1247337"/>
      </dsp:txXfrm>
    </dsp:sp>
    <dsp:sp modelId="{9F8282E1-9153-4621-836A-B0E300519335}">
      <dsp:nvSpPr>
        <dsp:cNvPr id="0" name=""/>
        <dsp:cNvSpPr/>
      </dsp:nvSpPr>
      <dsp:spPr>
        <a:xfrm rot="10800000">
          <a:off x="5823469" y="5378110"/>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rot="10800000">
        <a:off x="5897582" y="5478347"/>
        <a:ext cx="172932" cy="300713"/>
      </dsp:txXfrm>
    </dsp:sp>
    <dsp:sp modelId="{B7937DE9-5DB0-4DC1-807D-92335985D441}">
      <dsp:nvSpPr>
        <dsp:cNvPr id="0" name=""/>
        <dsp:cNvSpPr/>
      </dsp:nvSpPr>
      <dsp:spPr>
        <a:xfrm>
          <a:off x="3942936" y="4746703"/>
          <a:ext cx="1764001" cy="17640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cs-CZ" sz="1400" kern="1200">
              <a:latin typeface="Verdana" panose="020B0604030504040204" pitchFamily="34" charset="0"/>
              <a:ea typeface="Verdana" panose="020B0604030504040204" pitchFamily="34" charset="0"/>
            </a:rPr>
            <a:t>ODPADNÍ VODA</a:t>
          </a:r>
        </a:p>
      </dsp:txBody>
      <dsp:txXfrm>
        <a:off x="4201268" y="5005035"/>
        <a:ext cx="1247337" cy="1247337"/>
      </dsp:txXfrm>
    </dsp:sp>
    <dsp:sp modelId="{FA5BBFF2-833F-4E13-861D-4739791013EE}">
      <dsp:nvSpPr>
        <dsp:cNvPr id="0" name=""/>
        <dsp:cNvSpPr/>
      </dsp:nvSpPr>
      <dsp:spPr>
        <a:xfrm rot="13885714">
          <a:off x="4010543" y="4511785"/>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rot="10800000">
        <a:off x="4070704" y="4640994"/>
        <a:ext cx="172932" cy="300713"/>
      </dsp:txXfrm>
    </dsp:sp>
    <dsp:sp modelId="{7BCE36BB-CCF3-482E-979B-5C03489F883F}">
      <dsp:nvSpPr>
        <dsp:cNvPr id="0" name=""/>
        <dsp:cNvSpPr/>
      </dsp:nvSpPr>
      <dsp:spPr>
        <a:xfrm>
          <a:off x="2552476" y="3003121"/>
          <a:ext cx="1764001" cy="1764001"/>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cs-CZ" sz="1200" kern="1200">
              <a:latin typeface="Verdana" panose="020B0604030504040204" pitchFamily="34" charset="0"/>
              <a:ea typeface="Verdana" panose="020B0604030504040204" pitchFamily="34" charset="0"/>
            </a:rPr>
            <a:t>ČISTÍRNA ODPADNÍCH VOD</a:t>
          </a:r>
        </a:p>
      </dsp:txBody>
      <dsp:txXfrm>
        <a:off x="2810808" y="3261453"/>
        <a:ext cx="1247337" cy="1247337"/>
      </dsp:txXfrm>
    </dsp:sp>
    <dsp:sp modelId="{C05307E0-3A95-499D-8AAE-B8954D7A369F}">
      <dsp:nvSpPr>
        <dsp:cNvPr id="0" name=""/>
        <dsp:cNvSpPr/>
      </dsp:nvSpPr>
      <dsp:spPr>
        <a:xfrm rot="16971429">
          <a:off x="3557523" y="2554239"/>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cs-CZ" sz="1400" kern="1200">
            <a:latin typeface="Verdana" panose="020B0604030504040204" pitchFamily="34" charset="0"/>
            <a:ea typeface="Verdana" panose="020B0604030504040204" pitchFamily="34" charset="0"/>
          </a:endParaRPr>
        </a:p>
      </dsp:txBody>
      <dsp:txXfrm>
        <a:off x="3586334" y="2690603"/>
        <a:ext cx="172932" cy="300713"/>
      </dsp:txXfrm>
    </dsp:sp>
    <dsp:sp modelId="{663969C5-303B-4960-A4FB-3AA9FBA4690F}">
      <dsp:nvSpPr>
        <dsp:cNvPr id="0" name=""/>
        <dsp:cNvSpPr/>
      </dsp:nvSpPr>
      <dsp:spPr>
        <a:xfrm>
          <a:off x="3048725" y="828909"/>
          <a:ext cx="1764001" cy="1764001"/>
        </a:xfrm>
        <a:prstGeom prst="ellipse">
          <a:avLst/>
        </a:prstGeom>
        <a:solidFill>
          <a:srgbClr val="4F81BD">
            <a:hueOff val="0"/>
            <a:satOff val="0"/>
            <a:lumOff val="0"/>
            <a:alphaOff val="0"/>
          </a:srgbClr>
        </a:solidFill>
        <a:ln w="25400" cap="flat" cmpd="sng" algn="ctr">
          <a:solidFill>
            <a:prstClr val="white">
              <a:hueOff val="0"/>
              <a:satOff val="0"/>
              <a:lumOff val="0"/>
              <a:alphaOff val="0"/>
            </a:prst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cs-CZ" sz="1400" kern="1200">
              <a:solidFill>
                <a:prstClr val="white"/>
              </a:solidFill>
              <a:latin typeface="Verdana" panose="020B0604030504040204" pitchFamily="34" charset="0"/>
              <a:ea typeface="Verdana" panose="020B0604030504040204" pitchFamily="34" charset="0"/>
              <a:cs typeface="+mn-cs"/>
            </a:rPr>
            <a:t>VODNÍ TOK</a:t>
          </a:r>
        </a:p>
      </dsp:txBody>
      <dsp:txXfrm>
        <a:off x="3307057" y="1087241"/>
        <a:ext cx="1247337" cy="1247337"/>
      </dsp:txXfrm>
    </dsp:sp>
    <dsp:sp modelId="{33202E6D-8088-43BD-90CD-DB901F76DF9A}">
      <dsp:nvSpPr>
        <dsp:cNvPr id="0" name=""/>
        <dsp:cNvSpPr/>
      </dsp:nvSpPr>
      <dsp:spPr>
        <a:xfrm rot="20057143">
          <a:off x="4805541" y="979543"/>
          <a:ext cx="247045" cy="50118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cs-CZ" sz="2100" kern="1200">
            <a:latin typeface="Verdana" panose="020B0604030504040204" pitchFamily="34" charset="0"/>
            <a:ea typeface="Verdana" panose="020B0604030504040204" pitchFamily="34" charset="0"/>
          </a:endParaRPr>
        </a:p>
      </dsp:txBody>
      <dsp:txXfrm>
        <a:off x="4809211" y="1095858"/>
        <a:ext cx="172932" cy="300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E31E8-B246-42CA-AEEE-24417DD44063}">
      <dsp:nvSpPr>
        <dsp:cNvPr id="0" name=""/>
        <dsp:cNvSpPr/>
      </dsp:nvSpPr>
      <dsp:spPr>
        <a:xfrm>
          <a:off x="4871" y="341079"/>
          <a:ext cx="2130011" cy="1278006"/>
        </a:xfrm>
        <a:prstGeom prst="roundRect">
          <a:avLst>
            <a:gd name="adj" fmla="val 1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cs-CZ" sz="2200" b="1" kern="1200" dirty="0" err="1">
              <a:solidFill>
                <a:schemeClr val="lt1"/>
              </a:solidFill>
              <a:latin typeface="Verdana"/>
              <a:ea typeface="Verdana"/>
              <a:cs typeface="+mn-cs"/>
            </a:rPr>
            <a:t>Cloaca</a:t>
          </a:r>
          <a:r>
            <a:rPr lang="cs-CZ" sz="2200" b="1" kern="1200" dirty="0">
              <a:solidFill>
                <a:schemeClr val="lt1"/>
              </a:solidFill>
              <a:latin typeface="Verdana"/>
              <a:ea typeface="Verdana"/>
              <a:cs typeface="+mn-cs"/>
            </a:rPr>
            <a:t> maxima</a:t>
          </a:r>
          <a:br>
            <a:rPr lang="cs-CZ" sz="2200" b="1" kern="1200" dirty="0">
              <a:solidFill>
                <a:schemeClr val="lt1"/>
              </a:solidFill>
              <a:latin typeface="Verdana"/>
              <a:ea typeface="Verdana"/>
              <a:cs typeface="+mn-cs"/>
            </a:rPr>
          </a:br>
          <a:r>
            <a:rPr lang="cs-CZ" sz="2200" b="1" kern="1200" dirty="0">
              <a:solidFill>
                <a:schemeClr val="lt1"/>
              </a:solidFill>
              <a:latin typeface="Verdana"/>
              <a:ea typeface="Verdana"/>
              <a:cs typeface="+mn-cs"/>
            </a:rPr>
            <a:t>v Římě</a:t>
          </a:r>
        </a:p>
      </dsp:txBody>
      <dsp:txXfrm>
        <a:off x="42303" y="378511"/>
        <a:ext cx="2055147" cy="1203142"/>
      </dsp:txXfrm>
    </dsp:sp>
    <dsp:sp modelId="{97F25521-57E7-49F8-A256-AAC58F837C21}">
      <dsp:nvSpPr>
        <dsp:cNvPr id="0" name=""/>
        <dsp:cNvSpPr/>
      </dsp:nvSpPr>
      <dsp:spPr>
        <a:xfrm>
          <a:off x="2347884" y="715961"/>
          <a:ext cx="451562" cy="5282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cs-CZ" sz="2200" kern="1200">
            <a:latin typeface="Verdana" panose="020B0604030504040204" pitchFamily="34" charset="0"/>
            <a:ea typeface="Verdana" panose="020B0604030504040204" pitchFamily="34" charset="0"/>
          </a:endParaRPr>
        </a:p>
      </dsp:txBody>
      <dsp:txXfrm>
        <a:off x="2347884" y="821609"/>
        <a:ext cx="316093" cy="316946"/>
      </dsp:txXfrm>
    </dsp:sp>
    <dsp:sp modelId="{430BD733-D72D-4670-B9D8-1DF1023F5A4C}">
      <dsp:nvSpPr>
        <dsp:cNvPr id="0" name=""/>
        <dsp:cNvSpPr/>
      </dsp:nvSpPr>
      <dsp:spPr>
        <a:xfrm>
          <a:off x="2986887" y="341079"/>
          <a:ext cx="2130011" cy="1278006"/>
        </a:xfrm>
        <a:prstGeom prst="roundRect">
          <a:avLst>
            <a:gd name="adj" fmla="val 1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cs-CZ" sz="2200" b="1" kern="1200" dirty="0">
              <a:solidFill>
                <a:schemeClr val="lt1"/>
              </a:solidFill>
              <a:latin typeface="Verdana"/>
              <a:ea typeface="Verdana"/>
              <a:cs typeface="+mn-cs"/>
            </a:rPr>
            <a:t>Středověk</a:t>
          </a:r>
        </a:p>
      </dsp:txBody>
      <dsp:txXfrm>
        <a:off x="3024319" y="378511"/>
        <a:ext cx="2055147" cy="1203142"/>
      </dsp:txXfrm>
    </dsp:sp>
    <dsp:sp modelId="{39F59A6C-E7AD-4D5B-AD41-5A7C8C350569}">
      <dsp:nvSpPr>
        <dsp:cNvPr id="0" name=""/>
        <dsp:cNvSpPr/>
      </dsp:nvSpPr>
      <dsp:spPr>
        <a:xfrm>
          <a:off x="5329899" y="715961"/>
          <a:ext cx="451562" cy="5282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cs-CZ" sz="2200" kern="1200">
            <a:latin typeface="Verdana" panose="020B0604030504040204" pitchFamily="34" charset="0"/>
            <a:ea typeface="Verdana" panose="020B0604030504040204" pitchFamily="34" charset="0"/>
          </a:endParaRPr>
        </a:p>
      </dsp:txBody>
      <dsp:txXfrm>
        <a:off x="5329899" y="821609"/>
        <a:ext cx="316093" cy="316946"/>
      </dsp:txXfrm>
    </dsp:sp>
    <dsp:sp modelId="{22C9DB11-165B-4CE5-AB26-487506FE726B}">
      <dsp:nvSpPr>
        <dsp:cNvPr id="0" name=""/>
        <dsp:cNvSpPr/>
      </dsp:nvSpPr>
      <dsp:spPr>
        <a:xfrm>
          <a:off x="5968903" y="341079"/>
          <a:ext cx="2130011" cy="1278006"/>
        </a:xfrm>
        <a:prstGeom prst="roundRect">
          <a:avLst>
            <a:gd name="adj" fmla="val 1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cs-CZ" sz="2200" b="1" kern="1200" dirty="0">
              <a:solidFill>
                <a:schemeClr val="lt1"/>
              </a:solidFill>
              <a:latin typeface="Verdana"/>
              <a:ea typeface="Verdana"/>
              <a:cs typeface="+mn-cs"/>
            </a:rPr>
            <a:t>Průmyslová</a:t>
          </a:r>
          <a:r>
            <a:rPr lang="cs-CZ" sz="2200" b="1" kern="1200" dirty="0">
              <a:latin typeface="Verdana"/>
              <a:ea typeface="Verdana"/>
              <a:cs typeface="+mn-cs"/>
            </a:rPr>
            <a:t> revoluce</a:t>
          </a:r>
        </a:p>
      </dsp:txBody>
      <dsp:txXfrm>
        <a:off x="6006335" y="378511"/>
        <a:ext cx="2055147" cy="1203142"/>
      </dsp:txXfrm>
    </dsp:sp>
    <dsp:sp modelId="{C0C90E0B-4EF6-4B33-AED1-42AC9BE6890E}">
      <dsp:nvSpPr>
        <dsp:cNvPr id="0" name=""/>
        <dsp:cNvSpPr/>
      </dsp:nvSpPr>
      <dsp:spPr>
        <a:xfrm>
          <a:off x="8311915" y="715961"/>
          <a:ext cx="451562" cy="5282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cs-CZ" sz="2200" kern="1200">
            <a:latin typeface="Verdana" panose="020B0604030504040204" pitchFamily="34" charset="0"/>
            <a:ea typeface="Verdana" panose="020B0604030504040204" pitchFamily="34" charset="0"/>
          </a:endParaRPr>
        </a:p>
      </dsp:txBody>
      <dsp:txXfrm>
        <a:off x="8311915" y="821609"/>
        <a:ext cx="316093" cy="316946"/>
      </dsp:txXfrm>
    </dsp:sp>
    <dsp:sp modelId="{B80048F8-5340-4BC6-821C-D5E4BC1789FC}">
      <dsp:nvSpPr>
        <dsp:cNvPr id="0" name=""/>
        <dsp:cNvSpPr/>
      </dsp:nvSpPr>
      <dsp:spPr>
        <a:xfrm>
          <a:off x="8950919" y="341079"/>
          <a:ext cx="2130011" cy="1278006"/>
        </a:xfrm>
        <a:prstGeom prst="roundRect">
          <a:avLst>
            <a:gd name="adj" fmla="val 1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977900">
            <a:lnSpc>
              <a:spcPct val="90000"/>
            </a:lnSpc>
            <a:spcBef>
              <a:spcPct val="0"/>
            </a:spcBef>
            <a:spcAft>
              <a:spcPct val="35000"/>
            </a:spcAft>
            <a:buNone/>
          </a:pPr>
          <a:r>
            <a:rPr lang="cs-CZ" sz="2200" b="1" kern="1200" dirty="0">
              <a:solidFill>
                <a:schemeClr val="lt1"/>
              </a:solidFill>
              <a:latin typeface="Verdana"/>
              <a:ea typeface="Verdana"/>
              <a:cs typeface="+mn-cs"/>
            </a:rPr>
            <a:t>Dnes</a:t>
          </a:r>
        </a:p>
      </dsp:txBody>
      <dsp:txXfrm>
        <a:off x="8988351" y="378511"/>
        <a:ext cx="2055147" cy="120314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4T18:11:02.079"/>
    </inkml:context>
    <inkml:brush xml:id="br0">
      <inkml:brushProperty name="width" value="0.2" units="cm"/>
      <inkml:brushProperty name="height" value="0.2" units="cm"/>
    </inkml:brush>
  </inkml:definitions>
  <inkml:trace contextRef="#ctx0" brushRef="#br0">296 95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4T18:11:03.028"/>
    </inkml:context>
    <inkml:brush xml:id="br0">
      <inkml:brushProperty name="width" value="0.2" units="cm"/>
      <inkml:brushProperty name="height" value="0.2" units="cm"/>
    </inkml:brush>
  </inkml:definitions>
  <inkml:trace contextRef="#ctx0" brushRef="#br0">365 28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4T18:11:18.951"/>
    </inkml:context>
    <inkml:brush xml:id="br0">
      <inkml:brushProperty name="width" value="0.05" units="cm"/>
      <inkml:brushProperty name="height" value="0.05" units="cm"/>
    </inkml:brush>
  </inkml:definitions>
  <inkml:trace contextRef="#ctx0" brushRef="#br0">2 202 24575,'0'-18'0,"0"-1"0,0 7 0,0-1 0,1 6 0,3-4 0,-2 3 0,4-2 0,-1 5 0,0-2 0,1 1 0,8-8 0,-8 7 0,8-6 0,-8 9 0,0-1 0,1 1 0,2-1 0,-4 0 0,3 0 0,-2 3 0,2-5 0,0 6 0,0-3 0,-1 4 0,2-2 0,-2 0 0,-1 0 0,0 0 0,1 1 0,0 1 0,0 0 0,1 0 0,-1 0 0,0 0 0,0 0 0,0 0 0,0 0 0,0 0 0,-1 0 0,-1 0 0,0 0 0,-1 0 0,2 0 0,0 2 0,0 0 0,-2 2 0,3 1 0,-2 0 0,2 0 0,-3-1 0,2 0 0,-1-1 0,2 2 0,-1-3 0,0 2 0,-2-1 0,1 0 0,-2 1 0,1-1 0,0 0 0,-1 1 0,-1 0 0,3 1 0,-4 1 0,3-1 0,-3-3 0,2 4 0,0-2 0,1 3 0,-1-2 0,-1 1 0,1-1 0,0-2 0,-1 1 0,1-1 0,-1 1 0,0 1 0,1-3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31T14:19:22.49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0,'59'0,"-4"0,-16 0,-1 0,-2 0,-6 0,-5 0,-3 0,5 0,-9 0,4 0,-13 0,7 0,2 0,-1 0,0 0,-1 0,-2 0,9 0,-12 0,9 0,-7 0,2 0,4 0,-8 0,10 0,-3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31T14:19:25.54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14,'80'0,"-5"0,-20 0,0-1,6-4,-22 2,10-1,-20 4,5 0,-2 0,-4 0,-3 0,0 0,-1 0,-4 0,-2 0,-2 0,-1 0,1 0,0 0,7 0,-10 0,9 0,-6 0,6 0,3 0,0 0,0 0,-3 0,0 0,-3 0,1 0,-6 0,6 0,-8 0,4 0,-3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31T14:19:29.53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38,'52'0,"-5"0,-9 0,0 0,7 0,-10 0,9 0,-8-2,8-1,-2-1,-6-1,-7 0,-3 2,-1 0,0 3,-3 0,-4-3,5-1,-11 1,7 0,-5 3,-2 0,9 0,-3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31T14:19:35.17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78,'59'0,"-1"0,-3 0,-4-2,-3-2,-14 1,-1-1,-11 1,5-2,-2-2,0 1,-2 3,-1 3,-4 0,0-6,-5 5,4-4,-2 0,-2 1,9-5,-11 7,5-4,-5 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31T14:19:37.64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0,'48'0,"-2"0,-14 0,2 0,3 0,-11 0,7 0,-12 0,10 0,-1 0,-1 0,-1 0,-3 0,-3 0,-1 0,-2 3,-2 0,4 5,-8-4,4 2,-2-1,-3-4,11 4,-8-5,2 2,0 2,-6-2,9 2,-6-4,1 0,3 0,-5 4,3-2,0 2,-2-3,3-1,1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33AEF2-ED35-48BD-9657-2DBA5B8E6755}" type="datetimeFigureOut">
              <a:rPr lang="cs-CZ" smtClean="0"/>
              <a:t>30.10.2025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B9D04-6133-4098-9B0A-FC49B283529F}" type="slidenum">
              <a:rPr lang="cs-CZ" smtClean="0"/>
              <a:t>‹#›</a:t>
            </a:fld>
            <a:endParaRPr lang="cs-CZ"/>
          </a:p>
        </p:txBody>
      </p:sp>
    </p:spTree>
    <p:extLst>
      <p:ext uri="{BB962C8B-B14F-4D97-AF65-F5344CB8AC3E}">
        <p14:creationId xmlns:p14="http://schemas.microsoft.com/office/powerpoint/2010/main" val="3644899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Slide uvádějící sekci – není prezentován!</a:t>
            </a:r>
          </a:p>
          <a:p>
            <a:r>
              <a:rPr lang="cs-CZ"/>
              <a:t>Zde je (pouze v bodech) uveden obsah sekce a slouží pro prezentujícího k přípravě.</a:t>
            </a:r>
          </a:p>
          <a:p>
            <a:endParaRPr lang="cs-CZ"/>
          </a:p>
          <a:p>
            <a:r>
              <a:rPr lang="cs-CZ"/>
              <a:t>Sekce MOTIVACE by měla představit a zdůraznit důležitost této jedinečné kapaliny pro náš život.</a:t>
            </a:r>
          </a:p>
          <a:p>
            <a:endParaRPr lang="cs-CZ"/>
          </a:p>
          <a:p>
            <a:r>
              <a:rPr lang="cs-CZ" u="sng"/>
              <a:t>Pár důvodů proč považovat vodu za důležitou</a:t>
            </a:r>
            <a:r>
              <a:rPr lang="cs-CZ" u="none"/>
              <a:t>:</a:t>
            </a:r>
            <a:br>
              <a:rPr lang="cs-CZ"/>
            </a:br>
            <a:r>
              <a:rPr lang="cs-CZ"/>
              <a:t>Každý by si po vyslechnutí této kapitoly měl uvědomit, že vodu přijímá také nepřímo a možná dokonce i nevědomky, a to každý den. Voda je hlavní složkou ostatních nápojů, které tak rádi popíjíme. Mimoto je nutnou složkou pro výrobu snad v každém průmyslu. Obrovské množství se spotřebuje v zemědělství, ale také třeba v textilním průmyslu. Ale především voda tvoří velké množství všeho živého kolem nás, ať se bavíme o zvířatech rostlinách i nás lidech. Vodu musíme přijímat, abychom vůbec přežili a také nám pomáhá vstřebávat i jiné tělu potřebné látky jako jsou například minerály. </a:t>
            </a:r>
            <a:r>
              <a:rPr lang="cs-CZ" b="1"/>
              <a:t>Když ji máme pít/přijímat každý den, nemělo by nám záležet na její kvalitě? </a:t>
            </a:r>
            <a:r>
              <a:rPr lang="cs-CZ"/>
              <a:t>Voda totiž není pouze čistá molekula H2O, jak by se mnozí mohli domnívat a voda vysoké kvality není samozřejmostí. Vědci stále prozkoumávají, co všechno se ve vodě škodlivého může nacházet. A teď se nebavíme o vodě obecně – povrchové, podzemní i mořské. Snažíme se zbavit tzv. </a:t>
            </a:r>
            <a:r>
              <a:rPr lang="cs-CZ" err="1"/>
              <a:t>mikropolutantů</a:t>
            </a:r>
            <a:r>
              <a:rPr lang="cs-CZ"/>
              <a:t>, které jsou ve vodě, jak název napovídá, ve velmi malinkém množství. Pod tímto pojmem se skrývá široká škála chemických a tělu cizích látek – farmaka, pesticidy, plasty, per- a </a:t>
            </a:r>
            <a:r>
              <a:rPr lang="cs-CZ" err="1"/>
              <a:t>polyfluorované</a:t>
            </a:r>
            <a:r>
              <a:rPr lang="cs-CZ"/>
              <a:t> látky. Jakoby to samo nestačilo, v dnešní době bojujeme se stále častějšími obdobími sucha. Tudíž voda jako taková není samozřejmostí, natož voda dobré kvality.</a:t>
            </a:r>
            <a:br>
              <a:rPr lang="cs-CZ"/>
            </a:br>
            <a:r>
              <a:rPr lang="cs-CZ"/>
              <a:t>Další body, podněty necháme na vás. Vyberte si, co je blízké vám a o čem se vám bude dobře hovořit. Cíl snad máme jasný – VODA JE NEZBYTNÁ A MUSÍME SI JI VÁŽIT.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5</a:t>
            </a:fld>
            <a:endParaRPr lang="cs-CZ"/>
          </a:p>
        </p:txBody>
      </p:sp>
    </p:spTree>
    <p:extLst>
      <p:ext uri="{BB962C8B-B14F-4D97-AF65-F5344CB8AC3E}">
        <p14:creationId xmlns:p14="http://schemas.microsoft.com/office/powerpoint/2010/main" val="308587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Položte dětem otázku – kolik dní vydržíme/ přežijeme bez vody?</a:t>
            </a:r>
          </a:p>
          <a:p>
            <a:endParaRPr lang="cs-CZ" i="1"/>
          </a:p>
          <a:p>
            <a:r>
              <a:rPr lang="cs-CZ" i="1"/>
              <a:t>Varianty provedení:</a:t>
            </a:r>
            <a:br>
              <a:rPr lang="cs-CZ"/>
            </a:br>
            <a:r>
              <a:rPr lang="cs-CZ"/>
              <a:t>A. Ať děti svůj odhad napíší na kus papírku a anonymně vloží do krabičky – potom přečtěte odpovědi.</a:t>
            </a:r>
          </a:p>
          <a:p>
            <a:r>
              <a:rPr lang="cs-CZ"/>
              <a:t>B. Vytvořte kvíz přes internetovou platformu (např. </a:t>
            </a:r>
            <a:r>
              <a:rPr lang="cs-CZ" err="1"/>
              <a:t>Mentimeter</a:t>
            </a:r>
            <a:r>
              <a:rPr lang="cs-CZ"/>
              <a:t>: https://</a:t>
            </a:r>
            <a:r>
              <a:rPr lang="cs-CZ" err="1"/>
              <a:t>www.mentimeter.com</a:t>
            </a:r>
            <a:r>
              <a:rPr lang="cs-CZ"/>
              <a:t>) a položte zde dětem tuto otázku – odpovídají anonymně pomocí telefonů.</a:t>
            </a:r>
          </a:p>
          <a:p>
            <a:r>
              <a:rPr lang="cs-CZ"/>
              <a:t>C. Vyzvěte odvážlivce, ať řeknou svůj tip nahlas. Rozveďte diskuzi. </a:t>
            </a:r>
          </a:p>
          <a:p>
            <a:endParaRPr lang="cs-CZ"/>
          </a:p>
          <a:p>
            <a:r>
              <a:rPr lang="cs-CZ" b="1"/>
              <a:t>!Nechte děti přemýšlet</a:t>
            </a:r>
            <a:r>
              <a:rPr lang="cs-CZ"/>
              <a:t>, </a:t>
            </a:r>
            <a:r>
              <a:rPr lang="cs-CZ" err="1"/>
              <a:t>NEříkejte</a:t>
            </a:r>
            <a:r>
              <a:rPr lang="cs-CZ"/>
              <a:t> dětem hned odpověď. Chvíle ticha zde vůbec neuškodí, počkejte alespoň na první dva tipy, než cokoliv řeknete vy. Pokud neví, zkuste zda ví, kolik dní přežijí bez jídla.</a:t>
            </a:r>
            <a:br>
              <a:rPr lang="cs-CZ"/>
            </a:br>
            <a:endParaRPr lang="cs-CZ"/>
          </a:p>
          <a:p>
            <a:r>
              <a:rPr lang="cs-CZ" b="1"/>
              <a:t>Odpověď: </a:t>
            </a:r>
            <a:r>
              <a:rPr lang="cs-CZ"/>
              <a:t>zhruba 3 dny</a:t>
            </a:r>
          </a:p>
          <a:p>
            <a:r>
              <a:rPr lang="cs-CZ" b="1"/>
              <a:t>Zajímavost: </a:t>
            </a:r>
            <a:r>
              <a:rPr lang="cs-CZ" b="0"/>
              <a:t>R</a:t>
            </a:r>
            <a:r>
              <a:rPr lang="cs-CZ"/>
              <a:t>ekord byl asi 18 dní bez vody, kdy byl opomenut vězeň ve své cele. (A proto by neměl člověk páchat zločiny, haha)</a:t>
            </a:r>
          </a:p>
          <a:p>
            <a:endParaRPr lang="cs-CZ"/>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a:t>
            </a:r>
            <a:r>
              <a:rPr lang="cs-CZ" err="1"/>
              <a:t>www.pngegg.com</a:t>
            </a:r>
            <a:r>
              <a:rPr lang="cs-CZ"/>
              <a:t>/cs/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6</a:t>
            </a:fld>
            <a:endParaRPr lang="cs-CZ"/>
          </a:p>
        </p:txBody>
      </p:sp>
    </p:spTree>
    <p:extLst>
      <p:ext uri="{BB962C8B-B14F-4D97-AF65-F5344CB8AC3E}">
        <p14:creationId xmlns:p14="http://schemas.microsoft.com/office/powerpoint/2010/main" val="333734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Co víme o vodě? </a:t>
            </a:r>
          </a:p>
          <a:p>
            <a:r>
              <a:rPr lang="cs-CZ" b="0"/>
              <a:t>Nebo lépe řečeno, co nás napadne, když se řekne „voda“?</a:t>
            </a:r>
          </a:p>
          <a:p>
            <a:pPr marL="0" marR="0" lvl="0" indent="0" algn="l" defTabSz="914400" rtl="0" eaLnBrk="1" fontAlgn="auto" latinLnBrk="0" hangingPunct="1">
              <a:lnSpc>
                <a:spcPct val="100000"/>
              </a:lnSpc>
              <a:spcBef>
                <a:spcPts val="0"/>
              </a:spcBef>
              <a:spcAft>
                <a:spcPts val="0"/>
              </a:spcAft>
              <a:buClrTx/>
              <a:buSzTx/>
              <a:buFontTx/>
              <a:buNone/>
              <a:tabLst/>
              <a:defRPr/>
            </a:pPr>
            <a:r>
              <a:rPr lang="cs-CZ"/>
              <a:t>Diskutujte na téma co je voda, v jakých formách se vyskytuje, kde nás všude obklopuje…</a:t>
            </a:r>
            <a:br>
              <a:rPr lang="cs-CZ"/>
            </a:br>
            <a:br>
              <a:rPr lang="cs-CZ"/>
            </a:br>
            <a:r>
              <a:rPr lang="cs-CZ" i="1"/>
              <a:t>Varianty provedení:</a:t>
            </a:r>
            <a:br>
              <a:rPr lang="cs-CZ"/>
            </a:br>
            <a:r>
              <a:rPr lang="cs-CZ"/>
              <a:t>A. Ať děti svůj odhad napíší na kus papírku a anonymně vloží do krabičky – potom přečtěte odpovědi.</a:t>
            </a:r>
          </a:p>
          <a:p>
            <a:r>
              <a:rPr lang="cs-CZ"/>
              <a:t>B. Vytvořte kvíz přes internetovou platformu (např. </a:t>
            </a:r>
            <a:r>
              <a:rPr lang="cs-CZ" err="1"/>
              <a:t>Mentimeter</a:t>
            </a:r>
            <a:r>
              <a:rPr lang="cs-CZ"/>
              <a:t>: https://</a:t>
            </a:r>
            <a:r>
              <a:rPr lang="cs-CZ" err="1"/>
              <a:t>www.mentimeter.com</a:t>
            </a:r>
            <a:r>
              <a:rPr lang="cs-CZ"/>
              <a:t>) a položte zde dětem tuto otázku – odpovídají anonymně pomocí telefonů.</a:t>
            </a:r>
          </a:p>
          <a:p>
            <a:r>
              <a:rPr lang="cs-CZ"/>
              <a:t>C. Rozveďte diskuzi nahlas.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a:t>
            </a:fld>
            <a:endParaRPr lang="cs-CZ"/>
          </a:p>
        </p:txBody>
      </p:sp>
    </p:spTree>
    <p:extLst>
      <p:ext uri="{BB962C8B-B14F-4D97-AF65-F5344CB8AC3E}">
        <p14:creationId xmlns:p14="http://schemas.microsoft.com/office/powerpoint/2010/main" val="395400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Cíl: </a:t>
            </a:r>
            <a:r>
              <a:rPr lang="cs-CZ"/>
              <a:t>voda je nezbytná pro vše živé na Zemi</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Voda tvoří většinu našeho těla (60-70%), zvířat (50-80%), ale i rostlin (70-90%). Jak jsme si řekli, bez vody dlouho nepřežije, a tak ani naše rostliny – už někdo z žáků zapomněl zalévat rostlinu a ta mu zahynula? Doufáme, že případně netýrají zvířata jako své rostliny, ty totiž stejně tak potřebují pít. </a:t>
            </a:r>
            <a:br>
              <a:rPr lang="cs-CZ"/>
            </a:br>
            <a:r>
              <a:rPr lang="cs-CZ" b="1"/>
              <a:t>Položte dětem následující otázky:</a:t>
            </a:r>
            <a:r>
              <a:rPr lang="cs-CZ"/>
              <a:t> „Je pojem voda a H2O ekvivalentní? Je voda tvořená pouze molekulami H2O?“ </a:t>
            </a:r>
            <a:br>
              <a:rPr lang="cs-CZ"/>
            </a:br>
            <a:r>
              <a:rPr lang="cs-CZ"/>
              <a:t>Nechte děti zamyslet a nemluvte dál, dokud alespoň jeden odvážlivec nezkusí odpovědět.</a:t>
            </a:r>
            <a:br>
              <a:rPr lang="cs-CZ"/>
            </a:br>
            <a:r>
              <a:rPr lang="cs-CZ" b="1"/>
              <a:t>Odpověď: </a:t>
            </a:r>
            <a:r>
              <a:rPr lang="cs-CZ"/>
              <a:t>V přírodě chemicky čistá voda, tj. složená pouze z molekul H2O, </a:t>
            </a:r>
            <a:r>
              <a:rPr lang="cs-CZ" err="1"/>
              <a:t>NEexistuje</a:t>
            </a:r>
            <a:r>
              <a:rPr lang="cs-CZ"/>
              <a:t>. Zkuste dát dohromady, co ještě voda může obsahovat. </a:t>
            </a:r>
            <a:br>
              <a:rPr lang="cs-CZ"/>
            </a:br>
            <a:r>
              <a:rPr lang="cs-CZ"/>
              <a:t>- Zde poskytujeme pro prezentujícího menší výčet: </a:t>
            </a:r>
          </a:p>
          <a:p>
            <a:pPr marL="0" marR="0" lvl="0" indent="0" algn="l" defTabSz="914400" rtl="0" eaLnBrk="1" fontAlgn="auto" latinLnBrk="0" hangingPunct="1">
              <a:lnSpc>
                <a:spcPct val="100000"/>
              </a:lnSpc>
              <a:spcBef>
                <a:spcPts val="0"/>
              </a:spcBef>
              <a:spcAft>
                <a:spcPts val="0"/>
              </a:spcAft>
              <a:buClrTx/>
              <a:buSzTx/>
              <a:buFontTx/>
              <a:buNone/>
              <a:tabLst/>
              <a:defRPr/>
            </a:pPr>
            <a:r>
              <a:rPr lang="cs-CZ"/>
              <a:t>mikroorganismy (prvoci, bakterie, plísně, viry – neškodné, ale i patogeny); minerály (</a:t>
            </a:r>
            <a:r>
              <a:rPr lang="cs-CZ" b="0" i="0" u="none" strike="noStrike">
                <a:solidFill>
                  <a:srgbClr val="0F0F0F"/>
                </a:solidFill>
                <a:effectLst/>
                <a:latin typeface="Source Sans 3"/>
              </a:rPr>
              <a:t>hořčík, vápník, draslík, sodík); mangan, nikl, železo, zinek, měď a další těžké kovy (kadmium, olovo, rtuť, arsen)</a:t>
            </a:r>
            <a:endParaRPr lang="cs-CZ"/>
          </a:p>
          <a:p>
            <a:r>
              <a:rPr lang="cs-CZ" b="0" i="0" u="none" strike="noStrike">
                <a:solidFill>
                  <a:srgbClr val="0F0F0F"/>
                </a:solidFill>
                <a:effectLst/>
                <a:latin typeface="Source Sans 3"/>
              </a:rPr>
              <a:t>dusičnany a dusitany, sírany, křemičitany a fosforečnany, </a:t>
            </a:r>
            <a:r>
              <a:rPr lang="cs-CZ" b="0" i="0" u="none" strike="noStrike" err="1">
                <a:solidFill>
                  <a:srgbClr val="0F0F0F"/>
                </a:solidFill>
                <a:effectLst/>
                <a:latin typeface="Source Sans 3"/>
              </a:rPr>
              <a:t>mikropolutanty</a:t>
            </a:r>
            <a:r>
              <a:rPr lang="cs-CZ" b="0" i="0" u="none" strike="noStrike">
                <a:solidFill>
                  <a:srgbClr val="0F0F0F"/>
                </a:solidFill>
                <a:effectLst/>
                <a:latin typeface="Source Sans 3"/>
              </a:rPr>
              <a:t> (farmaka, pesticidy, plasty, …); </a:t>
            </a:r>
            <a:r>
              <a:rPr lang="cs-CZ" b="0" i="0" u="none" strike="noStrike" err="1">
                <a:solidFill>
                  <a:srgbClr val="0F0F0F"/>
                </a:solidFill>
                <a:effectLst/>
                <a:latin typeface="Source Sans 3"/>
              </a:rPr>
              <a:t>pachotvorné</a:t>
            </a:r>
            <a:r>
              <a:rPr lang="cs-CZ" b="0" i="0" u="none" strike="noStrike">
                <a:solidFill>
                  <a:srgbClr val="0F0F0F"/>
                </a:solidFill>
                <a:effectLst/>
                <a:latin typeface="Source Sans 3"/>
              </a:rPr>
              <a:t> látky (</a:t>
            </a:r>
            <a:r>
              <a:rPr lang="cs-CZ" b="0" i="0" u="none" strike="noStrike" err="1">
                <a:solidFill>
                  <a:srgbClr val="0F0F0F"/>
                </a:solidFill>
                <a:effectLst/>
                <a:latin typeface="Source Sans 3"/>
              </a:rPr>
              <a:t>geosmin</a:t>
            </a:r>
            <a:r>
              <a:rPr lang="cs-CZ" b="0" i="0" u="none" strike="noStrike">
                <a:solidFill>
                  <a:srgbClr val="0F0F0F"/>
                </a:solidFill>
                <a:effectLst/>
                <a:latin typeface="Source Sans 3"/>
              </a:rPr>
              <a:t>) a spoustu dalších.</a:t>
            </a:r>
            <a:br>
              <a:rPr lang="cs-CZ" b="0" i="0" u="none" strike="noStrike">
                <a:solidFill>
                  <a:srgbClr val="0F0F0F"/>
                </a:solidFill>
                <a:effectLst/>
                <a:latin typeface="Source Sans 3"/>
              </a:rPr>
            </a:br>
            <a:r>
              <a:rPr lang="cs-CZ" b="0" i="0" u="none" strike="noStrike">
                <a:solidFill>
                  <a:srgbClr val="0F0F0F"/>
                </a:solidFill>
                <a:effectLst/>
                <a:latin typeface="Source Sans 3"/>
              </a:rPr>
              <a:t>Pro jednoduchost – rozpuštěné organické, anorganické látky a mikroorganismy. </a:t>
            </a:r>
          </a:p>
          <a:p>
            <a:r>
              <a:rPr lang="cs-CZ" b="0" i="0" u="none" strike="noStrike">
                <a:solidFill>
                  <a:srgbClr val="0F0F0F"/>
                </a:solidFill>
                <a:effectLst/>
                <a:latin typeface="Source Sans 3"/>
              </a:rPr>
              <a:t>S rozpustností látek ve vodě </a:t>
            </a:r>
            <a:r>
              <a:rPr lang="cs-CZ"/>
              <a:t>souvisí i transport látek v těle, který je stěžejní pro nás, abychom mohli i touto formou do těla látky doplňovat. Vysoká rozpustnost látek ve vodě, však může být i nebezpečná pro zdraví - když mluvíme například o již zmíněných </a:t>
            </a:r>
            <a:r>
              <a:rPr lang="cs-CZ" err="1"/>
              <a:t>mikropolutantech</a:t>
            </a:r>
            <a:r>
              <a:rPr lang="cs-CZ"/>
              <a:t>.</a:t>
            </a:r>
            <a:endParaRPr lang="cs-CZ" b="0" i="0" u="none" strike="noStrike">
              <a:solidFill>
                <a:srgbClr val="0F0F0F"/>
              </a:solidFill>
              <a:effectLst/>
              <a:latin typeface="Source Sans 3"/>
            </a:endParaRPr>
          </a:p>
          <a:p>
            <a:endParaRPr lang="cs-CZ"/>
          </a:p>
          <a:p>
            <a:endParaRPr lang="cs-CZ"/>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a:t>
            </a:fld>
            <a:endParaRPr lang="cs-CZ"/>
          </a:p>
        </p:txBody>
      </p:sp>
    </p:spTree>
    <p:extLst>
      <p:ext uri="{BB962C8B-B14F-4D97-AF65-F5344CB8AC3E}">
        <p14:creationId xmlns:p14="http://schemas.microsoft.com/office/powerpoint/2010/main" val="2516583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Voda </a:t>
            </a:r>
            <a:r>
              <a:rPr lang="en-US" err="1">
                <a:ea typeface="Calibri"/>
                <a:cs typeface="Calibri"/>
              </a:rPr>
              <a:t>nezůstává</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jednom</a:t>
            </a:r>
            <a:r>
              <a:rPr lang="en-US">
                <a:ea typeface="Calibri"/>
                <a:cs typeface="Calibri"/>
              </a:rPr>
              <a:t> </a:t>
            </a:r>
            <a:r>
              <a:rPr lang="en-US" err="1">
                <a:ea typeface="Calibri"/>
                <a:cs typeface="Calibri"/>
              </a:rPr>
              <a:t>místě</a:t>
            </a:r>
            <a:r>
              <a:rPr lang="en-US">
                <a:ea typeface="Calibri"/>
                <a:cs typeface="Calibri"/>
              </a:rPr>
              <a:t>. </a:t>
            </a:r>
            <a:r>
              <a:rPr lang="en-US" err="1">
                <a:ea typeface="Calibri"/>
                <a:cs typeface="Calibri"/>
              </a:rPr>
              <a:t>Když</a:t>
            </a:r>
            <a:r>
              <a:rPr lang="en-US">
                <a:ea typeface="Calibri"/>
                <a:cs typeface="Calibri"/>
              </a:rPr>
              <a:t> </a:t>
            </a:r>
            <a:r>
              <a:rPr lang="en-US" err="1">
                <a:ea typeface="Calibri"/>
                <a:cs typeface="Calibri"/>
              </a:rPr>
              <a:t>zaprší</a:t>
            </a:r>
            <a:r>
              <a:rPr lang="en-US">
                <a:ea typeface="Calibri"/>
                <a:cs typeface="Calibri"/>
              </a:rPr>
              <a:t>, </a:t>
            </a:r>
            <a:r>
              <a:rPr lang="en-US" err="1">
                <a:ea typeface="Calibri"/>
                <a:cs typeface="Calibri"/>
              </a:rPr>
              <a:t>část</a:t>
            </a:r>
            <a:r>
              <a:rPr lang="en-US">
                <a:ea typeface="Calibri"/>
                <a:cs typeface="Calibri"/>
              </a:rPr>
              <a:t> </a:t>
            </a:r>
            <a:r>
              <a:rPr lang="en-US" err="1">
                <a:ea typeface="Calibri"/>
                <a:cs typeface="Calibri"/>
              </a:rPr>
              <a:t>vody</a:t>
            </a:r>
            <a:r>
              <a:rPr lang="en-US">
                <a:ea typeface="Calibri"/>
                <a:cs typeface="Calibri"/>
              </a:rPr>
              <a:t> se </a:t>
            </a:r>
            <a:r>
              <a:rPr lang="en-US" err="1">
                <a:ea typeface="Calibri"/>
                <a:cs typeface="Calibri"/>
              </a:rPr>
              <a:t>vsákne</a:t>
            </a:r>
            <a:r>
              <a:rPr lang="en-US">
                <a:ea typeface="Calibri"/>
                <a:cs typeface="Calibri"/>
              </a:rPr>
              <a:t> do </a:t>
            </a:r>
            <a:r>
              <a:rPr lang="en-US" err="1">
                <a:ea typeface="Calibri"/>
                <a:cs typeface="Calibri"/>
              </a:rPr>
              <a:t>podzemí</a:t>
            </a:r>
            <a:r>
              <a:rPr lang="en-US">
                <a:ea typeface="Calibri"/>
                <a:cs typeface="Calibri"/>
              </a:rPr>
              <a:t>, </a:t>
            </a:r>
            <a:r>
              <a:rPr lang="en-US" err="1">
                <a:ea typeface="Calibri"/>
                <a:cs typeface="Calibri"/>
              </a:rPr>
              <a:t>část</a:t>
            </a:r>
            <a:r>
              <a:rPr lang="en-US">
                <a:ea typeface="Calibri"/>
                <a:cs typeface="Calibri"/>
              </a:rPr>
              <a:t> se </a:t>
            </a:r>
            <a:r>
              <a:rPr lang="en-US" err="1">
                <a:ea typeface="Calibri"/>
                <a:cs typeface="Calibri"/>
              </a:rPr>
              <a:t>vypaří</a:t>
            </a:r>
            <a:r>
              <a:rPr lang="en-US">
                <a:ea typeface="Calibri"/>
                <a:cs typeface="Calibri"/>
              </a:rPr>
              <a:t> </a:t>
            </a:r>
            <a:r>
              <a:rPr lang="en-US" err="1">
                <a:ea typeface="Calibri"/>
                <a:cs typeface="Calibri"/>
              </a:rPr>
              <a:t>zpět</a:t>
            </a:r>
            <a:r>
              <a:rPr lang="en-US">
                <a:ea typeface="Calibri"/>
                <a:cs typeface="Calibri"/>
              </a:rPr>
              <a:t> do </a:t>
            </a:r>
            <a:r>
              <a:rPr lang="en-US" err="1">
                <a:ea typeface="Calibri"/>
                <a:cs typeface="Calibri"/>
              </a:rPr>
              <a:t>atmosféry</a:t>
            </a:r>
            <a:r>
              <a:rPr lang="en-US">
                <a:ea typeface="Calibri"/>
                <a:cs typeface="Calibri"/>
              </a:rPr>
              <a:t> a </a:t>
            </a:r>
            <a:r>
              <a:rPr lang="en-US" err="1">
                <a:ea typeface="Calibri"/>
                <a:cs typeface="Calibri"/>
              </a:rPr>
              <a:t>zbytek</a:t>
            </a:r>
            <a:r>
              <a:rPr lang="en-US">
                <a:ea typeface="Calibri"/>
                <a:cs typeface="Calibri"/>
              </a:rPr>
              <a:t> </a:t>
            </a:r>
            <a:r>
              <a:rPr lang="en-US" err="1">
                <a:ea typeface="Calibri"/>
                <a:cs typeface="Calibri"/>
              </a:rPr>
              <a:t>odteče</a:t>
            </a:r>
            <a:r>
              <a:rPr lang="en-US">
                <a:ea typeface="Calibri"/>
                <a:cs typeface="Calibri"/>
              </a:rPr>
              <a:t> </a:t>
            </a:r>
            <a:r>
              <a:rPr lang="en-US" err="1">
                <a:ea typeface="Calibri"/>
                <a:cs typeface="Calibri"/>
              </a:rPr>
              <a:t>potoky</a:t>
            </a:r>
            <a:r>
              <a:rPr lang="en-US">
                <a:ea typeface="Calibri"/>
                <a:cs typeface="Calibri"/>
              </a:rPr>
              <a:t> a </a:t>
            </a:r>
            <a:r>
              <a:rPr lang="en-US" err="1">
                <a:ea typeface="Calibri"/>
                <a:cs typeface="Calibri"/>
              </a:rPr>
              <a:t>řekami</a:t>
            </a:r>
            <a:r>
              <a:rPr lang="en-US">
                <a:ea typeface="Calibri"/>
                <a:cs typeface="Calibri"/>
              </a:rPr>
              <a:t> </a:t>
            </a:r>
            <a:r>
              <a:rPr lang="en-US" err="1">
                <a:ea typeface="Calibri"/>
                <a:cs typeface="Calibri"/>
              </a:rPr>
              <a:t>až</a:t>
            </a:r>
            <a:r>
              <a:rPr lang="en-US">
                <a:ea typeface="Calibri"/>
                <a:cs typeface="Calibri"/>
              </a:rPr>
              <a:t> do </a:t>
            </a:r>
            <a:r>
              <a:rPr lang="en-US" err="1">
                <a:ea typeface="Calibri"/>
                <a:cs typeface="Calibri"/>
              </a:rPr>
              <a:t>moří</a:t>
            </a:r>
            <a:r>
              <a:rPr lang="en-US">
                <a:ea typeface="Calibri"/>
                <a:cs typeface="Calibri"/>
              </a:rPr>
              <a:t> a </a:t>
            </a:r>
            <a:r>
              <a:rPr lang="en-US" err="1">
                <a:ea typeface="Calibri"/>
                <a:cs typeface="Calibri"/>
              </a:rPr>
              <a:t>oceánů</a:t>
            </a:r>
            <a:r>
              <a:rPr lang="en-US">
                <a:ea typeface="Calibri"/>
                <a:cs typeface="Calibri"/>
              </a:rPr>
              <a:t>. </a:t>
            </a:r>
            <a:r>
              <a:rPr lang="en-US" err="1">
                <a:ea typeface="Calibri"/>
                <a:cs typeface="Calibri"/>
              </a:rPr>
              <a:t>Koloběh</a:t>
            </a:r>
            <a:r>
              <a:rPr lang="en-US">
                <a:ea typeface="Calibri"/>
                <a:cs typeface="Calibri"/>
              </a:rPr>
              <a:t> </a:t>
            </a:r>
            <a:r>
              <a:rPr lang="en-US" err="1">
                <a:ea typeface="Calibri"/>
                <a:cs typeface="Calibri"/>
              </a:rPr>
              <a:t>vody</a:t>
            </a:r>
            <a:r>
              <a:rPr lang="en-US">
                <a:ea typeface="Calibri"/>
                <a:cs typeface="Calibri"/>
              </a:rPr>
              <a:t> </a:t>
            </a:r>
            <a:r>
              <a:rPr lang="en-US" err="1">
                <a:ea typeface="Calibri"/>
                <a:cs typeface="Calibri"/>
              </a:rPr>
              <a:t>na</a:t>
            </a:r>
            <a:r>
              <a:rPr lang="en-US">
                <a:ea typeface="Calibri"/>
                <a:cs typeface="Calibri"/>
              </a:rPr>
              <a:t> Zemi se </a:t>
            </a:r>
            <a:r>
              <a:rPr lang="en-US" err="1">
                <a:ea typeface="Calibri"/>
                <a:cs typeface="Calibri"/>
              </a:rPr>
              <a:t>nazývá</a:t>
            </a:r>
            <a:r>
              <a:rPr lang="en-US">
                <a:ea typeface="Calibri"/>
                <a:cs typeface="Calibri"/>
              </a:rPr>
              <a:t> </a:t>
            </a:r>
            <a:r>
              <a:rPr lang="en-US" err="1">
                <a:ea typeface="Calibri"/>
                <a:cs typeface="Calibri"/>
              </a:rPr>
              <a:t>vodní</a:t>
            </a:r>
            <a:r>
              <a:rPr lang="en-US">
                <a:ea typeface="Calibri"/>
                <a:cs typeface="Calibri"/>
              </a:rPr>
              <a:t> </a:t>
            </a:r>
            <a:r>
              <a:rPr lang="en-US" err="1">
                <a:ea typeface="Calibri"/>
                <a:cs typeface="Calibri"/>
              </a:rPr>
              <a:t>cyklus</a:t>
            </a:r>
            <a:r>
              <a:rPr lang="en-US">
                <a:ea typeface="Calibri"/>
                <a:cs typeface="Calibri"/>
              </a:rPr>
              <a:t>. </a:t>
            </a:r>
            <a:r>
              <a:rPr lang="en-US" err="1">
                <a:ea typeface="Calibri"/>
                <a:cs typeface="Calibri"/>
              </a:rPr>
              <a:t>Velký</a:t>
            </a:r>
            <a:r>
              <a:rPr lang="en-US">
                <a:ea typeface="Calibri"/>
                <a:cs typeface="Calibri"/>
              </a:rPr>
              <a:t> </a:t>
            </a:r>
            <a:r>
              <a:rPr lang="en-US" err="1">
                <a:ea typeface="Calibri"/>
                <a:cs typeface="Calibri"/>
              </a:rPr>
              <a:t>vodní</a:t>
            </a:r>
            <a:r>
              <a:rPr lang="en-US">
                <a:ea typeface="Calibri"/>
                <a:cs typeface="Calibri"/>
              </a:rPr>
              <a:t> </a:t>
            </a:r>
            <a:r>
              <a:rPr lang="en-US" err="1">
                <a:ea typeface="Calibri"/>
                <a:cs typeface="Calibri"/>
              </a:rPr>
              <a:t>cyklus</a:t>
            </a:r>
            <a:r>
              <a:rPr lang="en-US">
                <a:ea typeface="Calibri"/>
                <a:cs typeface="Calibri"/>
              </a:rPr>
              <a:t> </a:t>
            </a:r>
            <a:r>
              <a:rPr lang="en-US" err="1">
                <a:ea typeface="Calibri"/>
                <a:cs typeface="Calibri"/>
              </a:rPr>
              <a:t>zajišťuje</a:t>
            </a:r>
            <a:r>
              <a:rPr lang="en-US">
                <a:ea typeface="Calibri"/>
                <a:cs typeface="Calibri"/>
              </a:rPr>
              <a:t> to, </a:t>
            </a:r>
            <a:r>
              <a:rPr lang="en-US" err="1">
                <a:ea typeface="Calibri"/>
                <a:cs typeface="Calibri"/>
              </a:rPr>
              <a:t>že</a:t>
            </a:r>
            <a:r>
              <a:rPr lang="en-US">
                <a:ea typeface="Calibri"/>
                <a:cs typeface="Calibri"/>
              </a:rPr>
              <a:t> se </a:t>
            </a:r>
            <a:r>
              <a:rPr lang="en-US" err="1">
                <a:ea typeface="Calibri"/>
                <a:cs typeface="Calibri"/>
              </a:rPr>
              <a:t>voda</a:t>
            </a:r>
            <a:r>
              <a:rPr lang="en-US">
                <a:ea typeface="Calibri"/>
                <a:cs typeface="Calibri"/>
              </a:rPr>
              <a:t>, </a:t>
            </a:r>
            <a:r>
              <a:rPr lang="en-US" err="1">
                <a:ea typeface="Calibri"/>
                <a:cs typeface="Calibri"/>
              </a:rPr>
              <a:t>která</a:t>
            </a:r>
            <a:r>
              <a:rPr lang="en-US">
                <a:ea typeface="Calibri"/>
                <a:cs typeface="Calibri"/>
              </a:rPr>
              <a:t> </a:t>
            </a:r>
            <a:r>
              <a:rPr lang="en-US" err="1">
                <a:ea typeface="Calibri"/>
                <a:cs typeface="Calibri"/>
              </a:rPr>
              <a:t>dotekla</a:t>
            </a:r>
            <a:r>
              <a:rPr lang="en-US">
                <a:ea typeface="Calibri"/>
                <a:cs typeface="Calibri"/>
              </a:rPr>
              <a:t> do </a:t>
            </a:r>
            <a:r>
              <a:rPr lang="en-US" err="1">
                <a:ea typeface="Calibri"/>
                <a:cs typeface="Calibri"/>
              </a:rPr>
              <a:t>oceánů</a:t>
            </a:r>
            <a:r>
              <a:rPr lang="en-US">
                <a:ea typeface="Calibri"/>
                <a:cs typeface="Calibri"/>
              </a:rPr>
              <a:t>, </a:t>
            </a:r>
            <a:r>
              <a:rPr lang="en-US" err="1">
                <a:ea typeface="Calibri"/>
                <a:cs typeface="Calibri"/>
              </a:rPr>
              <a:t>vrací</a:t>
            </a:r>
            <a:r>
              <a:rPr lang="en-US">
                <a:ea typeface="Calibri"/>
                <a:cs typeface="Calibri"/>
              </a:rPr>
              <a:t> </a:t>
            </a:r>
            <a:r>
              <a:rPr lang="en-US" err="1">
                <a:ea typeface="Calibri"/>
                <a:cs typeface="Calibri"/>
              </a:rPr>
              <a:t>ve</a:t>
            </a:r>
            <a:r>
              <a:rPr lang="en-US">
                <a:ea typeface="Calibri"/>
                <a:cs typeface="Calibri"/>
              </a:rPr>
              <a:t> </a:t>
            </a:r>
            <a:r>
              <a:rPr lang="en-US" err="1">
                <a:ea typeface="Calibri"/>
                <a:cs typeface="Calibri"/>
              </a:rPr>
              <a:t>formě</a:t>
            </a:r>
            <a:r>
              <a:rPr lang="en-US">
                <a:ea typeface="Calibri"/>
                <a:cs typeface="Calibri"/>
              </a:rPr>
              <a:t> </a:t>
            </a:r>
            <a:r>
              <a:rPr lang="en-US" err="1">
                <a:ea typeface="Calibri"/>
                <a:cs typeface="Calibri"/>
              </a:rPr>
              <a:t>dešťů</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pevninu</a:t>
            </a:r>
            <a:r>
              <a:rPr lang="en-US">
                <a:ea typeface="Calibri"/>
                <a:cs typeface="Calibri"/>
              </a:rPr>
              <a:t>. Z </a:t>
            </a:r>
            <a:r>
              <a:rPr lang="en-US" err="1">
                <a:ea typeface="Calibri"/>
                <a:cs typeface="Calibri"/>
              </a:rPr>
              <a:t>oceánů</a:t>
            </a:r>
            <a:r>
              <a:rPr lang="en-US">
                <a:ea typeface="Calibri"/>
                <a:cs typeface="Calibri"/>
              </a:rPr>
              <a:t> se </a:t>
            </a:r>
            <a:r>
              <a:rPr lang="en-US" err="1">
                <a:ea typeface="Calibri"/>
                <a:cs typeface="Calibri"/>
              </a:rPr>
              <a:t>voda</a:t>
            </a:r>
            <a:r>
              <a:rPr lang="en-US">
                <a:ea typeface="Calibri"/>
                <a:cs typeface="Calibri"/>
              </a:rPr>
              <a:t> </a:t>
            </a:r>
            <a:r>
              <a:rPr lang="en-US" err="1">
                <a:ea typeface="Calibri"/>
                <a:cs typeface="Calibri"/>
              </a:rPr>
              <a:t>odpaří</a:t>
            </a:r>
            <a:r>
              <a:rPr lang="en-US">
                <a:ea typeface="Calibri"/>
                <a:cs typeface="Calibri"/>
              </a:rPr>
              <a:t>, </a:t>
            </a:r>
            <a:r>
              <a:rPr lang="en-US" err="1">
                <a:ea typeface="Calibri"/>
                <a:cs typeface="Calibri"/>
              </a:rPr>
              <a:t>vytvoří</a:t>
            </a:r>
            <a:r>
              <a:rPr lang="en-US">
                <a:ea typeface="Calibri"/>
                <a:cs typeface="Calibri"/>
              </a:rPr>
              <a:t> </a:t>
            </a:r>
            <a:r>
              <a:rPr lang="en-US" err="1">
                <a:ea typeface="Calibri"/>
                <a:cs typeface="Calibri"/>
              </a:rPr>
              <a:t>mraky</a:t>
            </a:r>
            <a:r>
              <a:rPr lang="en-US">
                <a:ea typeface="Calibri"/>
                <a:cs typeface="Calibri"/>
              </a:rPr>
              <a:t> a ty </a:t>
            </a:r>
            <a:r>
              <a:rPr lang="en-US" err="1">
                <a:ea typeface="Calibri"/>
                <a:cs typeface="Calibri"/>
              </a:rPr>
              <a:t>ve</a:t>
            </a:r>
            <a:r>
              <a:rPr lang="en-US">
                <a:ea typeface="Calibri"/>
                <a:cs typeface="Calibri"/>
              </a:rPr>
              <a:t> </a:t>
            </a:r>
            <a:r>
              <a:rPr lang="en-US" err="1">
                <a:ea typeface="Calibri"/>
                <a:cs typeface="Calibri"/>
              </a:rPr>
              <a:t>formě</a:t>
            </a:r>
            <a:r>
              <a:rPr lang="en-US">
                <a:ea typeface="Calibri"/>
                <a:cs typeface="Calibri"/>
              </a:rPr>
              <a:t> </a:t>
            </a:r>
            <a:r>
              <a:rPr lang="en-US" err="1">
                <a:ea typeface="Calibri"/>
                <a:cs typeface="Calibri"/>
              </a:rPr>
              <a:t>srážek</a:t>
            </a:r>
            <a:r>
              <a:rPr lang="en-US">
                <a:ea typeface="Calibri"/>
                <a:cs typeface="Calibri"/>
              </a:rPr>
              <a:t> </a:t>
            </a:r>
            <a:r>
              <a:rPr lang="en-US" err="1">
                <a:ea typeface="Calibri"/>
                <a:cs typeface="Calibri"/>
              </a:rPr>
              <a:t>donesou</a:t>
            </a:r>
            <a:r>
              <a:rPr lang="en-US">
                <a:ea typeface="Calibri"/>
                <a:cs typeface="Calibri"/>
              </a:rPr>
              <a:t> </a:t>
            </a:r>
            <a:r>
              <a:rPr lang="en-US" err="1">
                <a:ea typeface="Calibri"/>
                <a:cs typeface="Calibri"/>
              </a:rPr>
              <a:t>vodu</a:t>
            </a:r>
            <a:r>
              <a:rPr lang="en-US">
                <a:ea typeface="Calibri"/>
                <a:cs typeface="Calibri"/>
              </a:rPr>
              <a:t> </a:t>
            </a:r>
            <a:r>
              <a:rPr lang="en-US" err="1">
                <a:ea typeface="Calibri"/>
                <a:cs typeface="Calibri"/>
              </a:rPr>
              <a:t>nad</a:t>
            </a:r>
            <a:r>
              <a:rPr lang="en-US">
                <a:ea typeface="Calibri"/>
                <a:cs typeface="Calibri"/>
              </a:rPr>
              <a:t> </a:t>
            </a:r>
            <a:r>
              <a:rPr lang="en-US" err="1">
                <a:ea typeface="Calibri"/>
                <a:cs typeface="Calibri"/>
              </a:rPr>
              <a:t>pevninu</a:t>
            </a:r>
            <a:r>
              <a:rPr lang="en-US">
                <a:ea typeface="Calibri"/>
                <a:cs typeface="Calibri"/>
              </a:rPr>
              <a:t>.</a:t>
            </a:r>
          </a:p>
        </p:txBody>
      </p:sp>
      <p:sp>
        <p:nvSpPr>
          <p:cNvPr id="4" name="Slide Number Placeholder 3"/>
          <p:cNvSpPr>
            <a:spLocks noGrp="1"/>
          </p:cNvSpPr>
          <p:nvPr>
            <p:ph type="sldNum" sz="quarter" idx="5"/>
          </p:nvPr>
        </p:nvSpPr>
        <p:spPr/>
        <p:txBody>
          <a:bodyPr/>
          <a:lstStyle/>
          <a:p>
            <a:fld id="{8ECB5537-1133-47A8-B36B-B291B6A79872}" type="slidenum">
              <a:rPr lang="cs-CZ" smtClean="0"/>
              <a:t>9</a:t>
            </a:fld>
            <a:endParaRPr lang="cs-CZ"/>
          </a:p>
        </p:txBody>
      </p:sp>
    </p:spTree>
    <p:extLst>
      <p:ext uri="{BB962C8B-B14F-4D97-AF65-F5344CB8AC3E}">
        <p14:creationId xmlns:p14="http://schemas.microsoft.com/office/powerpoint/2010/main" val="3730872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 Slide: Vodní cyklus</a:t>
            </a:r>
            <a:endParaRPr lang="en-US"/>
          </a:p>
          <a:p>
            <a:r>
              <a:rPr lang="cs-CZ" b="1"/>
              <a:t>Úvodní komentář:</a:t>
            </a:r>
            <a:endParaRPr lang="cs-CZ"/>
          </a:p>
          <a:p>
            <a:pPr marL="171450" indent="-171450">
              <a:buFont typeface="Arial"/>
              <a:buChar char="•"/>
            </a:pPr>
            <a:r>
              <a:rPr lang="cs-CZ"/>
              <a:t>Tento diagram znázorňuje tzv. </a:t>
            </a:r>
            <a:r>
              <a:rPr lang="cs-CZ" b="1"/>
              <a:t>technický vodní cyklus</a:t>
            </a:r>
            <a:r>
              <a:rPr lang="cs-CZ"/>
              <a:t>, tedy cestu vody od přírody přes úpravu a spotřebu zpět do životního prostředí.</a:t>
            </a:r>
            <a:endParaRPr lang="cs-CZ">
              <a:ea typeface="Calibri"/>
              <a:cs typeface="Calibri"/>
            </a:endParaRPr>
          </a:p>
          <a:p>
            <a:pPr marL="171450" indent="-171450">
              <a:buFont typeface="Arial"/>
              <a:buChar char="•"/>
            </a:pPr>
            <a:r>
              <a:rPr lang="cs-CZ"/>
              <a:t>Nejde o přirozený koloběh vody (srážky, odpařování), ale o </a:t>
            </a:r>
            <a:r>
              <a:rPr lang="cs-CZ" b="1"/>
              <a:t>cestu vody v rámci vodohospodářské infrastruktury</a:t>
            </a:r>
            <a:r>
              <a:rPr lang="cs-CZ"/>
              <a:t>.</a:t>
            </a:r>
            <a:endParaRPr lang="cs-CZ">
              <a:ea typeface="Calibri"/>
              <a:cs typeface="Calibri"/>
            </a:endParaRPr>
          </a:p>
          <a:p>
            <a:r>
              <a:rPr lang="cs-CZ"/>
              <a:t>🟦 Zdroj vody</a:t>
            </a:r>
            <a:endParaRPr lang="cs-CZ">
              <a:ea typeface="Calibri"/>
              <a:cs typeface="Calibri"/>
            </a:endParaRPr>
          </a:p>
          <a:p>
            <a:pPr marL="171450" indent="-171450">
              <a:buFont typeface="Arial"/>
              <a:buChar char="•"/>
            </a:pPr>
            <a:r>
              <a:rPr lang="cs-CZ"/>
              <a:t>Začínáme u </a:t>
            </a:r>
            <a:r>
              <a:rPr lang="cs-CZ" b="1"/>
              <a:t>zdroje vody</a:t>
            </a:r>
            <a:r>
              <a:rPr lang="cs-CZ"/>
              <a:t> – může to být povrchový tok (řeka, přehrada) nebo podzemní zdroj (vrt, pramen).</a:t>
            </a:r>
            <a:endParaRPr lang="cs-CZ">
              <a:ea typeface="Calibri"/>
              <a:cs typeface="Calibri"/>
            </a:endParaRPr>
          </a:p>
          <a:p>
            <a:pPr marL="171450" indent="-171450">
              <a:buFont typeface="Arial"/>
              <a:buChar char="•"/>
            </a:pPr>
            <a:r>
              <a:rPr lang="cs-CZ"/>
              <a:t>Odtud se voda čerpá a vede na úpravnu</a:t>
            </a:r>
            <a:endParaRPr lang="en-US">
              <a:cs typeface="+mn-lt"/>
            </a:endParaRPr>
          </a:p>
          <a:p>
            <a:r>
              <a:rPr lang="cs-CZ"/>
              <a:t>⚪ Úpravna vody</a:t>
            </a:r>
            <a:endParaRPr lang="cs-CZ">
              <a:ea typeface="Calibri"/>
              <a:cs typeface="Calibri"/>
            </a:endParaRPr>
          </a:p>
          <a:p>
            <a:pPr marL="171450" indent="-171450">
              <a:buFont typeface="Arial"/>
              <a:buChar char="•"/>
            </a:pPr>
            <a:r>
              <a:rPr lang="cs-CZ"/>
              <a:t>V </a:t>
            </a:r>
            <a:r>
              <a:rPr lang="cs-CZ" b="1"/>
              <a:t>úpravně vody</a:t>
            </a:r>
            <a:r>
              <a:rPr lang="cs-CZ"/>
              <a:t> probíhá čištění vody na pitnou kvalitu.</a:t>
            </a:r>
            <a:endParaRPr lang="cs-CZ">
              <a:ea typeface="Calibri"/>
              <a:cs typeface="Calibri"/>
            </a:endParaRPr>
          </a:p>
          <a:p>
            <a:pPr marL="171450" indent="-171450">
              <a:buFont typeface="Arial"/>
              <a:buChar char="•"/>
            </a:pPr>
            <a:r>
              <a:rPr lang="cs-CZ"/>
              <a:t>Proces může zahrnovat předčištění, koagulaci, filtraci, dezinfekci aj.</a:t>
            </a:r>
            <a:endParaRPr lang="cs-CZ">
              <a:ea typeface="Calibri"/>
              <a:cs typeface="Calibri"/>
            </a:endParaRPr>
          </a:p>
          <a:p>
            <a:pPr marL="171450" indent="-171450">
              <a:buFont typeface="Arial"/>
              <a:buChar char="•"/>
            </a:pPr>
            <a:r>
              <a:rPr lang="cs-CZ"/>
              <a:t>Cílem je splnit hygienické normy pro pitnou vodu.</a:t>
            </a:r>
            <a:endParaRPr lang="cs-CZ">
              <a:ea typeface="Calibri"/>
              <a:cs typeface="Calibri"/>
            </a:endParaRPr>
          </a:p>
          <a:p>
            <a:r>
              <a:rPr lang="cs-CZ"/>
              <a:t>🟦 Pitná voda</a:t>
            </a:r>
            <a:endParaRPr lang="cs-CZ">
              <a:ea typeface="Calibri"/>
              <a:cs typeface="Calibri"/>
            </a:endParaRPr>
          </a:p>
          <a:p>
            <a:pPr marL="171450" indent="-171450">
              <a:buFont typeface="Arial"/>
              <a:buChar char="•"/>
            </a:pPr>
            <a:r>
              <a:rPr lang="cs-CZ"/>
              <a:t>Upravená </a:t>
            </a:r>
            <a:r>
              <a:rPr lang="cs-CZ" b="1"/>
              <a:t>pitná voda</a:t>
            </a:r>
            <a:r>
              <a:rPr lang="cs-CZ"/>
              <a:t> je distribuována vodovodní sítí až ke spotřebiteli.</a:t>
            </a:r>
            <a:endParaRPr lang="cs-CZ">
              <a:ea typeface="Calibri"/>
              <a:cs typeface="Calibri"/>
            </a:endParaRPr>
          </a:p>
          <a:p>
            <a:pPr marL="171450" indent="-171450">
              <a:buFont typeface="Arial"/>
              <a:buChar char="•"/>
            </a:pPr>
            <a:r>
              <a:rPr lang="cs-CZ"/>
              <a:t>Systém musí být spolehlivý, tlakově vyvážený, hygienicky zabezpečený.</a:t>
            </a:r>
            <a:endParaRPr lang="cs-CZ">
              <a:ea typeface="Calibri"/>
              <a:cs typeface="Calibri"/>
            </a:endParaRPr>
          </a:p>
          <a:p>
            <a:br>
              <a:rPr lang="en-US"/>
            </a:br>
            <a:endParaRPr lang="en-US"/>
          </a:p>
          <a:p>
            <a:r>
              <a:rPr lang="cs-CZ"/>
              <a:t>🟩 Spotřebitel</a:t>
            </a:r>
            <a:endParaRPr lang="cs-CZ">
              <a:ea typeface="Calibri"/>
              <a:cs typeface="Calibri"/>
            </a:endParaRPr>
          </a:p>
          <a:p>
            <a:pPr marL="171450" indent="-171450">
              <a:buFont typeface="Arial"/>
              <a:buChar char="•"/>
            </a:pPr>
            <a:r>
              <a:rPr lang="cs-CZ" b="1"/>
              <a:t>Spotřebitel</a:t>
            </a:r>
            <a:r>
              <a:rPr lang="cs-CZ"/>
              <a:t> vodu používá pro různé účely – pití, vaření, hygienu, provoz firem, průmyslu atd.</a:t>
            </a:r>
            <a:endParaRPr lang="cs-CZ">
              <a:ea typeface="Calibri"/>
              <a:cs typeface="Calibri"/>
            </a:endParaRPr>
          </a:p>
          <a:p>
            <a:pPr marL="171450" indent="-171450">
              <a:buFont typeface="Arial"/>
              <a:buChar char="•"/>
            </a:pPr>
            <a:r>
              <a:rPr lang="cs-CZ"/>
              <a:t>Spotřebovaná voda se stává </a:t>
            </a:r>
            <a:r>
              <a:rPr lang="cs-CZ" b="1"/>
              <a:t>odpadní vodou</a:t>
            </a:r>
            <a:r>
              <a:rPr lang="cs-CZ"/>
              <a:t>.</a:t>
            </a:r>
            <a:endParaRPr lang="cs-CZ">
              <a:ea typeface="Calibri"/>
              <a:cs typeface="Calibri"/>
            </a:endParaRPr>
          </a:p>
          <a:p>
            <a:r>
              <a:rPr lang="cs-CZ"/>
              <a:t>🟦 Odpadní voda</a:t>
            </a:r>
            <a:endParaRPr lang="cs-CZ">
              <a:ea typeface="Calibri"/>
              <a:cs typeface="Calibri"/>
            </a:endParaRPr>
          </a:p>
          <a:p>
            <a:pPr marL="171450" indent="-171450">
              <a:buFont typeface="Arial"/>
              <a:buChar char="•"/>
            </a:pPr>
            <a:r>
              <a:rPr lang="cs-CZ"/>
              <a:t>Odpadní voda je odváděna kanalizací do čistírny odpadních vod.</a:t>
            </a:r>
            <a:endParaRPr lang="cs-CZ">
              <a:ea typeface="Calibri"/>
              <a:cs typeface="Calibri"/>
            </a:endParaRPr>
          </a:p>
          <a:p>
            <a:pPr marL="171450" indent="-171450">
              <a:buFont typeface="Arial"/>
              <a:buChar char="•"/>
            </a:pPr>
            <a:r>
              <a:rPr lang="cs-CZ"/>
              <a:t>Obsahuje organické látky, živiny, mikrobiální kontaminaci, případně i chemikálie.</a:t>
            </a:r>
            <a:endParaRPr lang="en-US">
              <a:cs typeface="+mn-lt"/>
            </a:endParaRPr>
          </a:p>
          <a:p>
            <a:r>
              <a:rPr lang="cs-CZ"/>
              <a:t>⚪ Čistírna odpadních vod</a:t>
            </a:r>
            <a:endParaRPr lang="cs-CZ">
              <a:ea typeface="Calibri"/>
              <a:cs typeface="Calibri"/>
            </a:endParaRPr>
          </a:p>
          <a:p>
            <a:pPr marL="171450" indent="-171450">
              <a:buFont typeface="Arial"/>
              <a:buChar char="•"/>
            </a:pPr>
            <a:r>
              <a:rPr lang="cs-CZ"/>
              <a:t>V </a:t>
            </a:r>
            <a:r>
              <a:rPr lang="cs-CZ" b="1"/>
              <a:t>ČOV</a:t>
            </a:r>
            <a:r>
              <a:rPr lang="cs-CZ"/>
              <a:t> probíhá čištění odpadní vody – mechanické, biologické, chemické.</a:t>
            </a:r>
            <a:endParaRPr lang="cs-CZ">
              <a:ea typeface="Calibri"/>
              <a:cs typeface="Calibri"/>
            </a:endParaRPr>
          </a:p>
          <a:p>
            <a:pPr marL="171450" indent="-171450">
              <a:buFont typeface="Arial"/>
              <a:buChar char="•"/>
            </a:pPr>
            <a:r>
              <a:rPr lang="cs-CZ"/>
              <a:t>Cílem je chránit životní prostředí a zdraví obyvatel.</a:t>
            </a:r>
            <a:endParaRPr lang="cs-CZ">
              <a:ea typeface="Calibri"/>
              <a:cs typeface="Calibri"/>
            </a:endParaRPr>
          </a:p>
          <a:p>
            <a:r>
              <a:rPr lang="cs-CZ"/>
              <a:t>🟦 Vodní tok</a:t>
            </a:r>
            <a:endParaRPr lang="cs-CZ">
              <a:ea typeface="Calibri"/>
              <a:cs typeface="Calibri"/>
            </a:endParaRPr>
          </a:p>
          <a:p>
            <a:pPr marL="171450" indent="-171450">
              <a:buFont typeface="Arial"/>
              <a:buChar char="•"/>
            </a:pPr>
            <a:r>
              <a:rPr lang="cs-CZ"/>
              <a:t>Vyčištěná voda se vrací zpět do </a:t>
            </a:r>
            <a:r>
              <a:rPr lang="cs-CZ" b="1"/>
              <a:t>vodního toku</a:t>
            </a:r>
            <a:r>
              <a:rPr lang="cs-CZ"/>
              <a:t> – řeky nebo potoka.</a:t>
            </a:r>
            <a:endParaRPr lang="cs-CZ">
              <a:ea typeface="Calibri"/>
              <a:cs typeface="Calibri"/>
            </a:endParaRPr>
          </a:p>
          <a:p>
            <a:pPr marL="171450" indent="-171450">
              <a:buFont typeface="Arial"/>
              <a:buChar char="•"/>
            </a:pPr>
            <a:r>
              <a:rPr lang="cs-CZ"/>
              <a:t>Tento uzavřený okruh chrání vodní zdroje a umožňuje jejich </a:t>
            </a:r>
            <a:r>
              <a:rPr lang="cs-CZ" b="1"/>
              <a:t>udržitelné využívání</a:t>
            </a:r>
            <a:r>
              <a:rPr lang="cs-CZ"/>
              <a:t>.</a:t>
            </a:r>
            <a:endParaRPr lang="cs-CZ">
              <a:ea typeface="Calibri"/>
              <a:cs typeface="Calibri"/>
            </a:endParaRPr>
          </a:p>
          <a:p>
            <a:r>
              <a:rPr lang="cs-CZ" b="1"/>
              <a:t>Závěr:</a:t>
            </a:r>
            <a:endParaRPr lang="cs-CZ"/>
          </a:p>
          <a:p>
            <a:pPr marL="171450" indent="-171450">
              <a:buFont typeface="Arial"/>
              <a:buChar char="•"/>
            </a:pPr>
            <a:r>
              <a:rPr lang="cs-CZ"/>
              <a:t>Tento cyklus je příkladem cirkulárního hospodaření s vodou.</a:t>
            </a:r>
            <a:endParaRPr lang="cs-CZ">
              <a:ea typeface="Calibri"/>
              <a:cs typeface="Calibri"/>
            </a:endParaRPr>
          </a:p>
          <a:p>
            <a:pPr marL="171450" indent="-171450">
              <a:buFont typeface="Arial"/>
              <a:buChar char="•"/>
            </a:pPr>
            <a:r>
              <a:rPr lang="cs-CZ"/>
              <a:t>Každý článek řetězce je klíčový – výpadek v kterékoli části může znamenat ohrožení zásobování nebo znečištění přírody.</a:t>
            </a:r>
            <a:endParaRPr lang="cs-CZ">
              <a:ea typeface="Calibri"/>
              <a:cs typeface="Calibri"/>
            </a:endParaRPr>
          </a:p>
          <a:p>
            <a:pPr marL="171450" indent="-171450">
              <a:buFont typeface="Arial"/>
              <a:buChar char="•"/>
            </a:pPr>
            <a:r>
              <a:rPr lang="cs-CZ"/>
              <a:t>Důležité je hledat </a:t>
            </a:r>
            <a:r>
              <a:rPr lang="cs-CZ" b="1"/>
              <a:t>rovnováhu mezi technickým řešením, ekonomikou a ochranou přírody</a:t>
            </a:r>
            <a:r>
              <a:rPr lang="cs-CZ"/>
              <a:t>.</a:t>
            </a:r>
            <a:endParaRPr lang="cs-CZ">
              <a:ea typeface="Calibri"/>
              <a:cs typeface="Calibri"/>
            </a:endParaRPr>
          </a:p>
          <a:p>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10</a:t>
            </a:fld>
            <a:endParaRPr lang="cs-CZ"/>
          </a:p>
        </p:txBody>
      </p:sp>
    </p:spTree>
    <p:extLst>
      <p:ext uri="{BB962C8B-B14F-4D97-AF65-F5344CB8AC3E}">
        <p14:creationId xmlns:p14="http://schemas.microsoft.com/office/powerpoint/2010/main" val="4102020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a:t>
            </a:r>
            <a:r>
              <a:rPr lang="cs-CZ" b="1"/>
              <a:t>Cíl: </a:t>
            </a:r>
            <a:r>
              <a:rPr lang="cs-CZ"/>
              <a:t>Ano, vody je kolem nás mnoho, ale ne všechna je pitná!)</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Koukněme se na naší planetu. Ne pro nic za nic se jí přezdívá modrá planeta!</a:t>
            </a:r>
          </a:p>
          <a:p>
            <a:pPr marL="0" marR="0" lvl="0" indent="0" algn="l" defTabSz="914400" rtl="0" eaLnBrk="1" fontAlgn="auto" latinLnBrk="0" hangingPunct="1">
              <a:lnSpc>
                <a:spcPct val="100000"/>
              </a:lnSpc>
              <a:spcBef>
                <a:spcPts val="0"/>
              </a:spcBef>
              <a:spcAft>
                <a:spcPts val="0"/>
              </a:spcAft>
              <a:buClrTx/>
              <a:buSzTx/>
              <a:buFontTx/>
              <a:buNone/>
              <a:tabLst/>
              <a:defRPr/>
            </a:pPr>
            <a:r>
              <a:rPr lang="cs-CZ"/>
              <a:t>Věděl by někdo, kolik procent planety tvoří voda? Opět vyčkejte alespoň na jeden tip. </a:t>
            </a:r>
            <a:br>
              <a:rPr lang="cs-CZ"/>
            </a:br>
            <a:r>
              <a:rPr lang="cs-CZ"/>
              <a:t>(Pokud by se nikdo neozval, můžete vyzkoušet dát tři možnosti a rozjet mezi dětmi hlasování.)</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11</a:t>
            </a:fld>
            <a:endParaRPr lang="cs-CZ"/>
          </a:p>
        </p:txBody>
      </p:sp>
    </p:spTree>
    <p:extLst>
      <p:ext uri="{BB962C8B-B14F-4D97-AF65-F5344CB8AC3E}">
        <p14:creationId xmlns:p14="http://schemas.microsoft.com/office/powerpoint/2010/main" val="1176301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5056C-CD3E-3A01-8A3B-78B7E1A6474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037749C-B175-25A1-1EAC-7A80797D58B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7B2D924-EA75-9AC0-B283-CAE420C110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(Cíl: </a:t>
            </a:r>
            <a:r>
              <a:rPr lang="cs-CZ"/>
              <a:t>Ano, vody je kolem nás mnoho, ale ne všechna je pitná!)</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Naší planetu tvoří ze 70 procent voda, což dělá necelé ¾ jejího celku. No jo, ale máme vodu na Zemi nerovnoměrně rozdělenou… kde ji vidíme již z fotky nejvíce? (oceány!)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a:extLst>
              <a:ext uri="{FF2B5EF4-FFF2-40B4-BE49-F238E27FC236}">
                <a16:creationId xmlns:a16="http://schemas.microsoft.com/office/drawing/2014/main" id="{7640709F-860A-9E15-DFD8-314E071EF2DB}"/>
              </a:ext>
            </a:extLst>
          </p:cNvPr>
          <p:cNvSpPr>
            <a:spLocks noGrp="1"/>
          </p:cNvSpPr>
          <p:nvPr>
            <p:ph type="sldNum" sz="quarter" idx="5"/>
          </p:nvPr>
        </p:nvSpPr>
        <p:spPr/>
        <p:txBody>
          <a:bodyPr/>
          <a:lstStyle/>
          <a:p>
            <a:fld id="{8ECB5537-1133-47A8-B36B-B291B6A79872}" type="slidenum">
              <a:rPr lang="cs-CZ" smtClean="0"/>
              <a:t>12</a:t>
            </a:fld>
            <a:endParaRPr lang="cs-CZ"/>
          </a:p>
        </p:txBody>
      </p:sp>
    </p:spTree>
    <p:extLst>
      <p:ext uri="{BB962C8B-B14F-4D97-AF65-F5344CB8AC3E}">
        <p14:creationId xmlns:p14="http://schemas.microsoft.com/office/powerpoint/2010/main" val="441339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06DC7-0724-6805-52BA-577BBDF5F35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8749EF5-0A2B-658F-6810-0948B56D1DA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1A3E5AE-A882-3760-205D-823FD154C9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Cíl: </a:t>
            </a:r>
            <a:r>
              <a:rPr lang="cs-CZ"/>
              <a:t>Ano, vody je kolem nás mnoho, ale ne všechna je pitná!</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Ano, nejvíce vody vidíme v oceánech, a to je přeci voda slaná… </a:t>
            </a:r>
            <a:br>
              <a:rPr lang="cs-CZ"/>
            </a:br>
            <a:r>
              <a:rPr lang="cs-CZ"/>
              <a:t>Zeptejte se dětí, jak chutná voda u moře? Stalo se jim někdy, že když plavaly, tak si „loknuly“? Uměly by si takovou vodu představit pít každý den?</a:t>
            </a:r>
            <a:br>
              <a:rPr lang="cs-CZ"/>
            </a:br>
            <a:r>
              <a:rPr lang="cs-CZ"/>
              <a:t>Vlastně se nabízí lepší otázka než: „Pijeme vodu z oceánu?“… (další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a:extLst>
              <a:ext uri="{FF2B5EF4-FFF2-40B4-BE49-F238E27FC236}">
                <a16:creationId xmlns:a16="http://schemas.microsoft.com/office/drawing/2014/main" id="{D35B4CE7-8AEC-BE7D-0650-997D8AA3B28E}"/>
              </a:ext>
            </a:extLst>
          </p:cNvPr>
          <p:cNvSpPr>
            <a:spLocks noGrp="1"/>
          </p:cNvSpPr>
          <p:nvPr>
            <p:ph type="sldNum" sz="quarter" idx="5"/>
          </p:nvPr>
        </p:nvSpPr>
        <p:spPr/>
        <p:txBody>
          <a:bodyPr/>
          <a:lstStyle/>
          <a:p>
            <a:fld id="{8ECB5537-1133-47A8-B36B-B291B6A79872}" type="slidenum">
              <a:rPr lang="cs-CZ" smtClean="0"/>
              <a:t>13</a:t>
            </a:fld>
            <a:endParaRPr lang="cs-CZ"/>
          </a:p>
        </p:txBody>
      </p:sp>
    </p:spTree>
    <p:extLst>
      <p:ext uri="{BB962C8B-B14F-4D97-AF65-F5344CB8AC3E}">
        <p14:creationId xmlns:p14="http://schemas.microsoft.com/office/powerpoint/2010/main" val="2837451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Cíl: </a:t>
            </a:r>
            <a:r>
              <a:rPr lang="cs-CZ" b="0"/>
              <a:t>Přiblížit dětem důvody, proč nemůžeme pít slanou vodu.</a:t>
            </a:r>
            <a:endParaRPr lang="cs-CZ" b="1"/>
          </a:p>
          <a:p>
            <a:br>
              <a:rPr lang="cs-CZ"/>
            </a:br>
            <a:r>
              <a:rPr lang="cs-CZ"/>
              <a:t>Slaná voda, například mořská voda, obsahuje vysokou koncentraci soli (především chloridu sodného). Obecně se jedná o větší množství soli, než se kterým je lidské tělo schopné se vyrovnat.</a:t>
            </a:r>
          </a:p>
          <a:p>
            <a:endParaRPr lang="cs-CZ"/>
          </a:p>
          <a:p>
            <a:r>
              <a:rPr lang="cs-CZ"/>
              <a:t>Proč nemůžeme dlouhodobě/ ve velkém množství pít slanou vodu:</a:t>
            </a:r>
          </a:p>
          <a:p>
            <a:pPr marL="228600" indent="-228600">
              <a:buAutoNum type="arabicPeriod"/>
            </a:pPr>
            <a:r>
              <a:rPr lang="cs-CZ"/>
              <a:t>POŠKOZENÍ LEDVIN</a:t>
            </a:r>
            <a:br>
              <a:rPr lang="cs-CZ"/>
            </a:br>
            <a:r>
              <a:rPr lang="cs-CZ"/>
              <a:t>Naše tělo musí tuto sůl odstranit, což je </a:t>
            </a:r>
            <a:r>
              <a:rPr lang="cs-CZ" b="1"/>
              <a:t>velmi náročné pro naše ledviny</a:t>
            </a:r>
            <a:r>
              <a:rPr lang="cs-CZ" b="0"/>
              <a:t>.</a:t>
            </a:r>
            <a:br>
              <a:rPr lang="cs-CZ" b="0"/>
            </a:br>
            <a:r>
              <a:rPr lang="cs-CZ"/>
              <a:t>Zvýšená práce ledvin při filtraci soli </a:t>
            </a:r>
            <a:r>
              <a:rPr lang="cs-CZ" b="1"/>
              <a:t>může vést k tvorbě ledvinových kamenů</a:t>
            </a:r>
            <a:r>
              <a:rPr lang="cs-CZ"/>
              <a:t>.</a:t>
            </a:r>
            <a:endParaRPr lang="cs-CZ" b="0"/>
          </a:p>
          <a:p>
            <a:pPr marL="228600" indent="-228600">
              <a:buAutoNum type="arabicPeriod"/>
            </a:pPr>
            <a:r>
              <a:rPr lang="cs-CZ" b="0"/>
              <a:t>DEHYDRATACE</a:t>
            </a:r>
            <a:br>
              <a:rPr lang="cs-CZ" b="0"/>
            </a:br>
            <a:r>
              <a:rPr lang="cs-CZ" b="0"/>
              <a:t>Pití slané vody </a:t>
            </a:r>
            <a:r>
              <a:rPr lang="cs-CZ" b="1"/>
              <a:t>vede ještě k větší dehydrataci</a:t>
            </a:r>
            <a:r>
              <a:rPr lang="cs-CZ" b="0"/>
              <a:t>. Jelikož voda obsahuje sama o sobě velké množství soli, potřebujeme ještě více vody než normálně, aby si ji tělo dokázalo naředit a následně i odstranit.</a:t>
            </a:r>
            <a:br>
              <a:rPr lang="cs-CZ" b="0"/>
            </a:br>
            <a:r>
              <a:rPr lang="cs-CZ" b="0"/>
              <a:t>=&gt; </a:t>
            </a:r>
            <a:r>
              <a:rPr lang="cs-CZ"/>
              <a:t>Naše tělo potřebuje více vody, než kolik je obsaženo ve slané vodě a pití slané vody nás dělá akorát žíznivější.</a:t>
            </a:r>
          </a:p>
          <a:p>
            <a:pPr marL="228600" indent="-228600">
              <a:buAutoNum type="arabicPeriod"/>
            </a:pPr>
            <a:r>
              <a:rPr lang="cs-CZ"/>
              <a:t>VYSOKÝ KREVNÍ TLAK</a:t>
            </a:r>
            <a:br>
              <a:rPr lang="cs-CZ"/>
            </a:br>
            <a:r>
              <a:rPr lang="cs-CZ"/>
              <a:t>Vysoká koncentrace soli </a:t>
            </a:r>
            <a:r>
              <a:rPr lang="cs-CZ" b="1"/>
              <a:t>může způsobit zvýšení krevního tlaku</a:t>
            </a:r>
            <a:r>
              <a:rPr lang="cs-CZ"/>
              <a:t>. Trvalé zvýšení krevního tlaku může vést k srdečním onemocněním.</a:t>
            </a:r>
            <a:br>
              <a:rPr lang="cs-CZ"/>
            </a:br>
            <a:br>
              <a:rPr lang="cs-CZ"/>
            </a:br>
            <a:r>
              <a:rPr lang="cs-CZ"/>
              <a:t>Dlouhodobé účinky:</a:t>
            </a:r>
          </a:p>
          <a:p>
            <a:pPr marL="228600" indent="-228600">
              <a:buAutoNum type="arabicPeriod"/>
            </a:pPr>
            <a:r>
              <a:rPr lang="cs-CZ" b="0"/>
              <a:t>NEROVNOVÁHA ELEKTROLYTŮ</a:t>
            </a:r>
            <a:br>
              <a:rPr lang="cs-CZ"/>
            </a:br>
            <a:r>
              <a:rPr lang="cs-CZ"/>
              <a:t>Přebytečná sůl </a:t>
            </a:r>
            <a:r>
              <a:rPr lang="cs-CZ" b="1"/>
              <a:t>naruší rovnováhu elektrolytů v těle</a:t>
            </a:r>
            <a:r>
              <a:rPr lang="cs-CZ"/>
              <a:t>, což může způsobit </a:t>
            </a:r>
            <a:r>
              <a:rPr lang="cs-CZ" b="1"/>
              <a:t>problémy s nervovým systémem, srdeční rytmus a svalovou funkci</a:t>
            </a:r>
            <a:r>
              <a:rPr lang="cs-CZ"/>
              <a:t>.</a:t>
            </a:r>
            <a:br>
              <a:rPr lang="cs-CZ"/>
            </a:br>
            <a:br>
              <a:rPr lang="cs-CZ"/>
            </a:br>
            <a:r>
              <a:rPr lang="cs-CZ"/>
              <a:t>Zdroj obrázků: https://www.pngegg.com/cs/</a:t>
            </a:r>
          </a:p>
          <a:p>
            <a:pPr marL="228600" indent="-228600">
              <a:buAutoNum type="arabicPeriod"/>
            </a:pPr>
            <a:endParaRPr lang="cs-CZ"/>
          </a:p>
          <a:p>
            <a:pPr marL="228600" indent="-228600">
              <a:buAutoNum type="arabicPeriod"/>
            </a:pPr>
            <a:endParaRPr lang="cs-CZ"/>
          </a:p>
          <a:p>
            <a:pPr marL="228600" indent="-228600">
              <a:buAutoNum type="arabicPeriod"/>
            </a:pPr>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14</a:t>
            </a:fld>
            <a:endParaRPr lang="cs-CZ"/>
          </a:p>
        </p:txBody>
      </p:sp>
    </p:spTree>
    <p:extLst>
      <p:ext uri="{BB962C8B-B14F-4D97-AF65-F5344CB8AC3E}">
        <p14:creationId xmlns:p14="http://schemas.microsoft.com/office/powerpoint/2010/main" val="1800343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Slaná voda je skvělá pro plavání a surfování, rozhodně </a:t>
            </a:r>
            <a:r>
              <a:rPr lang="cs-CZ" b="1"/>
              <a:t>není vhodná pro pití</a:t>
            </a:r>
            <a:r>
              <a:rPr lang="cs-CZ"/>
              <a:t>.</a:t>
            </a:r>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15</a:t>
            </a:fld>
            <a:endParaRPr lang="cs-CZ"/>
          </a:p>
        </p:txBody>
      </p:sp>
    </p:spTree>
    <p:extLst>
      <p:ext uri="{BB962C8B-B14F-4D97-AF65-F5344CB8AC3E}">
        <p14:creationId xmlns:p14="http://schemas.microsoft.com/office/powerpoint/2010/main" val="2089420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CC940-3EEE-5CF8-3C5A-47D16981DEB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99A4AFE-E0D3-187C-9EF5-5EB31D1E277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6BEFAB3-1FFE-08F2-186E-FB6A0DD81059}"/>
              </a:ext>
            </a:extLst>
          </p:cNvPr>
          <p:cNvSpPr>
            <a:spLocks noGrp="1"/>
          </p:cNvSpPr>
          <p:nvPr>
            <p:ph type="body" idx="1"/>
          </p:nvPr>
        </p:nvSpPr>
        <p:spPr/>
        <p:txBody>
          <a:bodyPr/>
          <a:lstStyle/>
          <a:p>
            <a:r>
              <a:rPr lang="cs-CZ" b="1"/>
              <a:t>Cíl: </a:t>
            </a:r>
            <a:r>
              <a:rPr lang="cs-CZ" b="0"/>
              <a:t>Upozornit, že n</a:t>
            </a:r>
            <a:r>
              <a:rPr lang="cs-CZ"/>
              <a:t>ení voda jako voda.</a:t>
            </a:r>
            <a:br>
              <a:rPr lang="cs-CZ"/>
            </a:br>
            <a:br>
              <a:rPr lang="cs-CZ"/>
            </a:br>
            <a:r>
              <a:rPr lang="cs-CZ"/>
              <a:t>Vysvětlete dětem, že rozlišujeme dva hlavní typy vod v přírodě – slanou a sladkou. Tyto vody se nacházejí v různých prostředích a mají odlišné vlastnosti. Když však mluvíme o sladké, nemyslíme tím slazené nápoje, ani že by reálně voda byla chuťově sladká. Sladká voda je ta, kterou běžně pijeme. Nezapomeňme také na „sladkovodní ryby“, ty přeci žijí ve sladké vodě, odtud jejich název pochází!</a:t>
            </a:r>
            <a:br>
              <a:rPr lang="cs-CZ"/>
            </a:br>
            <a:r>
              <a:rPr lang="cs-CZ"/>
              <a:t>Když jsme si řekli typy vod, věděly by děti, které je na Zemi více? Jaké typy sladkých a slaných vod známe?</a:t>
            </a:r>
            <a:br>
              <a:rPr lang="cs-CZ"/>
            </a:br>
            <a:br>
              <a:rPr lang="cs-CZ"/>
            </a:br>
            <a:r>
              <a:rPr lang="cs-CZ"/>
              <a:t>--- Informace pro prezentujícího ---</a:t>
            </a:r>
            <a:br>
              <a:rPr lang="cs-CZ"/>
            </a:br>
            <a:r>
              <a:rPr lang="cs-CZ"/>
              <a:t>SLANÁ VODA:</a:t>
            </a:r>
            <a:br>
              <a:rPr lang="cs-CZ"/>
            </a:br>
            <a:r>
              <a:rPr lang="cs-CZ" b="1"/>
              <a:t>Oceány a moře:</a:t>
            </a:r>
            <a:r>
              <a:rPr lang="cs-CZ"/>
              <a:t> Největší zdroje slané vody na Zemi. Mezi hlavní oceány patří Tichý, Atlantský, Indický, Jižní a Severní ledový oceán. Moře jsou menší části oceánů obklopené pevninou, například Středozemní moře nebo Karibské moře.</a:t>
            </a:r>
          </a:p>
          <a:p>
            <a:r>
              <a:rPr lang="cs-CZ" b="1"/>
              <a:t>Solná jezera:</a:t>
            </a:r>
            <a:r>
              <a:rPr lang="cs-CZ"/>
              <a:t> Některá jezera obsahují slanou vodu, jako například Mrtvé moře nebo Velké solné jezero v USA.</a:t>
            </a:r>
          </a:p>
          <a:p>
            <a:endParaRPr lang="cs-CZ"/>
          </a:p>
          <a:p>
            <a:r>
              <a:rPr lang="cs-CZ"/>
              <a:t>SLADKÁ VODA:</a:t>
            </a:r>
          </a:p>
          <a:p>
            <a:r>
              <a:rPr lang="cs-CZ" b="1"/>
              <a:t>Řeky a potoky:</a:t>
            </a:r>
            <a:r>
              <a:rPr lang="cs-CZ"/>
              <a:t> Tekoucí vody, které proudí z vyšších míst do nížin a nakonec ústí do oceánů nebo moří. Mezi známé řeky patří Amazonka, Nil a Dunaj.</a:t>
            </a:r>
          </a:p>
          <a:p>
            <a:r>
              <a:rPr lang="cs-CZ" b="1"/>
              <a:t>Jezera:</a:t>
            </a:r>
            <a:r>
              <a:rPr lang="cs-CZ"/>
              <a:t> Stojaté sladké vody, které mohou být přírodního nebo umělého původu. Například jezero Bajkal v Rusku nebo jezera v národních parcích.</a:t>
            </a:r>
          </a:p>
          <a:p>
            <a:r>
              <a:rPr lang="cs-CZ" b="1"/>
              <a:t>Přehrady a nádrže:</a:t>
            </a:r>
            <a:r>
              <a:rPr lang="cs-CZ"/>
              <a:t> Uměle vytvořené nádrže sloužící k zadržování vody, například </a:t>
            </a:r>
            <a:r>
              <a:rPr lang="cs-CZ" err="1"/>
              <a:t>Hooverova</a:t>
            </a:r>
            <a:r>
              <a:rPr lang="cs-CZ"/>
              <a:t> přehrada v USA.</a:t>
            </a:r>
          </a:p>
          <a:p>
            <a:r>
              <a:rPr lang="cs-CZ" b="1"/>
              <a:t>Podzemní voda:</a:t>
            </a:r>
            <a:r>
              <a:rPr lang="cs-CZ"/>
              <a:t> Voda nacházející se pod povrchem Země, která se shromažďuje v podzemních zásobárnách nebo </a:t>
            </a:r>
            <a:r>
              <a:rPr lang="cs-CZ" err="1"/>
              <a:t>akviferech</a:t>
            </a:r>
            <a:r>
              <a:rPr lang="cs-CZ"/>
              <a:t> (zvodeň). Tato voda je důležitým zdrojem pitné vody.</a:t>
            </a:r>
          </a:p>
          <a:p>
            <a:r>
              <a:rPr lang="cs-CZ" b="1"/>
              <a:t>Ledovce a ledové čepice:</a:t>
            </a:r>
            <a:r>
              <a:rPr lang="cs-CZ"/>
              <a:t> Pevně zmrzlá sladká voda, která se nachází především v polárních oblastech (Antarktida a Grónsko) a na vysokých horách.</a:t>
            </a:r>
          </a:p>
          <a:p>
            <a:endParaRPr lang="cs-CZ"/>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a:extLst>
              <a:ext uri="{FF2B5EF4-FFF2-40B4-BE49-F238E27FC236}">
                <a16:creationId xmlns:a16="http://schemas.microsoft.com/office/drawing/2014/main" id="{D6BF32C3-B133-4ABD-8D1D-FBA418117DC8}"/>
              </a:ext>
            </a:extLst>
          </p:cNvPr>
          <p:cNvSpPr>
            <a:spLocks noGrp="1"/>
          </p:cNvSpPr>
          <p:nvPr>
            <p:ph type="sldNum" sz="quarter" idx="5"/>
          </p:nvPr>
        </p:nvSpPr>
        <p:spPr/>
        <p:txBody>
          <a:bodyPr/>
          <a:lstStyle/>
          <a:p>
            <a:fld id="{8ECB5537-1133-47A8-B36B-B291B6A79872}" type="slidenum">
              <a:rPr lang="cs-CZ" smtClean="0"/>
              <a:t>16</a:t>
            </a:fld>
            <a:endParaRPr lang="cs-CZ"/>
          </a:p>
        </p:txBody>
      </p:sp>
    </p:spTree>
    <p:extLst>
      <p:ext uri="{BB962C8B-B14F-4D97-AF65-F5344CB8AC3E}">
        <p14:creationId xmlns:p14="http://schemas.microsoft.com/office/powerpoint/2010/main" val="2361801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CA35C-CCA7-7629-CB34-EF8B91830A3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19E049E-7905-E0E3-DCE7-18DBC6D34C0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0CA0E79-43B1-5F4C-47F8-463EC3888345}"/>
              </a:ext>
            </a:extLst>
          </p:cNvPr>
          <p:cNvSpPr>
            <a:spLocks noGrp="1"/>
          </p:cNvSpPr>
          <p:nvPr>
            <p:ph type="body" idx="1"/>
          </p:nvPr>
        </p:nvSpPr>
        <p:spPr/>
        <p:txBody>
          <a:bodyPr/>
          <a:lstStyle/>
          <a:p>
            <a:r>
              <a:rPr lang="cs-CZ" b="1"/>
              <a:t>Cíl: </a:t>
            </a:r>
            <a:r>
              <a:rPr lang="cs-CZ" b="0"/>
              <a:t>Na Zemi převyšuje množství slané vody!</a:t>
            </a:r>
          </a:p>
          <a:p>
            <a:endParaRPr lang="cs-CZ" b="0"/>
          </a:p>
          <a:p>
            <a:r>
              <a:rPr lang="cs-CZ" b="0"/>
              <a:t>Sladká voda, náš zdroj pitné vody, je naší modré planetě ve velice malém zastoupení. Tvoří totiž pouze 3% vody (3% z těch 70% planety).</a:t>
            </a:r>
            <a:br>
              <a:rPr lang="cs-CZ"/>
            </a:br>
            <a:endParaRPr lang="cs-CZ"/>
          </a:p>
          <a:p>
            <a:endParaRPr lang="cs-CZ"/>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a:t>
            </a:r>
            <a:r>
              <a:rPr lang="cs-CZ" err="1"/>
              <a:t>www.pngegg.com</a:t>
            </a:r>
            <a:r>
              <a:rPr lang="cs-CZ"/>
              <a:t>/cs/</a:t>
            </a:r>
          </a:p>
          <a:p>
            <a:endParaRPr lang="cs-CZ"/>
          </a:p>
        </p:txBody>
      </p:sp>
      <p:sp>
        <p:nvSpPr>
          <p:cNvPr id="4" name="Zástupný symbol pro číslo snímku 3">
            <a:extLst>
              <a:ext uri="{FF2B5EF4-FFF2-40B4-BE49-F238E27FC236}">
                <a16:creationId xmlns:a16="http://schemas.microsoft.com/office/drawing/2014/main" id="{211B8FF5-70F4-CEF4-E300-CEEDF9D3B2E8}"/>
              </a:ext>
            </a:extLst>
          </p:cNvPr>
          <p:cNvSpPr>
            <a:spLocks noGrp="1"/>
          </p:cNvSpPr>
          <p:nvPr>
            <p:ph type="sldNum" sz="quarter" idx="5"/>
          </p:nvPr>
        </p:nvSpPr>
        <p:spPr/>
        <p:txBody>
          <a:bodyPr/>
          <a:lstStyle/>
          <a:p>
            <a:fld id="{8ECB5537-1133-47A8-B36B-B291B6A79872}" type="slidenum">
              <a:rPr lang="cs-CZ" smtClean="0"/>
              <a:t>17</a:t>
            </a:fld>
            <a:endParaRPr lang="cs-CZ"/>
          </a:p>
        </p:txBody>
      </p:sp>
    </p:spTree>
    <p:extLst>
      <p:ext uri="{BB962C8B-B14F-4D97-AF65-F5344CB8AC3E}">
        <p14:creationId xmlns:p14="http://schemas.microsoft.com/office/powerpoint/2010/main" val="3088812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Cíl: </a:t>
            </a:r>
            <a:r>
              <a:rPr lang="cs-CZ" b="0"/>
              <a:t>Víceméně p</a:t>
            </a:r>
            <a:r>
              <a:rPr lang="cs-CZ"/>
              <a:t>ouze ¼ sladké vody je nám dostupná. A pouze 0,5% je snadněji dostupné.</a:t>
            </a:r>
          </a:p>
          <a:p>
            <a:endParaRPr lang="cs-CZ"/>
          </a:p>
          <a:p>
            <a:r>
              <a:rPr lang="cs-CZ"/>
              <a:t>Aby toho ještě nebylo málo. Nejenom, že sladká voda tvoří pouze 3% Zemské vody, ale ani polovina nám z tohoto množství není dostupná ke konzumaci. Vysvětlete dětem, že ¾ sladké vody se nachází ve zmrzlé formě (</a:t>
            </a:r>
            <a:r>
              <a:rPr lang="cs-CZ" b="0"/>
              <a:t>ledovce a ledové čepice). Pouze zbyla ¼, se kterou můžeme pracovat a pro většinu z toho musíme tvrdě makat – je totiž “schovaná“ v podzemí. Pouze půl procenta je voda, se kterou se potkáme nejčastěji – voda povrchová, tj. jak z názvu plyne, voda na povrchu (řeky, jezera, vodní nádrže atp.).</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18</a:t>
            </a:fld>
            <a:endParaRPr lang="cs-CZ"/>
          </a:p>
        </p:txBody>
      </p:sp>
    </p:spTree>
    <p:extLst>
      <p:ext uri="{BB962C8B-B14F-4D97-AF65-F5344CB8AC3E}">
        <p14:creationId xmlns:p14="http://schemas.microsoft.com/office/powerpoint/2010/main" val="3556291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Cíl:</a:t>
            </a:r>
            <a:r>
              <a:rPr lang="cs-CZ"/>
              <a:t> Vést diskuzi s dětmi o tom, která voda je lepší – kohoutková či balená? A proč.</a:t>
            </a:r>
            <a:br>
              <a:rPr lang="cs-CZ"/>
            </a:br>
            <a:br>
              <a:rPr lang="cs-CZ"/>
            </a:br>
            <a:r>
              <a:rPr lang="cs-CZ"/>
              <a:t>Začněte tím, že se dětí zeptáte, kterou vodu pijí ony. Pije doma rodina vodu z kohoutku? Která voda je jejich názoru lepší? Nebo jsou stejné? Zkuste je nechat, ať rozvedou sami diskuzi. Můžete i na tabuli vést „skóre“ – která je dětmi preferovaná? Je to ve třídě vyrovnané?</a:t>
            </a:r>
            <a:br>
              <a:rPr lang="cs-CZ"/>
            </a:br>
            <a:br>
              <a:rPr lang="cs-CZ"/>
            </a:br>
            <a:r>
              <a:rPr lang="cs-CZ"/>
              <a:t>Můžete vysvětlit, že spousta balených vod je vlastně pouze stočená kohoutková voda a potom je prodávaná za vyšší cenu.</a:t>
            </a:r>
          </a:p>
          <a:p>
            <a:endParaRPr lang="cs-CZ"/>
          </a:p>
          <a:p>
            <a:endParaRPr lang="cs-CZ"/>
          </a:p>
          <a:p>
            <a:r>
              <a:rPr lang="cs-CZ"/>
              <a:t>--- Informace pro prezentujícího ---</a:t>
            </a:r>
          </a:p>
          <a:p>
            <a:endParaRPr lang="cs-CZ"/>
          </a:p>
          <a:p>
            <a:r>
              <a:rPr lang="cs-CZ" b="1"/>
              <a:t>KOHOUTKOVÁ VODA </a:t>
            </a:r>
            <a:r>
              <a:rPr lang="cs-CZ"/>
              <a:t>je voda, kterou získáváme přímo z vodovodního kohoutku. </a:t>
            </a:r>
          </a:p>
          <a:p>
            <a:r>
              <a:rPr lang="cs-CZ"/>
              <a:t>Prochází </a:t>
            </a:r>
            <a:r>
              <a:rPr lang="cs-CZ" b="1"/>
              <a:t>procesem úpravy v místní vodárně</a:t>
            </a:r>
            <a:r>
              <a:rPr lang="cs-CZ"/>
              <a:t>, aby byla bezpečná k pití. </a:t>
            </a:r>
          </a:p>
          <a:p>
            <a:r>
              <a:rPr lang="cs-CZ"/>
              <a:t>Kohoutková voda má </a:t>
            </a:r>
            <a:r>
              <a:rPr lang="cs-CZ" b="1"/>
              <a:t>často přísnější regulace kvality</a:t>
            </a:r>
            <a:r>
              <a:rPr lang="cs-CZ"/>
              <a:t> než balená voda,</a:t>
            </a:r>
          </a:p>
          <a:p>
            <a:r>
              <a:rPr lang="cs-CZ"/>
              <a:t>je také </a:t>
            </a:r>
            <a:r>
              <a:rPr lang="cs-CZ" b="1"/>
              <a:t>ekonomicky výhodnější </a:t>
            </a:r>
            <a:r>
              <a:rPr lang="cs-CZ"/>
              <a:t>a </a:t>
            </a:r>
            <a:r>
              <a:rPr lang="cs-CZ" b="1"/>
              <a:t>šetrnější k životnímu prostředí</a:t>
            </a:r>
            <a:r>
              <a:rPr lang="cs-CZ"/>
              <a:t>, protože není potřeba plastových lahví.</a:t>
            </a:r>
          </a:p>
          <a:p>
            <a:endParaRPr lang="cs-CZ"/>
          </a:p>
          <a:p>
            <a:r>
              <a:rPr lang="cs-CZ" b="1"/>
              <a:t>BALENÁ VODA </a:t>
            </a:r>
            <a:r>
              <a:rPr lang="cs-CZ"/>
              <a:t>je voda, která je balena do plastových nebo skleněných lahví a prodávána v obchodech. </a:t>
            </a:r>
          </a:p>
          <a:p>
            <a:r>
              <a:rPr lang="cs-CZ" b="1"/>
              <a:t>Může pocházet z různých zdrojů</a:t>
            </a:r>
            <a:r>
              <a:rPr lang="cs-CZ"/>
              <a:t>, včetně přírodních pramenů, artézských studní </a:t>
            </a:r>
            <a:r>
              <a:rPr lang="cs-CZ" b="1"/>
              <a:t>nebo dokonce upravené kohoutkové vody</a:t>
            </a:r>
            <a:r>
              <a:rPr lang="cs-CZ"/>
              <a:t>. </a:t>
            </a:r>
          </a:p>
          <a:p>
            <a:r>
              <a:rPr lang="cs-CZ"/>
              <a:t>Balená voda je často volena pro její pohodlnost a někdy může mít odlišnou chuť díky minerálním složkám, které obsahuje.</a:t>
            </a:r>
          </a:p>
          <a:p>
            <a:endParaRPr lang="cs-CZ"/>
          </a:p>
          <a:p>
            <a:r>
              <a:rPr lang="cs-CZ" b="1"/>
              <a:t>Minerální vody</a:t>
            </a:r>
            <a:r>
              <a:rPr lang="cs-CZ"/>
              <a:t>, zatímco jsou bohaté na různé prospěšné minerály, mohou </a:t>
            </a:r>
            <a:r>
              <a:rPr lang="cs-CZ" b="1"/>
              <a:t>při dlouhodobé konzumaci způsobit určitá rizika</a:t>
            </a:r>
            <a:r>
              <a:rPr lang="cs-CZ"/>
              <a:t>.</a:t>
            </a:r>
          </a:p>
          <a:p>
            <a:r>
              <a:rPr lang="cs-CZ" b="1"/>
              <a:t>1. Příliš vysoký obsah některých minerálů:</a:t>
            </a:r>
            <a:br>
              <a:rPr lang="cs-CZ" b="1"/>
            </a:br>
            <a:r>
              <a:rPr lang="cs-CZ"/>
              <a:t>Minerální vody mohou obsahovat vysoké množství určitých minerálů, jako je sodík, hořčík nebo vápník. Při nadměrné konzumaci mohou vést k nerovnováze elektrolytů v těle nebo zatížení ledvin. Například vysoký obsah sodíku může přispět k vyššímu krevnímu tlaku.</a:t>
            </a:r>
          </a:p>
          <a:p>
            <a:r>
              <a:rPr lang="cs-CZ" b="1"/>
              <a:t>2. Možné interakce s léky:</a:t>
            </a:r>
            <a:br>
              <a:rPr lang="cs-CZ" b="1"/>
            </a:br>
            <a:r>
              <a:rPr lang="cs-CZ"/>
              <a:t>Minerální vody s vysokým obsahem určitých minerálů mohou ovlivnit účinnost některých léků nebo interagovat s léčbou určitých zdravotních stavů.</a:t>
            </a:r>
          </a:p>
          <a:p>
            <a:r>
              <a:rPr lang="cs-CZ" b="1"/>
              <a:t>3. Nahrazení pestré stravy:</a:t>
            </a:r>
            <a:br>
              <a:rPr lang="cs-CZ" b="1"/>
            </a:br>
            <a:r>
              <a:rPr lang="cs-CZ"/>
              <a:t>Když lidé spoléhají výhradně na minerální vody pro získání minerálů, mohou přehlížet důležitost pestré stravy, která poskytuje široké spektrum živin nezbytných pro zdraví.</a:t>
            </a:r>
          </a:p>
          <a:p>
            <a:endParaRPr lang="cs-CZ"/>
          </a:p>
          <a:p>
            <a:endParaRPr lang="cs-CZ"/>
          </a:p>
          <a:p>
            <a:r>
              <a:rPr lang="cs-CZ"/>
              <a:t>Co se týče toho, která je lepší, záleží na preferencích a na situaci:</a:t>
            </a:r>
          </a:p>
          <a:p>
            <a:r>
              <a:rPr lang="cs-CZ"/>
              <a:t>kohoutková voda =&gt; obvykle levnější a ekologičtější</a:t>
            </a:r>
          </a:p>
          <a:p>
            <a:r>
              <a:rPr lang="cs-CZ"/>
              <a:t>Balená voda =&gt; výhodná, pokud existuje nedůvěra ke kvalitě místní kohoutkové vody, nebo v případě potřeby přenosné varianty</a:t>
            </a:r>
            <a:br>
              <a:rPr lang="cs-CZ"/>
            </a:br>
            <a:r>
              <a:rPr lang="cs-CZ"/>
              <a:t>Navíc balená voda může pomoct při nouzových situacích, kdy je problém s dodávkou kohoutkové vody.</a:t>
            </a:r>
          </a:p>
          <a:p>
            <a:endParaRPr lang="cs-CZ"/>
          </a:p>
          <a:p>
            <a:endParaRPr lang="cs-CZ"/>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Zdroj obrázků: https://www.pngegg.com/cs/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19</a:t>
            </a:fld>
            <a:endParaRPr lang="cs-CZ"/>
          </a:p>
        </p:txBody>
      </p:sp>
    </p:spTree>
    <p:extLst>
      <p:ext uri="{BB962C8B-B14F-4D97-AF65-F5344CB8AC3E}">
        <p14:creationId xmlns:p14="http://schemas.microsoft.com/office/powerpoint/2010/main" val="3716735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D3BF-A355-7756-6B90-1663BC3102E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E4990F2-AB60-8E4D-AAE7-AB1711E86CB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512A9F9-7ACE-DE48-FC1C-1CE06D18510A}"/>
              </a:ext>
            </a:extLst>
          </p:cNvPr>
          <p:cNvSpPr>
            <a:spLocks noGrp="1"/>
          </p:cNvSpPr>
          <p:nvPr>
            <p:ph type="body" idx="1"/>
          </p:nvPr>
        </p:nvSpPr>
        <p:spPr/>
        <p:txBody>
          <a:bodyPr/>
          <a:lstStyle/>
          <a:p>
            <a:r>
              <a:rPr lang="cs-CZ"/>
              <a:t>Tento slide je doplňující k tomu předchozímu, je to pouze doporučená tabulka s možnými tématy k diskuzi na téma „Kohoutková vs. balená voda“.</a:t>
            </a:r>
          </a:p>
          <a:p>
            <a:r>
              <a:rPr lang="cs-CZ"/>
              <a:t>Zde můžete podrobněji rozebrat pozitiva a negativa jednotlivých variant. Diskutujte s dětmi o jednotlivých bodech.</a:t>
            </a:r>
            <a:br>
              <a:rPr lang="cs-CZ"/>
            </a:br>
            <a:br>
              <a:rPr lang="cs-CZ"/>
            </a:br>
            <a:r>
              <a:rPr lang="cs-CZ"/>
              <a:t>Buď si můžete tabulku sami před prezentováním vyplnit, anebo ji vyplňovat přímo s dětmi (např. využít interaktivní tabuli).</a:t>
            </a:r>
          </a:p>
          <a:p>
            <a:endParaRPr lang="cs-CZ"/>
          </a:p>
          <a:p>
            <a:r>
              <a:rPr lang="cs-CZ"/>
              <a:t>--- Informace pro prezentujícího ---</a:t>
            </a:r>
            <a:br>
              <a:rPr lang="cs-CZ"/>
            </a:br>
            <a:r>
              <a:rPr lang="cs-CZ"/>
              <a:t>Zde uvádíme několik podnětů k diskuzi.</a:t>
            </a:r>
            <a:br>
              <a:rPr lang="cs-CZ"/>
            </a:br>
            <a:br>
              <a:rPr lang="cs-CZ"/>
            </a:br>
            <a:r>
              <a:rPr lang="cs-CZ"/>
              <a:t>- </a:t>
            </a:r>
            <a:r>
              <a:rPr lang="cs-CZ" b="1"/>
              <a:t>CENA</a:t>
            </a:r>
            <a:br>
              <a:rPr lang="cs-CZ" b="1"/>
            </a:br>
            <a:r>
              <a:rPr lang="cs-CZ" b="1"/>
              <a:t>kohoutková </a:t>
            </a:r>
            <a:r>
              <a:rPr lang="cs-CZ" b="0"/>
              <a:t>- </a:t>
            </a:r>
            <a:r>
              <a:rPr lang="cs-CZ"/>
              <a:t>obvykle mnohem levnější než balená voda. Platí se pouze za vodné a stočné, což je výrazně méně než za koupi balené vody.</a:t>
            </a:r>
          </a:p>
          <a:p>
            <a:r>
              <a:rPr lang="cs-CZ" b="1"/>
              <a:t>balená </a:t>
            </a:r>
            <a:r>
              <a:rPr lang="cs-CZ" b="0"/>
              <a:t>- </a:t>
            </a:r>
            <a:r>
              <a:rPr lang="cs-CZ"/>
              <a:t>může být velmi vysoká, zejména pokud kupujeme prémiové značky nebo vodu z exotických lokalit. Navíc se platí i za balení a dopravu.</a:t>
            </a:r>
            <a:br>
              <a:rPr lang="cs-CZ"/>
            </a:br>
            <a:br>
              <a:rPr lang="cs-CZ"/>
            </a:br>
            <a:r>
              <a:rPr lang="cs-CZ" b="1"/>
              <a:t>- KVALITA</a:t>
            </a:r>
            <a:br>
              <a:rPr lang="cs-CZ" b="1"/>
            </a:br>
            <a:r>
              <a:rPr lang="cs-CZ" b="1"/>
              <a:t>kohoutková </a:t>
            </a:r>
            <a:r>
              <a:rPr lang="cs-CZ" b="0"/>
              <a:t>- </a:t>
            </a:r>
            <a:r>
              <a:rPr lang="cs-CZ"/>
              <a:t>přísně regulována a pravidelně testována, což zajišťuje její bezpečnost a kvalitu. V některých oblastech může mít specifickou chuť, která je způsobena minerály obsaženými ve vodě, či množstvím chloru v závislosti na jeho používaném množství.</a:t>
            </a:r>
            <a:br>
              <a:rPr lang="cs-CZ"/>
            </a:br>
            <a:r>
              <a:rPr lang="cs-CZ" b="1"/>
              <a:t>balená </a:t>
            </a:r>
            <a:r>
              <a:rPr lang="cs-CZ" b="0"/>
              <a:t>– </a:t>
            </a:r>
            <a:r>
              <a:rPr lang="cs-CZ"/>
              <a:t>může se lišit v závislosti na značce a zdroji. Některé značky nabízejí minerální vody s unikátním složením (mohou mít i zdravotní přínosy).</a:t>
            </a:r>
          </a:p>
          <a:p>
            <a:br>
              <a:rPr lang="cs-CZ" b="1"/>
            </a:br>
            <a:r>
              <a:rPr lang="cs-CZ" b="1"/>
              <a:t>- BEZPEČNOST</a:t>
            </a:r>
            <a:br>
              <a:rPr lang="cs-CZ" b="1"/>
            </a:br>
            <a:r>
              <a:rPr lang="cs-CZ" b="1"/>
              <a:t>kohoutková  </a:t>
            </a:r>
            <a:r>
              <a:rPr lang="cs-CZ" b="0"/>
              <a:t>- </a:t>
            </a:r>
            <a:r>
              <a:rPr lang="cs-CZ"/>
              <a:t>většinou velmi bezpečná k pití díky přísným předpisům a častým kontrolám kvality (zejména ve větších lokalitách). Výhodou je také, že nemusíme mít obavy ze sekundární kontaminace plastem z lahví.</a:t>
            </a:r>
            <a:br>
              <a:rPr lang="cs-CZ"/>
            </a:br>
            <a:r>
              <a:rPr lang="cs-CZ" b="1"/>
              <a:t>balená</a:t>
            </a:r>
            <a:r>
              <a:rPr lang="cs-CZ" b="0"/>
              <a:t> –</a:t>
            </a:r>
            <a:r>
              <a:rPr lang="cs-CZ"/>
              <a:t> obvykle bezpečná k pití, ale existují případy, kdy byla nalezena kontaminace </a:t>
            </a:r>
            <a:r>
              <a:rPr lang="cs-CZ" err="1"/>
              <a:t>mikroplasty</a:t>
            </a:r>
            <a:r>
              <a:rPr lang="cs-CZ"/>
              <a:t> nebo jinými látkami z plastových lahví. U skleněných lahví toto riziko odpadá. Navíc její kvalita může s časem klesat (nevhodné skladování).</a:t>
            </a:r>
          </a:p>
          <a:p>
            <a:br>
              <a:rPr lang="cs-CZ" b="1"/>
            </a:br>
            <a:br>
              <a:rPr lang="cs-CZ" b="1"/>
            </a:br>
            <a:r>
              <a:rPr lang="cs-CZ" b="1"/>
              <a:t>- DOSTUPNOST</a:t>
            </a:r>
            <a:br>
              <a:rPr lang="cs-CZ" b="1"/>
            </a:br>
            <a:r>
              <a:rPr lang="cs-CZ" b="1"/>
              <a:t>kohoutková </a:t>
            </a:r>
            <a:r>
              <a:rPr lang="cs-CZ" b="0"/>
              <a:t>–</a:t>
            </a:r>
            <a:r>
              <a:rPr lang="cs-CZ"/>
              <a:t> doma vždy dostupná s přípojkou k vodovodní síti; není nutné starat se o nákup a skladování lahví.</a:t>
            </a:r>
            <a:br>
              <a:rPr lang="cs-CZ"/>
            </a:br>
            <a:r>
              <a:rPr lang="cs-CZ" b="1"/>
              <a:t>balená </a:t>
            </a:r>
            <a:r>
              <a:rPr lang="cs-CZ" b="0"/>
              <a:t>-</a:t>
            </a:r>
            <a:r>
              <a:rPr lang="cs-CZ" b="1"/>
              <a:t> </a:t>
            </a:r>
            <a:r>
              <a:rPr lang="cs-CZ"/>
              <a:t>dostupná v obchodech, ale může být nepohodlné ji nosit a skladovat, zejména pokud potřebujeme větší množství. </a:t>
            </a:r>
            <a:br>
              <a:rPr lang="cs-CZ"/>
            </a:br>
            <a:r>
              <a:rPr lang="cs-CZ"/>
              <a:t>Balená voda může vykrýt i případné výpadky dodávky kohoutkové vody, či v oblastech, kde není možné se na vodovodní síť napojit.</a:t>
            </a:r>
          </a:p>
          <a:p>
            <a:br>
              <a:rPr lang="cs-CZ" b="1"/>
            </a:br>
            <a:br>
              <a:rPr lang="cs-CZ" b="1"/>
            </a:br>
            <a:r>
              <a:rPr lang="cs-CZ" b="1"/>
              <a:t>- EKOLOGICKÝ DOPAD</a:t>
            </a:r>
            <a:br>
              <a:rPr lang="cs-CZ" b="1"/>
            </a:br>
            <a:r>
              <a:rPr lang="cs-CZ" b="1"/>
              <a:t>kohoutková </a:t>
            </a:r>
            <a:r>
              <a:rPr lang="cs-CZ" b="0"/>
              <a:t>- </a:t>
            </a:r>
            <a:r>
              <a:rPr lang="cs-CZ"/>
              <a:t>výrazně menší ekologický dopad, protože není potřeba plastových lahví a dopravy. Šetříme tím životní prostředí. </a:t>
            </a:r>
            <a:br>
              <a:rPr lang="cs-CZ"/>
            </a:br>
            <a:r>
              <a:rPr lang="cs-CZ"/>
              <a:t>Je zde však nutné zdůraznit, že i k úpravě vody je potřeba chemikálií a vzniká nám z procesů odpadní voda. Úplně 100% šetrné to tedy také není, ale to asi máloco je.</a:t>
            </a:r>
            <a:br>
              <a:rPr lang="cs-CZ"/>
            </a:br>
            <a:r>
              <a:rPr lang="cs-CZ" b="1"/>
              <a:t>balená </a:t>
            </a:r>
            <a:r>
              <a:rPr lang="cs-CZ" b="0"/>
              <a:t>- v</a:t>
            </a:r>
            <a:r>
              <a:rPr lang="cs-CZ"/>
              <a:t>ytváří velké množství plastového odpadu a znečištění z dopravy. </a:t>
            </a:r>
            <a:br>
              <a:rPr lang="cs-CZ"/>
            </a:br>
            <a:r>
              <a:rPr lang="cs-CZ"/>
              <a:t>! Používání skleněných lahví je sice ekologičtější, ale stále je potřeba energie na jejich výrobu a dopravu.</a:t>
            </a:r>
          </a:p>
          <a:p>
            <a:br>
              <a:rPr lang="cs-CZ" b="1"/>
            </a:br>
            <a:br>
              <a:rPr lang="cs-CZ" b="1"/>
            </a:br>
            <a:r>
              <a:rPr lang="cs-CZ" b="1"/>
              <a:t>- ZDRAVOTNÍ PŘÍNOS</a:t>
            </a:r>
            <a:br>
              <a:rPr lang="cs-CZ" b="1"/>
            </a:br>
            <a:r>
              <a:rPr lang="cs-CZ" b="1"/>
              <a:t>kohoutková </a:t>
            </a:r>
            <a:r>
              <a:rPr lang="cs-CZ" b="0"/>
              <a:t>- o</a:t>
            </a:r>
            <a:r>
              <a:rPr lang="cs-CZ"/>
              <a:t>bsahuje důležité minerály (ale obvykle v menším množství než minerální voda) a látky, které jsou pro tělo přínosné. Přísné kontroly kvality zajišťují, že je zdravotně nezávadná a je možné ji dlouhodobě konzumovat.</a:t>
            </a:r>
            <a:br>
              <a:rPr lang="cs-CZ"/>
            </a:br>
            <a:r>
              <a:rPr lang="cs-CZ" b="1"/>
              <a:t>balená </a:t>
            </a:r>
            <a:r>
              <a:rPr lang="cs-CZ" b="0"/>
              <a:t>- m</a:t>
            </a:r>
            <a:r>
              <a:rPr lang="cs-CZ"/>
              <a:t>ůže obsahovat specifické minerály a prvky, které jsou pro zdraví prospěšné. Některé balené vody jsou obohaceny o minerály, které mohou mít další zdravotní přínosy. </a:t>
            </a:r>
            <a:br>
              <a:rPr lang="cs-CZ"/>
            </a:br>
            <a:r>
              <a:rPr lang="cs-CZ"/>
              <a:t>!Avšak dlouhodobá konzumace se nedoporučuje (důvody jsou zmíněny na předchozím slidu).</a:t>
            </a:r>
            <a:br>
              <a:rPr lang="cs-CZ"/>
            </a:br>
            <a:endParaRPr lang="cs-CZ"/>
          </a:p>
          <a:p>
            <a:endParaRPr lang="cs-CZ"/>
          </a:p>
        </p:txBody>
      </p:sp>
      <p:sp>
        <p:nvSpPr>
          <p:cNvPr id="4" name="Zástupný symbol pro číslo snímku 3">
            <a:extLst>
              <a:ext uri="{FF2B5EF4-FFF2-40B4-BE49-F238E27FC236}">
                <a16:creationId xmlns:a16="http://schemas.microsoft.com/office/drawing/2014/main" id="{6FF0E514-2260-9AF9-50FC-3086B7886D9F}"/>
              </a:ext>
            </a:extLst>
          </p:cNvPr>
          <p:cNvSpPr>
            <a:spLocks noGrp="1"/>
          </p:cNvSpPr>
          <p:nvPr>
            <p:ph type="sldNum" sz="quarter" idx="5"/>
          </p:nvPr>
        </p:nvSpPr>
        <p:spPr/>
        <p:txBody>
          <a:bodyPr/>
          <a:lstStyle/>
          <a:p>
            <a:fld id="{8ECB5537-1133-47A8-B36B-B291B6A79872}" type="slidenum">
              <a:rPr lang="cs-CZ" smtClean="0"/>
              <a:t>20</a:t>
            </a:fld>
            <a:endParaRPr lang="cs-CZ"/>
          </a:p>
        </p:txBody>
      </p:sp>
    </p:spTree>
    <p:extLst>
      <p:ext uri="{BB962C8B-B14F-4D97-AF65-F5344CB8AC3E}">
        <p14:creationId xmlns:p14="http://schemas.microsoft.com/office/powerpoint/2010/main" val="890551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Cíl:</a:t>
            </a:r>
            <a:r>
              <a:rPr lang="cs-CZ"/>
              <a:t> Zvýšit povědomí o tom, že pitnou vodu konzumujeme občas aniž bychom si to sami uvědomili.</a:t>
            </a:r>
            <a:br>
              <a:rPr lang="cs-CZ">
                <a:cs typeface="+mn-lt"/>
              </a:rPr>
            </a:br>
            <a:br>
              <a:rPr lang="cs-CZ">
                <a:cs typeface="+mn-lt"/>
              </a:rPr>
            </a:br>
            <a:r>
              <a:rPr lang="cs-CZ"/>
              <a:t>Víte, co mají tyto nápoje společného? Je to její hlavní složka. (A přepněte na další slide).</a:t>
            </a:r>
          </a:p>
          <a:p>
            <a:endParaRPr lang="cs-CZ"/>
          </a:p>
          <a:p>
            <a:r>
              <a:rPr lang="cs-CZ"/>
              <a:t>(POZN.: Necháme na vás, zda ponecháte na slidu i pivo.)</a:t>
            </a:r>
          </a:p>
          <a:p>
            <a:endParaRPr lang="cs-CZ"/>
          </a:p>
          <a:p>
            <a:r>
              <a:rPr lang="cs-CZ"/>
              <a:t>Zdroj obrázků: https://www.pngegg.com/cs/</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21</a:t>
            </a:fld>
            <a:endParaRPr lang="cs-CZ"/>
          </a:p>
        </p:txBody>
      </p:sp>
    </p:spTree>
    <p:extLst>
      <p:ext uri="{BB962C8B-B14F-4D97-AF65-F5344CB8AC3E}">
        <p14:creationId xmlns:p14="http://schemas.microsoft.com/office/powerpoint/2010/main" val="2018020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645D6-70F8-E970-B206-0195BA4AECE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5171E01-EE5C-4888-6AE2-07770D950DF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E2D639B-4D94-2849-3CEB-97B44303C7AB}"/>
              </a:ext>
            </a:extLst>
          </p:cNvPr>
          <p:cNvSpPr>
            <a:spLocks noGrp="1"/>
          </p:cNvSpPr>
          <p:nvPr>
            <p:ph type="body" idx="1"/>
          </p:nvPr>
        </p:nvSpPr>
        <p:spPr/>
        <p:txBody>
          <a:bodyPr/>
          <a:lstStyle/>
          <a:p>
            <a:r>
              <a:rPr lang="cs-CZ" b="1"/>
              <a:t>Cíl:</a:t>
            </a:r>
            <a:r>
              <a:rPr lang="cs-CZ"/>
              <a:t> Zvýšit povědomí o tom, že pitnou vodu konzumujeme občas aniž bychom si to sami uvědomili.</a:t>
            </a:r>
            <a:br>
              <a:rPr lang="cs-CZ">
                <a:cs typeface="+mn-lt"/>
              </a:rPr>
            </a:br>
            <a:br>
              <a:rPr lang="cs-CZ">
                <a:cs typeface="+mn-lt"/>
              </a:rPr>
            </a:br>
            <a:r>
              <a:rPr lang="cs-CZ"/>
              <a:t>Ve většině nápojích najdeme vodu ve složení na prvním místě. To znamená, že je nejzastoupenější složkou produktu.</a:t>
            </a:r>
            <a:br>
              <a:rPr lang="cs-CZ">
                <a:cs typeface="+mn-lt"/>
              </a:rPr>
            </a:br>
            <a:r>
              <a:rPr lang="cs-CZ" b="1"/>
              <a:t>Zaúkolujte děti</a:t>
            </a:r>
            <a:r>
              <a:rPr lang="cs-CZ"/>
              <a:t>, ať se mrknou do složení svého nápoje, který mají zrovna s sebou ve škole – je voda také na prvním místě? Objevil se někdo s pramenitou/minerální vodou? Můžete rozvést diskuzi na rozdíl mezi minerální a běžnou pitnou vodou.</a:t>
            </a:r>
          </a:p>
          <a:p>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(POZN.: Necháme na vás, zda ponecháte na slidu i pivo.)</a:t>
            </a:r>
          </a:p>
          <a:p>
            <a:endParaRPr lang="cs-CZ"/>
          </a:p>
          <a:p>
            <a:r>
              <a:rPr lang="cs-CZ"/>
              <a:t>Zdroje: </a:t>
            </a:r>
          </a:p>
          <a:p>
            <a:r>
              <a:rPr lang="cs-CZ"/>
              <a:t>https://historie-coca-coly2.webnode.cz/slozeni/</a:t>
            </a:r>
            <a:endParaRPr lang="cs-CZ">
              <a:ea typeface="Calibri" panose="020F0502020204030204"/>
              <a:cs typeface="Calibri" panose="020F0502020204030204"/>
            </a:endParaRPr>
          </a:p>
          <a:p>
            <a:r>
              <a:rPr lang="cs-CZ"/>
              <a:t>https://www.ferpotravina.cz/</a:t>
            </a:r>
            <a:endParaRPr lang="cs-CZ">
              <a:ea typeface="Calibri" panose="020F0502020204030204"/>
              <a:cs typeface="Calibri" panose="020F0502020204030204"/>
            </a:endParaRPr>
          </a:p>
          <a:p>
            <a:r>
              <a:rPr lang="cs-CZ"/>
              <a:t>http://www.atlaspiv.cz/?page=detail&amp;beer_id=200</a:t>
            </a:r>
            <a:endParaRPr lang="cs-CZ">
              <a:ea typeface="Calibri" panose="020F0502020204030204"/>
              <a:cs typeface="Calibri" panose="020F0502020204030204"/>
            </a:endParaRPr>
          </a:p>
          <a:p>
            <a:endParaRPr lang="cs-CZ"/>
          </a:p>
        </p:txBody>
      </p:sp>
      <p:sp>
        <p:nvSpPr>
          <p:cNvPr id="4" name="Zástupný symbol pro číslo snímku 3">
            <a:extLst>
              <a:ext uri="{FF2B5EF4-FFF2-40B4-BE49-F238E27FC236}">
                <a16:creationId xmlns:a16="http://schemas.microsoft.com/office/drawing/2014/main" id="{25BDB424-7EAB-EC0B-68AA-25AA0D6C92DE}"/>
              </a:ext>
            </a:extLst>
          </p:cNvPr>
          <p:cNvSpPr>
            <a:spLocks noGrp="1"/>
          </p:cNvSpPr>
          <p:nvPr>
            <p:ph type="sldNum" sz="quarter" idx="5"/>
          </p:nvPr>
        </p:nvSpPr>
        <p:spPr/>
        <p:txBody>
          <a:bodyPr/>
          <a:lstStyle/>
          <a:p>
            <a:fld id="{8ECB5537-1133-47A8-B36B-B291B6A79872}" type="slidenum">
              <a:rPr lang="cs-CZ" smtClean="0"/>
              <a:t>22</a:t>
            </a:fld>
            <a:endParaRPr lang="cs-CZ"/>
          </a:p>
        </p:txBody>
      </p:sp>
    </p:spTree>
    <p:extLst>
      <p:ext uri="{BB962C8B-B14F-4D97-AF65-F5344CB8AC3E}">
        <p14:creationId xmlns:p14="http://schemas.microsoft.com/office/powerpoint/2010/main" val="2818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Zdroj obrázku: https://</a:t>
            </a:r>
            <a:r>
              <a:rPr lang="cs-CZ" err="1"/>
              <a:t>www.neprekonatelny.blog</a:t>
            </a:r>
            <a:r>
              <a:rPr lang="cs-CZ"/>
              <a:t>/2020/11/29/vite-kolik-denne-spotrebujete-vody-a-co-je-vodni-stopa-prinasime-tipy-jak-ji-co-nejvice-zmensit/</a:t>
            </a:r>
          </a:p>
          <a:p>
            <a:endParaRPr lang="cs-CZ"/>
          </a:p>
          <a:p>
            <a:r>
              <a:rPr lang="cs-CZ"/>
              <a:t>Rozsah, o kterém zde budete mluvit záleží na tom, zda plánujete v rámci prezentace obsáhnout i </a:t>
            </a:r>
            <a:r>
              <a:rPr lang="cs-CZ" err="1"/>
              <a:t>cirkularitu</a:t>
            </a:r>
            <a:r>
              <a:rPr lang="cs-CZ"/>
              <a:t> jako takovou. </a:t>
            </a:r>
            <a:br>
              <a:rPr lang="cs-CZ"/>
            </a:br>
            <a:r>
              <a:rPr lang="cs-CZ"/>
              <a:t>Zde by měla spíše zaznít hlavní myšlenka: </a:t>
            </a:r>
          </a:p>
          <a:p>
            <a:r>
              <a:rPr lang="cs-CZ"/>
              <a:t>jedna věc je složení a druhá je tzv. vodní stopa, kterou nese snad každý vyráběný/pěstovaný produkt. Jedná se o vodu použitou </a:t>
            </a:r>
            <a:r>
              <a:rPr lang="cs-CZ" b="0" i="0">
                <a:solidFill>
                  <a:srgbClr val="000000"/>
                </a:solidFill>
                <a:effectLst/>
                <a:latin typeface="Noticia Text"/>
              </a:rPr>
              <a:t>při pěstování, výrobě a dovozu potravin, či při výrobě textilu.</a:t>
            </a:r>
            <a:r>
              <a:rPr lang="cs-CZ"/>
              <a:t> </a:t>
            </a:r>
          </a:p>
          <a:p>
            <a:endParaRPr lang="cs-CZ"/>
          </a:p>
          <a:p>
            <a:r>
              <a:rPr lang="cs-CZ"/>
              <a:t>A zdůrazněte, že čísla jsou spíše orientační, protože v závislosti na zdroji se mohou lehce lišit.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23</a:t>
            </a:fld>
            <a:endParaRPr lang="cs-CZ"/>
          </a:p>
        </p:txBody>
      </p:sp>
    </p:spTree>
    <p:extLst>
      <p:ext uri="{BB962C8B-B14F-4D97-AF65-F5344CB8AC3E}">
        <p14:creationId xmlns:p14="http://schemas.microsoft.com/office/powerpoint/2010/main" val="2955960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Příklad textilu si můžeme ještě dále rozvést. </a:t>
            </a:r>
            <a:br>
              <a:rPr lang="cs-CZ"/>
            </a:br>
            <a:r>
              <a:rPr lang="cs-CZ"/>
              <a:t>Pro zajímavost můžete sdělit, že nejnáročnější rostlinou vzhledem ke spotřebě vody při pěstování je bavlník. Lze tedy říci, že bavlník je nejžíznivější rostlinou.</a:t>
            </a:r>
          </a:p>
          <a:p>
            <a:endParaRPr lang="cs-CZ"/>
          </a:p>
          <a:p>
            <a:r>
              <a:rPr lang="cs-CZ"/>
              <a:t>Pěstování a barvení.</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24</a:t>
            </a:fld>
            <a:endParaRPr lang="cs-CZ"/>
          </a:p>
        </p:txBody>
      </p:sp>
    </p:spTree>
    <p:extLst>
      <p:ext uri="{BB962C8B-B14F-4D97-AF65-F5344CB8AC3E}">
        <p14:creationId xmlns:p14="http://schemas.microsoft.com/office/powerpoint/2010/main" val="2857448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1) </a:t>
            </a:r>
            <a:r>
              <a:rPr lang="en-US" b="1" err="1">
                <a:ea typeface="Calibri"/>
                <a:cs typeface="Calibri"/>
              </a:rPr>
              <a:t>Kolik</a:t>
            </a:r>
            <a:r>
              <a:rPr lang="en-US" b="1">
                <a:ea typeface="Calibri"/>
                <a:cs typeface="Calibri"/>
              </a:rPr>
              <a:t> </a:t>
            </a:r>
            <a:r>
              <a:rPr lang="en-US" b="1" err="1">
                <a:ea typeface="Calibri"/>
                <a:cs typeface="Calibri"/>
              </a:rPr>
              <a:t>vody</a:t>
            </a:r>
            <a:r>
              <a:rPr lang="en-US" b="1">
                <a:ea typeface="Calibri"/>
                <a:cs typeface="Calibri"/>
              </a:rPr>
              <a:t> </a:t>
            </a:r>
            <a:r>
              <a:rPr lang="en-US" b="1" err="1">
                <a:ea typeface="Calibri"/>
                <a:cs typeface="Calibri"/>
              </a:rPr>
              <a:t>potřebuje</a:t>
            </a:r>
            <a:r>
              <a:rPr lang="en-US" b="1">
                <a:ea typeface="Calibri"/>
                <a:cs typeface="Calibri"/>
              </a:rPr>
              <a:t> </a:t>
            </a:r>
            <a:r>
              <a:rPr lang="en-US" b="1" err="1">
                <a:ea typeface="Calibri"/>
                <a:cs typeface="Calibri"/>
              </a:rPr>
              <a:t>jeden</a:t>
            </a:r>
            <a:r>
              <a:rPr lang="en-US" b="1">
                <a:ea typeface="Calibri"/>
                <a:cs typeface="Calibri"/>
              </a:rPr>
              <a:t> </a:t>
            </a:r>
            <a:r>
              <a:rPr lang="en-US" b="1" err="1">
                <a:ea typeface="Calibri"/>
                <a:cs typeface="Calibri"/>
              </a:rPr>
              <a:t>člověk</a:t>
            </a:r>
            <a:r>
              <a:rPr lang="en-US" b="1">
                <a:ea typeface="Calibri"/>
                <a:cs typeface="Calibri"/>
              </a:rPr>
              <a:t> </a:t>
            </a:r>
            <a:r>
              <a:rPr lang="en-US" b="1" err="1">
                <a:ea typeface="Calibri"/>
                <a:cs typeface="Calibri"/>
              </a:rPr>
              <a:t>na</a:t>
            </a:r>
            <a:r>
              <a:rPr lang="en-US" b="1">
                <a:ea typeface="Calibri"/>
                <a:cs typeface="Calibri"/>
              </a:rPr>
              <a:t> den? </a:t>
            </a:r>
          </a:p>
          <a:p>
            <a:r>
              <a:rPr lang="en-US">
                <a:ea typeface="Calibri"/>
                <a:cs typeface="Calibri"/>
              </a:rPr>
              <a:t>Toto je </a:t>
            </a:r>
            <a:r>
              <a:rPr lang="en-US" err="1">
                <a:ea typeface="Calibri"/>
                <a:cs typeface="Calibri"/>
              </a:rPr>
              <a:t>spíše</a:t>
            </a:r>
            <a:r>
              <a:rPr lang="en-US">
                <a:ea typeface="Calibri"/>
                <a:cs typeface="Calibri"/>
              </a:rPr>
              <a:t> </a:t>
            </a:r>
            <a:r>
              <a:rPr lang="en-US" err="1">
                <a:ea typeface="Calibri"/>
                <a:cs typeface="Calibri"/>
              </a:rPr>
              <a:t>otázka</a:t>
            </a:r>
            <a:r>
              <a:rPr lang="en-US">
                <a:ea typeface="Calibri"/>
                <a:cs typeface="Calibri"/>
              </a:rPr>
              <a:t> k </a:t>
            </a:r>
            <a:r>
              <a:rPr lang="en-US" err="1">
                <a:ea typeface="Calibri"/>
                <a:cs typeface="Calibri"/>
              </a:rPr>
              <a:t>zamyšlení</a:t>
            </a:r>
            <a:r>
              <a:rPr lang="en-US">
                <a:ea typeface="Calibri"/>
                <a:cs typeface="Calibri"/>
              </a:rPr>
              <a:t>. </a:t>
            </a:r>
            <a:br>
              <a:rPr lang="en-US">
                <a:ea typeface="Calibri"/>
                <a:cs typeface="Calibri"/>
              </a:rPr>
            </a:br>
            <a:r>
              <a:rPr lang="cs-CZ" b="1">
                <a:ea typeface="Calibri"/>
                <a:cs typeface="Calibri"/>
              </a:rPr>
              <a:t>Pro </a:t>
            </a:r>
            <a:r>
              <a:rPr lang="cs-CZ" b="1"/>
              <a:t>přežit</a:t>
            </a:r>
            <a:r>
              <a:rPr lang="cs-CZ"/>
              <a:t>í je minimální množství vody, které člověk potřebuje, přibližně </a:t>
            </a:r>
            <a:r>
              <a:rPr lang="cs-CZ" b="1"/>
              <a:t>1 litr denně</a:t>
            </a:r>
            <a:r>
              <a:rPr lang="cs-CZ"/>
              <a:t>. Toto množství pokrývá základní potřeby těla, jako je hydratace a udržení základních tělesných funkcí.</a:t>
            </a:r>
            <a:br>
              <a:rPr lang="cs-CZ"/>
            </a:br>
            <a:r>
              <a:rPr lang="cs-CZ"/>
              <a:t>Pro </a:t>
            </a:r>
            <a:r>
              <a:rPr lang="cs-CZ" b="1"/>
              <a:t>zajištění základní hygieny a sanitace </a:t>
            </a:r>
            <a:r>
              <a:rPr lang="cs-CZ"/>
              <a:t>je potřeba více vody. Podle odhadů je minimální množství vody potřebné pro pití, vaření, osobní hygienu a základní sanitační potřeby přibližně </a:t>
            </a:r>
            <a:r>
              <a:rPr lang="cs-CZ" b="1"/>
              <a:t>50 litrů na osobu denně</a:t>
            </a:r>
            <a:r>
              <a:rPr lang="cs-CZ"/>
              <a:t>. Toto množství zahrnuje vodu na mytí, vaření a splachování toalet.</a:t>
            </a:r>
            <a:endParaRPr lang="en-US">
              <a:ea typeface="Calibri"/>
              <a:cs typeface="Calibri"/>
            </a:endParaRPr>
          </a:p>
          <a:p>
            <a:endParaRPr lang="en-US">
              <a:ea typeface="Calibri"/>
              <a:cs typeface="Calibri"/>
            </a:endParaRPr>
          </a:p>
          <a:p>
            <a:r>
              <a:rPr lang="cs-CZ" b="1"/>
              <a:t>2) Srovnání ČR se světem?</a:t>
            </a:r>
          </a:p>
          <a:p>
            <a:r>
              <a:rPr lang="cs-CZ"/>
              <a:t>Spotřeba vody v České republice je relativně nízká ve srovnání s některými jinými zeměmi. Průměrná denní spotřeba vody na osobu v ČR je kolem 100-150 litrů. </a:t>
            </a:r>
            <a:br>
              <a:rPr lang="cs-CZ"/>
            </a:br>
            <a:r>
              <a:rPr lang="cs-CZ"/>
              <a:t>Pro srovnání, v USA je to kolem 300 litrů na osobu denně. </a:t>
            </a:r>
            <a:r>
              <a:rPr lang="en-US" err="1">
                <a:cs typeface="Calibri"/>
              </a:rPr>
              <a:t>J</a:t>
            </a:r>
            <a:r>
              <a:rPr lang="en-US" err="1">
                <a:ea typeface="Calibri"/>
                <a:cs typeface="Calibri"/>
              </a:rPr>
              <a:t>sou</a:t>
            </a:r>
            <a:r>
              <a:rPr lang="en-US">
                <a:ea typeface="Calibri"/>
                <a:cs typeface="Calibri"/>
              </a:rPr>
              <a:t> </a:t>
            </a:r>
            <a:r>
              <a:rPr lang="en-US" err="1">
                <a:ea typeface="Calibri"/>
                <a:cs typeface="Calibri"/>
              </a:rPr>
              <a:t>však</a:t>
            </a:r>
            <a:r>
              <a:rPr lang="en-US">
                <a:ea typeface="Calibri"/>
                <a:cs typeface="Calibri"/>
              </a:rPr>
              <a:t> </a:t>
            </a:r>
            <a:r>
              <a:rPr lang="en-US" err="1">
                <a:ea typeface="Calibri"/>
                <a:cs typeface="Calibri"/>
              </a:rPr>
              <a:t>země</a:t>
            </a:r>
            <a:r>
              <a:rPr lang="en-US">
                <a:ea typeface="Calibri"/>
                <a:cs typeface="Calibri"/>
              </a:rPr>
              <a:t>, </a:t>
            </a:r>
            <a:r>
              <a:rPr lang="en-US" err="1">
                <a:ea typeface="Calibri"/>
                <a:cs typeface="Calibri"/>
              </a:rPr>
              <a:t>kde</a:t>
            </a:r>
            <a:r>
              <a:rPr lang="en-US">
                <a:ea typeface="Calibri"/>
                <a:cs typeface="Calibri"/>
              </a:rPr>
              <a:t> se </a:t>
            </a:r>
            <a:r>
              <a:rPr lang="en-US" err="1">
                <a:ea typeface="Calibri"/>
                <a:cs typeface="Calibri"/>
              </a:rPr>
              <a:t>musí</a:t>
            </a:r>
            <a:r>
              <a:rPr lang="en-US">
                <a:ea typeface="Calibri"/>
                <a:cs typeface="Calibri"/>
              </a:rPr>
              <a:t> </a:t>
            </a:r>
            <a:r>
              <a:rPr lang="en-US" err="1">
                <a:ea typeface="Calibri"/>
                <a:cs typeface="Calibri"/>
              </a:rPr>
              <a:t>lidé</a:t>
            </a:r>
            <a:r>
              <a:rPr lang="en-US">
                <a:ea typeface="Calibri"/>
                <a:cs typeface="Calibri"/>
              </a:rPr>
              <a:t> </a:t>
            </a:r>
            <a:r>
              <a:rPr lang="en-US" err="1">
                <a:ea typeface="Calibri"/>
                <a:cs typeface="Calibri"/>
              </a:rPr>
              <a:t>spokojit</a:t>
            </a:r>
            <a:r>
              <a:rPr lang="en-US">
                <a:ea typeface="Calibri"/>
                <a:cs typeface="Calibri"/>
              </a:rPr>
              <a:t> </a:t>
            </a:r>
            <a:r>
              <a:rPr lang="en-US" err="1">
                <a:ea typeface="Calibri"/>
                <a:cs typeface="Calibri"/>
              </a:rPr>
              <a:t>třeba</a:t>
            </a:r>
            <a:r>
              <a:rPr lang="en-US">
                <a:ea typeface="Calibri"/>
                <a:cs typeface="Calibri"/>
              </a:rPr>
              <a:t> </a:t>
            </a:r>
            <a:r>
              <a:rPr lang="en-US" err="1">
                <a:ea typeface="Calibri"/>
                <a:cs typeface="Calibri"/>
              </a:rPr>
              <a:t>jen</a:t>
            </a:r>
            <a:r>
              <a:rPr lang="en-US">
                <a:ea typeface="Calibri"/>
                <a:cs typeface="Calibri"/>
              </a:rPr>
              <a:t> s </a:t>
            </a:r>
            <a:r>
              <a:rPr lang="en-US" err="1">
                <a:ea typeface="Calibri"/>
                <a:cs typeface="Calibri"/>
              </a:rPr>
              <a:t>pár</a:t>
            </a:r>
            <a:r>
              <a:rPr lang="en-US">
                <a:ea typeface="Calibri"/>
                <a:cs typeface="Calibri"/>
              </a:rPr>
              <a:t> </a:t>
            </a:r>
            <a:r>
              <a:rPr lang="en-US" err="1">
                <a:ea typeface="Calibri"/>
                <a:cs typeface="Calibri"/>
              </a:rPr>
              <a:t>litry</a:t>
            </a:r>
            <a:r>
              <a:rPr lang="en-US">
                <a:ea typeface="Calibri"/>
                <a:cs typeface="Calibri"/>
              </a:rPr>
              <a:t> </a:t>
            </a:r>
            <a:r>
              <a:rPr lang="en-US" err="1">
                <a:ea typeface="Calibri"/>
                <a:cs typeface="Calibri"/>
              </a:rPr>
              <a:t>vody</a:t>
            </a:r>
            <a:r>
              <a:rPr lang="en-US">
                <a:ea typeface="Calibri"/>
                <a:cs typeface="Calibri"/>
              </a:rPr>
              <a:t> a </a:t>
            </a:r>
            <a:r>
              <a:rPr lang="en-US" err="1">
                <a:ea typeface="Calibri"/>
                <a:cs typeface="Calibri"/>
              </a:rPr>
              <a:t>ještě</a:t>
            </a:r>
            <a:r>
              <a:rPr lang="en-US">
                <a:ea typeface="Calibri"/>
                <a:cs typeface="Calibri"/>
              </a:rPr>
              <a:t> pro </a:t>
            </a:r>
            <a:r>
              <a:rPr lang="en-US" err="1">
                <a:ea typeface="Calibri"/>
                <a:cs typeface="Calibri"/>
              </a:rPr>
              <a:t>ni</a:t>
            </a:r>
            <a:r>
              <a:rPr lang="en-US">
                <a:ea typeface="Calibri"/>
                <a:cs typeface="Calibri"/>
              </a:rPr>
              <a:t> </a:t>
            </a:r>
            <a:r>
              <a:rPr lang="en-US" err="1">
                <a:ea typeface="Calibri"/>
                <a:cs typeface="Calibri"/>
              </a:rPr>
              <a:t>musí</a:t>
            </a:r>
            <a:r>
              <a:rPr lang="en-US">
                <a:ea typeface="Calibri"/>
                <a:cs typeface="Calibri"/>
              </a:rPr>
              <a:t> </a:t>
            </a:r>
            <a:r>
              <a:rPr lang="en-US" err="1">
                <a:ea typeface="Calibri"/>
                <a:cs typeface="Calibri"/>
              </a:rPr>
              <a:t>chodit</a:t>
            </a:r>
            <a:r>
              <a:rPr lang="en-US">
                <a:ea typeface="Calibri"/>
                <a:cs typeface="Calibri"/>
              </a:rPr>
              <a:t> </a:t>
            </a:r>
            <a:r>
              <a:rPr lang="en-US" err="1">
                <a:ea typeface="Calibri"/>
                <a:cs typeface="Calibri"/>
              </a:rPr>
              <a:t>až</a:t>
            </a:r>
            <a:r>
              <a:rPr lang="en-US">
                <a:ea typeface="Calibri"/>
                <a:cs typeface="Calibri"/>
              </a:rPr>
              <a:t> </a:t>
            </a:r>
            <a:r>
              <a:rPr lang="en-US" err="1">
                <a:ea typeface="Calibri"/>
                <a:cs typeface="Calibri"/>
              </a:rPr>
              <a:t>desítky</a:t>
            </a:r>
            <a:r>
              <a:rPr lang="en-US">
                <a:ea typeface="Calibri"/>
                <a:cs typeface="Calibri"/>
              </a:rPr>
              <a:t> </a:t>
            </a:r>
            <a:r>
              <a:rPr lang="en-US" err="1">
                <a:ea typeface="Calibri"/>
                <a:cs typeface="Calibri"/>
              </a:rPr>
              <a:t>kilometrů</a:t>
            </a:r>
            <a:r>
              <a:rPr lang="en-US">
                <a:ea typeface="Calibri"/>
                <a:cs typeface="Calibri"/>
              </a:rPr>
              <a:t>.</a:t>
            </a:r>
            <a:br>
              <a:rPr lang="en-US">
                <a:ea typeface="Calibri"/>
                <a:cs typeface="Calibri"/>
              </a:rPr>
            </a:br>
            <a:br>
              <a:rPr lang="cs-CZ" b="1"/>
            </a:br>
            <a:r>
              <a:rPr lang="cs-CZ" b="1"/>
              <a:t>3) Kolik lidí na planetě nemá přístup k vodě?</a:t>
            </a:r>
          </a:p>
          <a:p>
            <a:r>
              <a:rPr lang="cs-CZ"/>
              <a:t>Podle nejnovějších údajů z roku 2022:</a:t>
            </a:r>
            <a:br>
              <a:rPr lang="cs-CZ"/>
            </a:br>
            <a:r>
              <a:rPr lang="cs-CZ" b="1"/>
              <a:t>2,2 miliardy lidí</a:t>
            </a:r>
            <a:r>
              <a:rPr lang="cs-CZ"/>
              <a:t> nemá přístup k bezpečně spravovaným vodním službám.</a:t>
            </a:r>
            <a:br>
              <a:rPr lang="cs-CZ"/>
            </a:br>
            <a:r>
              <a:rPr lang="cs-CZ"/>
              <a:t>	(… z</a:t>
            </a:r>
            <a:r>
              <a:rPr lang="cs-CZ">
                <a:effectLst/>
              </a:rPr>
              <a:t> toho </a:t>
            </a:r>
            <a:r>
              <a:rPr lang="cs-CZ" b="1">
                <a:effectLst/>
              </a:rPr>
              <a:t>1,5 miliardy lidí</a:t>
            </a:r>
            <a:r>
              <a:rPr lang="cs-CZ">
                <a:effectLst/>
              </a:rPr>
              <a:t> používá základní služby, </a:t>
            </a:r>
            <a:r>
              <a:rPr lang="cs-CZ" b="1">
                <a:effectLst/>
              </a:rPr>
              <a:t>292 milionů</a:t>
            </a:r>
            <a:r>
              <a:rPr lang="cs-CZ">
                <a:effectLst/>
              </a:rPr>
              <a:t> má omezený přístup k vodě, </a:t>
            </a:r>
            <a:br>
              <a:rPr lang="cs-CZ">
                <a:effectLst/>
              </a:rPr>
            </a:br>
            <a:r>
              <a:rPr lang="cs-CZ">
                <a:effectLst/>
              </a:rPr>
              <a:t>	</a:t>
            </a:r>
            <a:r>
              <a:rPr lang="cs-CZ" b="1">
                <a:effectLst/>
              </a:rPr>
              <a:t>296 milionů</a:t>
            </a:r>
            <a:r>
              <a:rPr lang="cs-CZ">
                <a:effectLst/>
              </a:rPr>
              <a:t> používá nezdokonalené zdroje a </a:t>
            </a:r>
            <a:r>
              <a:rPr lang="cs-CZ" b="1">
                <a:effectLst/>
              </a:rPr>
              <a:t>115 milionů</a:t>
            </a:r>
            <a:r>
              <a:rPr lang="cs-CZ">
                <a:effectLst/>
              </a:rPr>
              <a:t> stále získává pitnou vodu přímo z řek, jezer a jiných povrchových vodních zdrojů)</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8ECB5537-1133-47A8-B36B-B291B6A79872}" type="slidenum">
              <a:rPr lang="cs-CZ" smtClean="0"/>
              <a:t>25</a:t>
            </a:fld>
            <a:endParaRPr lang="cs-CZ"/>
          </a:p>
        </p:txBody>
      </p:sp>
    </p:spTree>
    <p:extLst>
      <p:ext uri="{BB962C8B-B14F-4D97-AF65-F5344CB8AC3E}">
        <p14:creationId xmlns:p14="http://schemas.microsoft.com/office/powerpoint/2010/main" val="3151994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ea typeface="Calibri"/>
                <a:cs typeface="Calibri"/>
              </a:rPr>
              <a:t>Na </a:t>
            </a:r>
            <a:r>
              <a:rPr lang="cs-CZ" noProof="0">
                <a:ea typeface="Calibri"/>
                <a:cs typeface="Calibri"/>
              </a:rPr>
              <a:t>úvod</a:t>
            </a:r>
            <a:r>
              <a:rPr lang="cs-CZ">
                <a:ea typeface="Calibri"/>
                <a:cs typeface="Calibri"/>
              </a:rPr>
              <a:t> se můžete dětí zeptat, co to znamená „pitná voda“ a co „vodovod“.</a:t>
            </a:r>
            <a:br>
              <a:rPr lang="cs-CZ">
                <a:ea typeface="Calibri"/>
                <a:cs typeface="Calibri"/>
              </a:rPr>
            </a:br>
            <a:r>
              <a:rPr lang="cs-CZ" b="1"/>
              <a:t>Tipy:</a:t>
            </a:r>
            <a:r>
              <a:rPr lang="cs-CZ"/>
              <a:t> Bylo by dobré si na přednášku přinést vzorkovnici se surovou vodou, aby jste je později mohli během prezentace vytáhnout. Bylo by i zajímavé ukázat a rozlišit podzemní a povrchový zdroj. Dále si vezměte i třetí vzorkovnici, do které natočíte vodu přímo z kohoutku (nejlépe před dětmi, pokud je v učebně umyvadlo).</a:t>
            </a:r>
          </a:p>
          <a:p>
            <a:endParaRPr lang="cs-CZ">
              <a:ea typeface="Calibri"/>
              <a:cs typeface="Calibri"/>
            </a:endParaRPr>
          </a:p>
          <a:p>
            <a:endParaRPr lang="cs-CZ">
              <a:ea typeface="Calibri"/>
              <a:cs typeface="Calibri"/>
            </a:endParaRPr>
          </a:p>
          <a:p>
            <a:r>
              <a:rPr lang="cs-CZ" b="1"/>
              <a:t>Pitná voda</a:t>
            </a:r>
            <a:r>
              <a:rPr lang="cs-CZ"/>
              <a:t>: To je voda, kterou můžeme bez obav pít, protože je čistá a zdravá. Nemá v sobě žádné škodlivé bakterie nebo chemikálie. </a:t>
            </a:r>
            <a:br>
              <a:rPr lang="cs-CZ">
                <a:cs typeface="+mn-lt"/>
              </a:rPr>
            </a:br>
            <a:r>
              <a:rPr lang="cs-CZ"/>
              <a:t>Je to ta voda, kterou běžně pijeme doma z kohoutku nebo z láhve.</a:t>
            </a:r>
            <a:br>
              <a:rPr lang="cs-CZ">
                <a:cs typeface="+mn-lt"/>
              </a:rPr>
            </a:br>
            <a:endParaRPr lang="cs-CZ"/>
          </a:p>
          <a:p>
            <a:r>
              <a:rPr lang="cs-CZ" b="1"/>
              <a:t>Vodovod</a:t>
            </a:r>
            <a:r>
              <a:rPr lang="cs-CZ"/>
              <a:t>: Vodovod je systém trubek, které dopravují vodu z přírodního zdroje (podzemní voda např. ze studní), či po úpravě z vodárny do našich domovů, škol a dalších budov. </a:t>
            </a:r>
            <a:br>
              <a:rPr lang="cs-CZ">
                <a:cs typeface="+mn-lt"/>
              </a:rPr>
            </a:br>
            <a:r>
              <a:rPr lang="cs-CZ"/>
              <a:t>Díky vodovodu můžeme doma jednoduše otočit kohoutkem a mít čistou vodu, kdykoliv ji potřebujeme. Zeptejte se dětí, kde všechny ty trubky jsou, viděly je někdy na živo? Ve městech je zásobovaný každý barák, každý byt – to je přeci strašně trubek, ne?! Nechte je, aby sami přišly na to, že potrubí musí být vedené v zemi.</a:t>
            </a:r>
            <a:endParaRPr lang="cs-CZ">
              <a:ea typeface="Calibri"/>
              <a:cs typeface="Calibri"/>
            </a:endParaRPr>
          </a:p>
        </p:txBody>
      </p:sp>
      <p:sp>
        <p:nvSpPr>
          <p:cNvPr id="4" name="Slide Number Placeholder 3"/>
          <p:cNvSpPr>
            <a:spLocks noGrp="1"/>
          </p:cNvSpPr>
          <p:nvPr>
            <p:ph type="sldNum" sz="quarter" idx="5"/>
          </p:nvPr>
        </p:nvSpPr>
        <p:spPr/>
        <p:txBody>
          <a:bodyPr/>
          <a:lstStyle/>
          <a:p>
            <a:fld id="{8ECB5537-1133-47A8-B36B-B291B6A79872}" type="slidenum">
              <a:rPr lang="cs-CZ" smtClean="0"/>
              <a:t>26</a:t>
            </a:fld>
            <a:endParaRPr lang="cs-CZ"/>
          </a:p>
        </p:txBody>
      </p:sp>
    </p:spTree>
    <p:extLst>
      <p:ext uri="{BB962C8B-B14F-4D97-AF65-F5344CB8AC3E}">
        <p14:creationId xmlns:p14="http://schemas.microsoft.com/office/powerpoint/2010/main" val="102776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a:solidFill>
                  <a:schemeClr val="tx1"/>
                </a:solidFill>
                <a:effectLst/>
                <a:latin typeface="+mn-lt"/>
                <a:ea typeface="+mn-ea"/>
                <a:cs typeface="+mn-cs"/>
              </a:rPr>
              <a:t>Úvodní slide pro prezentujícího, který nezná dračí doupě.</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27</a:t>
            </a:fld>
            <a:endParaRPr lang="cs-CZ"/>
          </a:p>
        </p:txBody>
      </p:sp>
    </p:spTree>
    <p:extLst>
      <p:ext uri="{BB962C8B-B14F-4D97-AF65-F5344CB8AC3E}">
        <p14:creationId xmlns:p14="http://schemas.microsoft.com/office/powerpoint/2010/main" val="610316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0E326-2A5D-4175-075B-FF0B65BAC93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4C40486-43E8-0F2C-5043-52C8B4398AC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1E2E1D6-6D8C-8A9B-E069-240A1055E300}"/>
              </a:ext>
            </a:extLst>
          </p:cNvPr>
          <p:cNvSpPr>
            <a:spLocks noGrp="1"/>
          </p:cNvSpPr>
          <p:nvPr>
            <p:ph type="body" idx="1"/>
          </p:nvPr>
        </p:nvSpPr>
        <p:spPr/>
        <p:txBody>
          <a:bodyPr/>
          <a:lstStyle/>
          <a:p>
            <a:r>
              <a:rPr lang="cs-CZ" b="0"/>
              <a:t>Připravili jsme si pro vás slidy s příběhem, ale nebojte se ho jakýmkoliv způsobem napasovat, tak aby vám vyhovoval.</a:t>
            </a:r>
            <a:br>
              <a:rPr lang="cs-CZ" b="0"/>
            </a:br>
            <a:r>
              <a:rPr lang="cs-CZ" b="0"/>
              <a:t>Celým příběhem děti provázíte vy jako Game Master. Děti mohou být zapojeni více či méně do příběhu, ale ze zkušenosti doporučujeme zapojovat, protože potom lépe udrží pozornost i si více zapamatují.</a:t>
            </a:r>
            <a:br>
              <a:rPr lang="cs-CZ" b="0"/>
            </a:br>
            <a:r>
              <a:rPr lang="cs-CZ" b="0"/>
              <a:t>Děti zapojte například tím, že </a:t>
            </a:r>
            <a:r>
              <a:rPr lang="cs-CZ"/>
              <a:t>vyberete buď 6 jednotlivců, či spojíte děti do šesti skupin. Každému/každé skupině přiřadíte jednu ze šesti postav – nechte děti číst texty, aby nám pomalu vznikal příběh jejich slovy.</a:t>
            </a:r>
            <a:br>
              <a:rPr lang="cs-CZ"/>
            </a:br>
            <a:endParaRPr lang="cs-CZ"/>
          </a:p>
          <a:p>
            <a:r>
              <a:rPr lang="cs-CZ" b="1"/>
              <a:t>Postavy</a:t>
            </a:r>
            <a:r>
              <a:rPr lang="cs-CZ"/>
              <a:t> – kapitán-rybář Vendelín, bojovnice Elena, </a:t>
            </a:r>
            <a:r>
              <a:rPr lang="cs-CZ" b="0"/>
              <a:t>alchymistka Marie, čaroděj Arnošt, zloděj Marek, léčitelka Aurora.</a:t>
            </a:r>
            <a:br>
              <a:rPr lang="cs-CZ" b="0"/>
            </a:br>
            <a:r>
              <a:rPr lang="cs-CZ" b="0"/>
              <a:t>Pokud máte na přednášku hodně času, můžete děti ve skupinkách nechat vymyslet, jak jejich přidělená postava vypadá a jaký má charakter. Před pokračováním v příběhu je můžete nechat postavy mezi sebou krátce během úvodního slidu (přístavného městečka) představit.</a:t>
            </a:r>
          </a:p>
        </p:txBody>
      </p:sp>
      <p:sp>
        <p:nvSpPr>
          <p:cNvPr id="4" name="Zástupný symbol pro číslo snímku 3">
            <a:extLst>
              <a:ext uri="{FF2B5EF4-FFF2-40B4-BE49-F238E27FC236}">
                <a16:creationId xmlns:a16="http://schemas.microsoft.com/office/drawing/2014/main" id="{9C4B96A5-B099-D5B4-EE83-49BFFFFC173F}"/>
              </a:ext>
            </a:extLst>
          </p:cNvPr>
          <p:cNvSpPr>
            <a:spLocks noGrp="1"/>
          </p:cNvSpPr>
          <p:nvPr>
            <p:ph type="sldNum" sz="quarter" idx="5"/>
          </p:nvPr>
        </p:nvSpPr>
        <p:spPr/>
        <p:txBody>
          <a:bodyPr/>
          <a:lstStyle/>
          <a:p>
            <a:fld id="{8ECB5537-1133-47A8-B36B-B291B6A79872}" type="slidenum">
              <a:rPr lang="cs-CZ" smtClean="0"/>
              <a:t>28</a:t>
            </a:fld>
            <a:endParaRPr lang="cs-CZ"/>
          </a:p>
        </p:txBody>
      </p:sp>
    </p:spTree>
    <p:extLst>
      <p:ext uri="{BB962C8B-B14F-4D97-AF65-F5344CB8AC3E}">
        <p14:creationId xmlns:p14="http://schemas.microsoft.com/office/powerpoint/2010/main" val="3718259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Game Master:</a:t>
            </a: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Vítejte, odvážní dobrodruzi! </a:t>
            </a:r>
            <a:br>
              <a:rPr lang="cs-CZ"/>
            </a:b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Popis necháme na vás - můžete se být kreativní, či slidu nevěnovat příliš velkou pozornost.</a:t>
            </a:r>
            <a:br>
              <a:rPr lang="cs-CZ"/>
            </a:br>
            <a:br>
              <a:rPr lang="cs-CZ"/>
            </a:br>
            <a:r>
              <a:rPr lang="cs-CZ" b="1"/>
              <a:t>Zde máte návrh od nás:</a:t>
            </a:r>
            <a:br>
              <a:rPr lang="cs-CZ" b="1"/>
            </a:br>
            <a:r>
              <a:rPr lang="cs-CZ"/>
              <a:t>Představme si </a:t>
            </a:r>
            <a:r>
              <a:rPr lang="cs-CZ" b="1"/>
              <a:t>město </a:t>
            </a:r>
            <a:r>
              <a:rPr lang="cs-CZ" b="1" err="1"/>
              <a:t>Tiderest</a:t>
            </a:r>
            <a:r>
              <a:rPr lang="cs-CZ"/>
              <a:t>, starobylé přístavní městečko zasazené do dramatického pobřeží, kde se vysoké útesy střídají s písečnými zátokami.</a:t>
            </a:r>
            <a:br>
              <a:rPr lang="cs-CZ"/>
            </a:br>
            <a:r>
              <a:rPr lang="cs-CZ" err="1"/>
              <a:t>Tiderest</a:t>
            </a:r>
            <a:r>
              <a:rPr lang="cs-CZ"/>
              <a:t> se nachází na západním pobřeží </a:t>
            </a:r>
            <a:r>
              <a:rPr lang="cs-CZ" b="1"/>
              <a:t>Království </a:t>
            </a:r>
            <a:r>
              <a:rPr lang="cs-CZ" b="1" err="1"/>
              <a:t>Eldoria</a:t>
            </a:r>
            <a:r>
              <a:rPr lang="cs-CZ"/>
              <a:t>, mezi nekonečnými vodami </a:t>
            </a:r>
            <a:r>
              <a:rPr lang="cs-CZ" b="0"/>
              <a:t>Moře věčného přílivu a hustými, mlhavými lesy Stínového hvozdu. Pobřeží je zde divoké, s mohutnými skalními </a:t>
            </a:r>
            <a:r>
              <a:rPr lang="cs-CZ"/>
              <a:t>útvary, které chrání město před bouřemi. V dálce se na horizontu občas objeví obrysy </a:t>
            </a:r>
            <a:r>
              <a:rPr lang="cs-CZ" b="1"/>
              <a:t>Ztracených ostrovů</a:t>
            </a:r>
            <a:r>
              <a:rPr lang="cs-CZ"/>
              <a:t>, o kterých se tradují báje o zapomenutých pokladech a dávných civilizacích.</a:t>
            </a:r>
          </a:p>
          <a:p>
            <a:r>
              <a:rPr lang="cs-CZ" b="1"/>
              <a:t>Klima je proměnlivé </a:t>
            </a:r>
            <a:r>
              <a:rPr lang="cs-CZ"/>
              <a:t>– někdy panují slunné dny, kdy rybáři vyplouvají na klidné vody, ale jindy přicházejí </a:t>
            </a:r>
            <a:r>
              <a:rPr lang="cs-CZ" b="1"/>
              <a:t>nečekané bouře</a:t>
            </a:r>
            <a:r>
              <a:rPr lang="cs-CZ"/>
              <a:t>, které zahalí oblohu temnými mračny a přinutí obchodníky uzavřít své krámky.</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29</a:t>
            </a:fld>
            <a:endParaRPr lang="cs-CZ"/>
          </a:p>
        </p:txBody>
      </p:sp>
    </p:spTree>
    <p:extLst>
      <p:ext uri="{BB962C8B-B14F-4D97-AF65-F5344CB8AC3E}">
        <p14:creationId xmlns:p14="http://schemas.microsoft.com/office/powerpoint/2010/main" val="1719890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6A6E-C556-3CD3-85A0-4A40C4BB265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270D0ED-AA1E-56B1-BD64-14BF2F8E3E1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3C08E8A-2951-E750-942F-0AA8FBECC1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Game Master:</a:t>
            </a:r>
            <a:endParaRPr lang="cs-CZ"/>
          </a:p>
          <a:p>
            <a:r>
              <a:rPr lang="cs-CZ"/>
              <a:t>V blízkém přístavním městě dal dohromady zvláštní posádku kapitán-rybář Vendelín. Setkáváme se s vratkou rybářkou bárkou.</a:t>
            </a:r>
            <a:br>
              <a:rPr lang="cs-CZ"/>
            </a:br>
            <a:r>
              <a:rPr lang="cs-CZ"/>
              <a:t>(Zde se nabízí možnost zapojit děti do příběhu – vyberte buď 6 jednotlivců, či spojte děti do šesti skupin. Každému/každé skupině přiřaďte jednu z postav – nechte děti číst text, aby nám pomalu vznikal příběh.)</a:t>
            </a:r>
            <a:br>
              <a:rPr lang="cs-CZ"/>
            </a:br>
            <a:endParaRPr lang="cs-CZ"/>
          </a:p>
          <a:p>
            <a:r>
              <a:rPr lang="cs-CZ" b="1"/>
              <a:t>Kapitán Vendelín: </a:t>
            </a:r>
            <a:r>
              <a:rPr lang="cs-CZ"/>
              <a:t>"Přátelé, naše cesta na moře není jen o lovu ryb, jak jsem vás informoval. Naše cíle jsou mnohem větší. Hledáme legendární ostrov, kde se skrývá pramen věčného života."</a:t>
            </a:r>
          </a:p>
          <a:p>
            <a:endParaRPr lang="cs-CZ"/>
          </a:p>
          <a:p>
            <a:r>
              <a:rPr lang="cs-CZ" b="1"/>
              <a:t>Bojovnice Elena: </a:t>
            </a:r>
            <a:r>
              <a:rPr lang="cs-CZ"/>
              <a:t>"Vendelíne, proč jsi nás všechny pozval na tuto výpravu? Každý z nás má své vlastní schopnosti, ale jak to zapadá do tvého plánu?"</a:t>
            </a:r>
          </a:p>
          <a:p>
            <a:endParaRPr lang="cs-CZ"/>
          </a:p>
          <a:p>
            <a:r>
              <a:rPr lang="cs-CZ" b="1"/>
              <a:t>Kapitán Vendelín: </a:t>
            </a:r>
            <a:r>
              <a:rPr lang="cs-CZ"/>
              <a:t>"Eleno, každý z vás má jedinečné dovednosti, které budou nezbytné pro úspěch naší mise. Ty jsi bojovnice, která nás ochrání před nebezpečím. Arnošte, tvé magické schopnosti nám pomohou překonat překážky. Marie, tvé znalosti alchymie nám umožní využít přírodní zdroje. Marku, tvé schopnosti zloděje nám pomohou najít skryté poklady. A Auroro, tvé léčitelské dovednosti zajistí, že budeme všichni zdraví."</a:t>
            </a:r>
            <a:endParaRPr lang="cs-CZ">
              <a:ea typeface="Calibri"/>
              <a:cs typeface="Calibri"/>
            </a:endParaRPr>
          </a:p>
          <a:p>
            <a:endParaRPr lang="cs-CZ"/>
          </a:p>
          <a:p>
            <a:r>
              <a:rPr lang="cs-CZ" b="1"/>
              <a:t>Čaroděj Arnošt: </a:t>
            </a:r>
            <a:r>
              <a:rPr lang="cs-CZ"/>
              <a:t>"Pramen věčného života? To je legenda, kterou jsem studoval celý život. Pokud je skutečný, naše výprava bude historická."</a:t>
            </a:r>
          </a:p>
          <a:p>
            <a:endParaRPr lang="cs-CZ"/>
          </a:p>
          <a:p>
            <a:r>
              <a:rPr lang="cs-CZ" b="1"/>
              <a:t>Alchymistka Marie: </a:t>
            </a:r>
            <a:r>
              <a:rPr lang="cs-CZ"/>
              <a:t>"A pokud najdeme pramen, můžeme jeho vodu použít k vytvoření léků, které zachrání mnoho životů."</a:t>
            </a:r>
          </a:p>
          <a:p>
            <a:endParaRPr lang="cs-CZ"/>
          </a:p>
          <a:p>
            <a:r>
              <a:rPr lang="cs-CZ" b="1"/>
              <a:t>Zloděj Marek: </a:t>
            </a:r>
            <a:r>
              <a:rPr lang="cs-CZ"/>
              <a:t>"A možná najdeme i nějaké poklady, které nám pomohou financovat další výpravy."</a:t>
            </a:r>
          </a:p>
          <a:p>
            <a:endParaRPr lang="cs-CZ"/>
          </a:p>
          <a:p>
            <a:r>
              <a:rPr lang="cs-CZ" b="1"/>
              <a:t>Léčitelka Aurora: </a:t>
            </a:r>
            <a:r>
              <a:rPr lang="cs-CZ"/>
              <a:t>"A já se postarám, aby nikdo z nás nezemřel na nemoci nebo zranění."</a:t>
            </a:r>
          </a:p>
        </p:txBody>
      </p:sp>
      <p:sp>
        <p:nvSpPr>
          <p:cNvPr id="4" name="Zástupný symbol pro číslo snímku 3">
            <a:extLst>
              <a:ext uri="{FF2B5EF4-FFF2-40B4-BE49-F238E27FC236}">
                <a16:creationId xmlns:a16="http://schemas.microsoft.com/office/drawing/2014/main" id="{8BA7504C-38A6-DF04-0BFB-0B38291E5BA6}"/>
              </a:ext>
            </a:extLst>
          </p:cNvPr>
          <p:cNvSpPr>
            <a:spLocks noGrp="1"/>
          </p:cNvSpPr>
          <p:nvPr>
            <p:ph type="sldNum" sz="quarter" idx="5"/>
          </p:nvPr>
        </p:nvSpPr>
        <p:spPr/>
        <p:txBody>
          <a:bodyPr/>
          <a:lstStyle/>
          <a:p>
            <a:fld id="{8ECB5537-1133-47A8-B36B-B291B6A79872}" type="slidenum">
              <a:rPr lang="cs-CZ" smtClean="0"/>
              <a:t>30</a:t>
            </a:fld>
            <a:endParaRPr lang="cs-CZ"/>
          </a:p>
        </p:txBody>
      </p:sp>
    </p:spTree>
    <p:extLst>
      <p:ext uri="{BB962C8B-B14F-4D97-AF65-F5344CB8AC3E}">
        <p14:creationId xmlns:p14="http://schemas.microsoft.com/office/powerpoint/2010/main" val="1247304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Game Master:</a:t>
            </a: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Plavíte se na moři, rybaříte a večer se scházíte a úlovky pojídáte v přátelském kruhu vaší skupiny.</a:t>
            </a:r>
          </a:p>
          <a:p>
            <a:pPr marL="0" marR="0" lvl="0" indent="0" algn="l" defTabSz="914400" rtl="0" eaLnBrk="1" fontAlgn="auto" latinLnBrk="0" hangingPunct="1">
              <a:lnSpc>
                <a:spcPct val="100000"/>
              </a:lnSpc>
              <a:spcBef>
                <a:spcPts val="0"/>
              </a:spcBef>
              <a:spcAft>
                <a:spcPts val="0"/>
              </a:spcAft>
              <a:buClrTx/>
              <a:buSzTx/>
              <a:buFontTx/>
              <a:buNone/>
              <a:tabLst/>
              <a:defRPr/>
            </a:pPr>
            <a:r>
              <a:rPr lang="cs-CZ"/>
              <a:t>Po několika dnech plavby po širém moři se vydáváte na cestu, která vás zavede do neprozkoumaných vod vstříc ostrovu s bájným pramenem. Moře je klidné, ale ve vzduchu je cítit napětí. Všichni cítíte, že se blíží něco velkého.</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31</a:t>
            </a:fld>
            <a:endParaRPr lang="cs-CZ"/>
          </a:p>
        </p:txBody>
      </p:sp>
    </p:spTree>
    <p:extLst>
      <p:ext uri="{BB962C8B-B14F-4D97-AF65-F5344CB8AC3E}">
        <p14:creationId xmlns:p14="http://schemas.microsoft.com/office/powerpoint/2010/main" val="3133751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Game Master:</a:t>
            </a:r>
            <a:endParaRPr lang="cs-CZ"/>
          </a:p>
          <a:p>
            <a:r>
              <a:rPr lang="cs-CZ"/>
              <a:t>Jednoho večera, zatímco slunce zapadá za horizont, se na obzoru objeví temné mraky. Bouře se rychle přibližuje a váš kapitán rozhoduje, že je třeba připravit loď na bouři. Blesky začnou křižovat oblohu a obrovské vlny narážejí na boky lodi.</a:t>
            </a:r>
          </a:p>
          <a:p>
            <a:r>
              <a:rPr lang="cs-CZ"/>
              <a:t>Najednou se loď převrátí a vy jste vhozeni do rozbouřeného moře. Ve vodě bojujete o život a snažíte se udržet na hladině. </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32</a:t>
            </a:fld>
            <a:endParaRPr lang="cs-CZ"/>
          </a:p>
        </p:txBody>
      </p:sp>
    </p:spTree>
    <p:extLst>
      <p:ext uri="{BB962C8B-B14F-4D97-AF65-F5344CB8AC3E}">
        <p14:creationId xmlns:p14="http://schemas.microsoft.com/office/powerpoint/2010/main" val="3020450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Game Master:</a:t>
            </a:r>
          </a:p>
          <a:p>
            <a:r>
              <a:rPr lang="cs-CZ"/>
              <a:t>Po dlouhých hodinách vyčerpávajícího zápasu s vlnami konečně dorazíte na břeh neznámého ostrova.</a:t>
            </a:r>
          </a:p>
          <a:p>
            <a:r>
              <a:rPr lang="cs-CZ"/>
              <a:t>Zničení a unavení se scházíte na pláži. Musíte se rozhodnout, co bude vaším prvním úkolem. Před vámi leží hustý prales a slyšíte zpěv exotických ptáků. Co teď?</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33</a:t>
            </a:fld>
            <a:endParaRPr lang="cs-CZ"/>
          </a:p>
        </p:txBody>
      </p:sp>
    </p:spTree>
    <p:extLst>
      <p:ext uri="{BB962C8B-B14F-4D97-AF65-F5344CB8AC3E}">
        <p14:creationId xmlns:p14="http://schemas.microsoft.com/office/powerpoint/2010/main" val="3638229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Game Master:</a:t>
            </a:r>
            <a:endParaRPr lang="cs-CZ"/>
          </a:p>
          <a:p>
            <a:r>
              <a:rPr lang="cs-CZ"/>
              <a:t>Jak se pomalu vzpamatováváte z boje s bouří a námahy plavání na břeh, shromažďujete se kolem malého ohně, který jste dokázali zapálit. Všichni se zamyslíte nad tím, co by mělo být vaším dalším krokem…?</a:t>
            </a:r>
          </a:p>
          <a:p>
            <a:endParaRPr lang="cs-CZ"/>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34</a:t>
            </a:fld>
            <a:endParaRPr lang="cs-CZ"/>
          </a:p>
        </p:txBody>
      </p:sp>
    </p:spTree>
    <p:extLst>
      <p:ext uri="{BB962C8B-B14F-4D97-AF65-F5344CB8AC3E}">
        <p14:creationId xmlns:p14="http://schemas.microsoft.com/office/powerpoint/2010/main" val="1945893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8757-539B-8DDC-BEA2-E9DB724D59F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2C4420A-E0C1-4FC2-430C-17F14F4D87E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27CA2D3-B085-1FF8-0E0C-20B88D3BD7C0}"/>
              </a:ext>
            </a:extLst>
          </p:cNvPr>
          <p:cNvSpPr>
            <a:spLocks noGrp="1"/>
          </p:cNvSpPr>
          <p:nvPr>
            <p:ph type="body" idx="1"/>
          </p:nvPr>
        </p:nvSpPr>
        <p:spPr/>
        <p:txBody>
          <a:bodyPr/>
          <a:lstStyle/>
          <a:p>
            <a:r>
              <a:rPr lang="cs-CZ" b="1"/>
              <a:t>Game Master se …ptá…!</a:t>
            </a:r>
            <a:br>
              <a:rPr lang="cs-CZ" b="1"/>
            </a:br>
            <a:r>
              <a:rPr lang="cs-CZ" b="0"/>
              <a:t>A skupiny dětí se musí zamyslet – CO je nejnutnější pro přežití?</a:t>
            </a:r>
            <a:br>
              <a:rPr lang="cs-CZ" b="1"/>
            </a:br>
            <a:br>
              <a:rPr lang="cs-CZ" b="1"/>
            </a:br>
            <a:r>
              <a:rPr lang="cs-CZ" b="1"/>
              <a:t>----</a:t>
            </a:r>
            <a:br>
              <a:rPr lang="cs-CZ" b="1"/>
            </a:br>
            <a:r>
              <a:rPr lang="cs-CZ" b="1"/>
              <a:t>Cíl: </a:t>
            </a:r>
            <a:r>
              <a:rPr lang="cs-CZ" b="0"/>
              <a:t>Dát dohromady s dětmi alespoň 3 věci na otázku: „co je nejnutnější pro přežití“? </a:t>
            </a:r>
            <a:br>
              <a:rPr lang="cs-CZ" b="0"/>
            </a:br>
            <a:endParaRPr lang="cs-CZ" b="0"/>
          </a:p>
          <a:p>
            <a:r>
              <a:rPr lang="cs-CZ" b="0"/>
              <a:t>My zde uvádíme 5 věcí.</a:t>
            </a:r>
          </a:p>
          <a:p>
            <a:br>
              <a:rPr lang="cs-CZ" b="1"/>
            </a:br>
            <a:r>
              <a:rPr lang="cs-CZ"/>
              <a:t>Pro přežití v extrémních situacích je důležité zaměřit se na základní potřeby. </a:t>
            </a:r>
            <a:br>
              <a:rPr lang="cs-CZ"/>
            </a:br>
            <a:r>
              <a:rPr lang="cs-CZ"/>
              <a:t>Pět nejdůležitějších věcí klíčové pro přežití:</a:t>
            </a:r>
          </a:p>
          <a:p>
            <a:pPr>
              <a:buFont typeface="+mj-lt"/>
              <a:buAutoNum type="arabicPeriod"/>
            </a:pPr>
            <a:r>
              <a:rPr lang="cs-CZ" b="1"/>
              <a:t> Pitná voda</a:t>
            </a:r>
            <a:r>
              <a:rPr lang="cs-CZ"/>
              <a:t>: Bez vody člověk přežije jen několik dní. Voda je nezbytná pro udržení tělesných funkcí a hydratace. </a:t>
            </a:r>
          </a:p>
          <a:p>
            <a:pPr>
              <a:buFont typeface="+mj-lt"/>
              <a:buAutoNum type="arabicPeriod"/>
            </a:pPr>
            <a:r>
              <a:rPr lang="cs-CZ" b="1"/>
              <a:t> Jídlo</a:t>
            </a:r>
            <a:r>
              <a:rPr lang="cs-CZ"/>
              <a:t>: Po vodě je jídlo dalším klíčovým faktorem. I když člověk může přežít delší dobu bez jídla než bez vody, kvalitní a nutričně bohaté potraviny jsou nezbytné pro udržení energie a zdraví.</a:t>
            </a:r>
          </a:p>
          <a:p>
            <a:pPr>
              <a:buFont typeface="+mj-lt"/>
              <a:buAutoNum type="arabicPeriod"/>
            </a:pPr>
            <a:r>
              <a:rPr lang="cs-CZ" b="1"/>
              <a:t>Útočiště</a:t>
            </a:r>
            <a:r>
              <a:rPr lang="cs-CZ"/>
              <a:t>: Útočiště poskytuje ochranu před nepříznivými povětrnostními podmínkami, extrémním teplem nebo chladem, a dalšími přírodními vlivy. Může to být cokoli od stanu po improvizovanou přístřešek z přírodních materiálů.</a:t>
            </a:r>
          </a:p>
          <a:p>
            <a:pPr>
              <a:buFont typeface="+mj-lt"/>
              <a:buAutoNum type="arabicPeriod"/>
            </a:pPr>
            <a:r>
              <a:rPr lang="cs-CZ" b="1"/>
              <a:t>Oheň</a:t>
            </a:r>
            <a:r>
              <a:rPr lang="cs-CZ"/>
              <a:t>: Oheň je nezbytný pro ohřev, vaření jídla, sterilizaci vody, ale také poskytuje světlo a může odhánět divokou zvěř. Znalost toho, jak zapálit oheň a udržet ho, je klíčová.</a:t>
            </a:r>
          </a:p>
          <a:p>
            <a:pPr>
              <a:buFont typeface="+mj-lt"/>
              <a:buAutoNum type="arabicPeriod"/>
            </a:pPr>
            <a:r>
              <a:rPr lang="cs-CZ" b="1"/>
              <a:t>Signály pro záchranu</a:t>
            </a:r>
            <a:r>
              <a:rPr lang="cs-CZ"/>
              <a:t>: V extrémních situacích je důležité mít prostředky k přivolání pomoci. To mohou být zrcátka, svítilny, signální ohně nebo i nouzové píšťalky.</a:t>
            </a:r>
          </a:p>
          <a:p>
            <a:r>
              <a:rPr lang="cs-CZ"/>
              <a:t>Pokud jde o prioritu číslo jedna, je to </a:t>
            </a:r>
            <a:r>
              <a:rPr lang="cs-CZ" b="1"/>
              <a:t>pitná voda</a:t>
            </a:r>
            <a:r>
              <a:rPr lang="cs-CZ"/>
              <a:t>. Bez vody je přežití velmi omezené, takže je nutné najít a zajistit bezpečný zdroj vody co nejdříve.</a:t>
            </a:r>
          </a:p>
          <a:p>
            <a:endParaRPr lang="cs-CZ" b="1"/>
          </a:p>
        </p:txBody>
      </p:sp>
      <p:sp>
        <p:nvSpPr>
          <p:cNvPr id="4" name="Zástupný symbol pro číslo snímku 3">
            <a:extLst>
              <a:ext uri="{FF2B5EF4-FFF2-40B4-BE49-F238E27FC236}">
                <a16:creationId xmlns:a16="http://schemas.microsoft.com/office/drawing/2014/main" id="{FF49E57A-2609-5BA9-D3D9-6A93B1E44F6F}"/>
              </a:ext>
            </a:extLst>
          </p:cNvPr>
          <p:cNvSpPr>
            <a:spLocks noGrp="1"/>
          </p:cNvSpPr>
          <p:nvPr>
            <p:ph type="sldNum" sz="quarter" idx="5"/>
          </p:nvPr>
        </p:nvSpPr>
        <p:spPr/>
        <p:txBody>
          <a:bodyPr/>
          <a:lstStyle/>
          <a:p>
            <a:fld id="{8ECB5537-1133-47A8-B36B-B291B6A79872}" type="slidenum">
              <a:rPr lang="cs-CZ" smtClean="0"/>
              <a:t>35</a:t>
            </a:fld>
            <a:endParaRPr lang="cs-CZ"/>
          </a:p>
        </p:txBody>
      </p:sp>
    </p:spTree>
    <p:extLst>
      <p:ext uri="{BB962C8B-B14F-4D97-AF65-F5344CB8AC3E}">
        <p14:creationId xmlns:p14="http://schemas.microsoft.com/office/powerpoint/2010/main" val="4052444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Cíl: </a:t>
            </a:r>
            <a:r>
              <a:rPr lang="cs-CZ" b="0"/>
              <a:t>Měli byste s dětmi dospět k tomu, že nejdůležitější je sehnat vodu, protože to bez vody vydržíme nejkratší dobu (kolem 3 dnů… taky podle toho, jak děti během výletu dodržovaly pitný režim, že). Kde ji ale vzít??</a:t>
            </a:r>
          </a:p>
          <a:p>
            <a:endParaRPr lang="cs-CZ" b="0"/>
          </a:p>
          <a:p>
            <a:br>
              <a:rPr lang="cs-CZ" b="1"/>
            </a:br>
            <a:r>
              <a:rPr lang="cs-CZ"/>
              <a:t>Pro přežití v extrémních situacích je důležité zaměřit se na základní potřeby. </a:t>
            </a:r>
            <a:br>
              <a:rPr lang="cs-CZ"/>
            </a:br>
            <a:r>
              <a:rPr lang="cs-CZ"/>
              <a:t>Pět nejdůležitějších věcí klíčové pro přežití:</a:t>
            </a:r>
          </a:p>
          <a:p>
            <a:pPr>
              <a:buFont typeface="+mj-lt"/>
              <a:buAutoNum type="arabicPeriod"/>
            </a:pPr>
            <a:r>
              <a:rPr lang="cs-CZ" b="1"/>
              <a:t> Pitná voda</a:t>
            </a:r>
            <a:r>
              <a:rPr lang="cs-CZ"/>
              <a:t>: Bez vody člověk přežije jen několik dní. Voda je nezbytná pro udržení tělesných funkcí a hydratace. </a:t>
            </a:r>
          </a:p>
          <a:p>
            <a:pPr>
              <a:buFont typeface="+mj-lt"/>
              <a:buAutoNum type="arabicPeriod"/>
            </a:pPr>
            <a:r>
              <a:rPr lang="cs-CZ" b="1"/>
              <a:t> Jídlo</a:t>
            </a:r>
            <a:r>
              <a:rPr lang="cs-CZ"/>
              <a:t>: Po vodě je jídlo dalším klíčovým faktorem. I když člověk může přežít delší dobu bez jídla než bez vody, kvalitní a nutričně bohaté potraviny jsou nezbytné pro udržení energie a zdraví.</a:t>
            </a:r>
          </a:p>
          <a:p>
            <a:pPr>
              <a:buFont typeface="+mj-lt"/>
              <a:buAutoNum type="arabicPeriod"/>
            </a:pPr>
            <a:r>
              <a:rPr lang="cs-CZ" b="1"/>
              <a:t>Útočiště</a:t>
            </a:r>
            <a:r>
              <a:rPr lang="cs-CZ"/>
              <a:t>: Útočiště poskytuje ochranu před nepříznivými povětrnostními podmínkami, extrémním teplem nebo chladem, a dalšími přírodními vlivy. Může to být cokoli od stanu po improvizovanou přístřešek z přírodních materiálů.</a:t>
            </a:r>
          </a:p>
          <a:p>
            <a:pPr>
              <a:buFont typeface="+mj-lt"/>
              <a:buAutoNum type="arabicPeriod"/>
            </a:pPr>
            <a:r>
              <a:rPr lang="cs-CZ" b="1"/>
              <a:t>Oheň</a:t>
            </a:r>
            <a:r>
              <a:rPr lang="cs-CZ"/>
              <a:t>: Oheň je nezbytný pro ohřev, vaření jídla, sterilizaci vody, ale také poskytuje světlo a může odhánět divokou zvěř. Znalost toho, jak zapálit oheň a udržet ho, je klíčová.</a:t>
            </a:r>
          </a:p>
          <a:p>
            <a:pPr>
              <a:buFont typeface="+mj-lt"/>
              <a:buAutoNum type="arabicPeriod"/>
            </a:pPr>
            <a:r>
              <a:rPr lang="cs-CZ" b="1"/>
              <a:t>Signály pro záchranu</a:t>
            </a:r>
            <a:r>
              <a:rPr lang="cs-CZ"/>
              <a:t>: V extrémních situacích je důležité mít prostředky k přivolání pomoci. To mohou být zrcátka, svítilny, signální ohně nebo i nouzové píšťalky.</a:t>
            </a:r>
          </a:p>
          <a:p>
            <a:r>
              <a:rPr lang="cs-CZ"/>
              <a:t>Pokud jde o prioritu číslo jedna, je to </a:t>
            </a:r>
            <a:r>
              <a:rPr lang="cs-CZ" b="1"/>
              <a:t>pitná voda</a:t>
            </a:r>
            <a:r>
              <a:rPr lang="cs-CZ"/>
              <a:t>. Bez vody je přežití velmi omezené, takže je nutné najít a zajistit bezpečný zdroj vody co nejdříve.</a:t>
            </a:r>
          </a:p>
          <a:p>
            <a:endParaRPr lang="cs-CZ" b="1"/>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36</a:t>
            </a:fld>
            <a:endParaRPr lang="cs-CZ"/>
          </a:p>
        </p:txBody>
      </p:sp>
    </p:spTree>
    <p:extLst>
      <p:ext uri="{BB962C8B-B14F-4D97-AF65-F5344CB8AC3E}">
        <p14:creationId xmlns:p14="http://schemas.microsoft.com/office/powerpoint/2010/main" val="4586827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Game Master:</a:t>
            </a:r>
            <a:br>
              <a:rPr lang="cs-CZ"/>
            </a:br>
            <a:r>
              <a:rPr lang="cs-CZ"/>
              <a:t>Všichni víte, že vaše nejdůležitější potřeba je </a:t>
            </a:r>
            <a:r>
              <a:rPr lang="cs-CZ" b="1"/>
              <a:t>pitná voda</a:t>
            </a:r>
            <a:r>
              <a:rPr lang="cs-CZ"/>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r>
              <a:rPr lang="cs-CZ"/>
              <a:t>A tak začíná vaše dobrodružství na pustém ostrově. </a:t>
            </a:r>
            <a:br>
              <a:rPr lang="cs-CZ"/>
            </a:br>
            <a:r>
              <a:rPr lang="cs-CZ"/>
              <a:t>Jste o krok blíže k přežití, ale víte, že vás čeká ještě mnoho výzev a nebezpečí. </a:t>
            </a:r>
            <a:br>
              <a:rPr lang="cs-CZ"/>
            </a:br>
            <a:r>
              <a:rPr lang="cs-CZ"/>
              <a:t>Jak budete pokračovat dál, záleží jen na vás!</a:t>
            </a:r>
            <a:br>
              <a:rPr lang="cs-CZ"/>
            </a:br>
            <a:br>
              <a:rPr lang="cs-CZ"/>
            </a:br>
            <a:r>
              <a:rPr lang="cs-CZ"/>
              <a:t>Pohybovat se po neznám ostrově jako jednotlivec je velmi nebezpečné, a proto se naši hrdinové musí rozdělit dvojic! Každá se vydá do jiné části ostrova – džungle, pláž a jedna musí setrvat u ohniště, kde zůstává zásoba jídla.</a:t>
            </a:r>
            <a:br>
              <a:rPr lang="cs-CZ"/>
            </a:br>
            <a:r>
              <a:rPr lang="cs-CZ"/>
              <a:t>- děti můžete nechat rozdělit postavy do dvojic „jak budou pokračovat spolu“ (adaptujte texty), či pokračujte ve složení jako uvádíme zde na budoucích slidech.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a:p>
            <a:pPr marL="0" marR="0" lvl="0" indent="0" algn="l" defTabSz="914400" rtl="0" eaLnBrk="1" fontAlgn="auto" latinLnBrk="0" hangingPunct="1">
              <a:lnSpc>
                <a:spcPct val="100000"/>
              </a:lnSpc>
              <a:spcBef>
                <a:spcPts val="0"/>
              </a:spcBef>
              <a:spcAft>
                <a:spcPts val="0"/>
              </a:spcAft>
              <a:buClrTx/>
              <a:buSzTx/>
              <a:buFontTx/>
              <a:buNone/>
              <a:tabLst/>
              <a:defRPr/>
            </a:pPr>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37</a:t>
            </a:fld>
            <a:endParaRPr lang="cs-CZ"/>
          </a:p>
        </p:txBody>
      </p:sp>
    </p:spTree>
    <p:extLst>
      <p:ext uri="{BB962C8B-B14F-4D97-AF65-F5344CB8AC3E}">
        <p14:creationId xmlns:p14="http://schemas.microsoft.com/office/powerpoint/2010/main" val="2571886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První tým, složený z odvážné </a:t>
            </a:r>
            <a:r>
              <a:rPr lang="cs-CZ" i="1">
                <a:highlight>
                  <a:srgbClr val="FFFF00"/>
                </a:highlight>
              </a:rPr>
              <a:t>bojovnice Eleny </a:t>
            </a:r>
            <a:r>
              <a:rPr lang="cs-CZ"/>
              <a:t>a moudrého </a:t>
            </a:r>
            <a:r>
              <a:rPr lang="cs-CZ" i="1"/>
              <a:t>čaroděje Arnošta</a:t>
            </a:r>
            <a:r>
              <a:rPr lang="cs-CZ"/>
              <a:t>, se vydává do hustého pralesa ve snaze najít zdroj pitné vody. Průchod lesem není jednoduchý, musíte se prosekávat křovím a vyhýbat se jedovatým rostlinám a hmyzu.</a:t>
            </a:r>
          </a:p>
          <a:p>
            <a:r>
              <a:rPr lang="cs-CZ"/>
              <a:t>Po několika hodinách náročného putování narazíte na starý opuštěný pramen. Voda vypadá čistě, ale Elena se rozhodne, že je třeba ji důkladně prozkoumat, než ji vypijete.</a:t>
            </a:r>
          </a:p>
          <a:p>
            <a:r>
              <a:rPr lang="cs-CZ" b="1"/>
              <a:t>Elena:</a:t>
            </a:r>
            <a:r>
              <a:rPr lang="cs-CZ"/>
              <a:t> "</a:t>
            </a:r>
            <a:r>
              <a:rPr lang="cs-CZ" i="1"/>
              <a:t>Arnošte</a:t>
            </a:r>
            <a:r>
              <a:rPr lang="cs-CZ"/>
              <a:t>, měl bys použít své magické schopnosti k prozkoumání této vody. Nechci riskovat, že by mohla být nějak špinavá."</a:t>
            </a:r>
          </a:p>
          <a:p>
            <a:r>
              <a:rPr lang="cs-CZ"/>
              <a:t>Arnošt se soustředí a začne recitovat zaklínadlo. Když dokončí své kouzlo, z pramene se vynoří jemné světlo, které odhalí skryté nečistoty. Arnošt zjistí, že ve vodě jsou stopy chemikálií, které by mohly být nebezpečné.</a:t>
            </a:r>
          </a:p>
          <a:p>
            <a:r>
              <a:rPr lang="cs-CZ" b="1"/>
              <a:t>Arnošt:</a:t>
            </a:r>
            <a:r>
              <a:rPr lang="cs-CZ"/>
              <a:t> "</a:t>
            </a:r>
            <a:r>
              <a:rPr lang="cs-CZ" i="1"/>
              <a:t>Eleno</a:t>
            </a:r>
            <a:r>
              <a:rPr lang="cs-CZ"/>
              <a:t>, zdá se, že voda je částečně kontaminovaná. Budeme ji muset vyčistit, než ji budeme moci pít."</a:t>
            </a:r>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38</a:t>
            </a:fld>
            <a:endParaRPr lang="cs-CZ"/>
          </a:p>
        </p:txBody>
      </p:sp>
    </p:spTree>
    <p:extLst>
      <p:ext uri="{BB962C8B-B14F-4D97-AF65-F5344CB8AC3E}">
        <p14:creationId xmlns:p14="http://schemas.microsoft.com/office/powerpoint/2010/main" val="3436964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Game Master:</a:t>
            </a:r>
            <a:endParaRPr lang="cs-CZ"/>
          </a:p>
          <a:p>
            <a:r>
              <a:rPr lang="cs-CZ"/>
              <a:t>Druhý tým, složený z </a:t>
            </a:r>
            <a:r>
              <a:rPr lang="cs-CZ" i="1"/>
              <a:t>bystrého zloděje Marka </a:t>
            </a:r>
            <a:r>
              <a:rPr lang="cs-CZ"/>
              <a:t>a </a:t>
            </a:r>
            <a:r>
              <a:rPr lang="cs-CZ" i="1"/>
              <a:t>léčitelky Aurory</a:t>
            </a:r>
            <a:r>
              <a:rPr lang="cs-CZ"/>
              <a:t>, se rozhodne prozkoumat pláž a hledat další zdroje vody. </a:t>
            </a:r>
            <a:br>
              <a:rPr lang="cs-CZ">
                <a:cs typeface="+mn-lt"/>
              </a:rPr>
            </a:br>
            <a:r>
              <a:rPr lang="cs-CZ"/>
              <a:t>Přitom najdou na druhé straně ostrova několik přírodních jeskyní, které by mohly sloužit jako útočiště a místo pro zachycování a uchovávání dešťové vody.</a:t>
            </a:r>
          </a:p>
          <a:p>
            <a:endParaRPr lang="cs-CZ"/>
          </a:p>
          <a:p>
            <a:r>
              <a:rPr lang="cs-CZ" b="1"/>
              <a:t>Marek:</a:t>
            </a:r>
            <a:r>
              <a:rPr lang="cs-CZ"/>
              <a:t> „Auroro, podívej! Tohle vypadá“ slibně.“ (</a:t>
            </a:r>
            <a:r>
              <a:rPr lang="cs-CZ" i="1"/>
              <a:t>Opatrně vstoupí do jeskyně, kde ze stropu skapává voda do malých přírodních bazénků.</a:t>
            </a:r>
            <a:r>
              <a:rPr lang="cs-CZ"/>
              <a:t>) „ale… není té vody nějak málo?“</a:t>
            </a:r>
          </a:p>
          <a:p>
            <a:r>
              <a:rPr lang="cs-CZ" b="1"/>
              <a:t>Aurora:</a:t>
            </a:r>
            <a:r>
              <a:rPr lang="cs-CZ"/>
              <a:t> (</a:t>
            </a:r>
            <a:r>
              <a:rPr lang="cs-CZ" i="1"/>
              <a:t>Zlehka se dotkne vody na kamenech, promne ji mezi prsty a přivoní.</a:t>
            </a:r>
            <a:r>
              <a:rPr lang="cs-CZ"/>
              <a:t>) „Na první pohled vypadá čistě, ale… něco tu nesedí. Než ji použijeme, měli bychom ji pořádně prověřit.“</a:t>
            </a:r>
          </a:p>
          <a:p>
            <a:r>
              <a:rPr lang="cs-CZ"/>
              <a:t>(</a:t>
            </a:r>
            <a:r>
              <a:rPr lang="cs-CZ" i="1"/>
              <a:t>Oba zamíří k přírodnímu rezervoáru ve středu jeskyně, kde se shromažďuje voda. Její hladina je klidná, ale v odlesku světla se zdá, že má nepatrný zlatavý zákal.</a:t>
            </a:r>
            <a:r>
              <a:rPr lang="cs-CZ"/>
              <a:t>)</a:t>
            </a:r>
          </a:p>
          <a:p>
            <a:r>
              <a:rPr lang="cs-CZ" b="1"/>
              <a:t>Marek:</a:t>
            </a:r>
            <a:r>
              <a:rPr lang="cs-CZ"/>
              <a:t> (</a:t>
            </a:r>
            <a:r>
              <a:rPr lang="cs-CZ" i="1"/>
              <a:t>S obezřetným výrazem si klekne k okraji.</a:t>
            </a:r>
            <a:r>
              <a:rPr lang="cs-CZ"/>
              <a:t>) „Vsadím se, že spousta ztracených cestovatelů by tu vodu vypila bez váhání.“</a:t>
            </a:r>
          </a:p>
          <a:p>
            <a:r>
              <a:rPr lang="cs-CZ" b="1"/>
              <a:t>Aurora:</a:t>
            </a:r>
            <a:r>
              <a:rPr lang="cs-CZ"/>
              <a:t> (</a:t>
            </a:r>
            <a:r>
              <a:rPr lang="cs-CZ" i="1"/>
              <a:t>Rychle zavrtí hlavou.</a:t>
            </a:r>
            <a:r>
              <a:rPr lang="cs-CZ"/>
              <a:t>) „Ne! Voda může být kontaminovaná minerály nebo něčím horším. Jestli ji chceme použít, musíme ji nejdřív vyčistit.“</a:t>
            </a:r>
          </a:p>
          <a:p>
            <a:r>
              <a:rPr lang="cs-CZ" b="1"/>
              <a:t>Marek:</a:t>
            </a:r>
            <a:r>
              <a:rPr lang="cs-CZ"/>
              <a:t> (</a:t>
            </a:r>
            <a:r>
              <a:rPr lang="cs-CZ" i="1"/>
              <a:t>Narovná se, odvraceje pohled od rezervoáru.</a:t>
            </a:r>
            <a:r>
              <a:rPr lang="cs-CZ"/>
              <a:t>) „Takže žádná ochutnávka, chápu. Radši se vrátíme za ostatními k ohni a všechno jim povíme.“</a:t>
            </a:r>
          </a:p>
          <a:p>
            <a:r>
              <a:rPr lang="cs-CZ"/>
              <a:t>(</a:t>
            </a:r>
            <a:r>
              <a:rPr lang="cs-CZ" i="1"/>
              <a:t>Oba se otočí ke vchodu jeskyně, zatímco slabý zvuk skapávající vody dál jemně rezonuje ve tmě.</a:t>
            </a:r>
            <a:r>
              <a:rPr lang="cs-CZ"/>
              <a:t>)</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39</a:t>
            </a:fld>
            <a:endParaRPr lang="cs-CZ"/>
          </a:p>
        </p:txBody>
      </p:sp>
    </p:spTree>
    <p:extLst>
      <p:ext uri="{BB962C8B-B14F-4D97-AF65-F5344CB8AC3E}">
        <p14:creationId xmlns:p14="http://schemas.microsoft.com/office/powerpoint/2010/main" val="3236900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Game Master:</a:t>
            </a:r>
            <a:endParaRPr lang="cs-CZ"/>
          </a:p>
          <a:p>
            <a:r>
              <a:rPr lang="cs-CZ"/>
              <a:t>Vendelín přihodil další kus suchého dřeva do ohně a spokojeně sledoval, jak plameny olizují hrubě opracované kameny kolem ohniště. Nad hlavou mu vítr roznášel vůni moře, která se mísila se štiplavým kouřem a jemným aroma pečené ryby.</a:t>
            </a:r>
          </a:p>
          <a:p>
            <a:r>
              <a:rPr lang="cs-CZ"/>
              <a:t>Marie seděla opodál, zamyšleně promíchávala směs bylin ve své malé alchymistické baňce. Vedle ní ležela dřevěná miska plná slané vody, kterou nabírala z moře. Přišla sem nejen kvůli odpočinku, ale také kvůli experimentu—chtěla zjistit, zda by dokázala získat pitnou vodu pomocí svých znalostí.</a:t>
            </a:r>
          </a:p>
          <a:p>
            <a:r>
              <a:rPr lang="cs-CZ" b="1"/>
              <a:t>Marie: </a:t>
            </a:r>
            <a:r>
              <a:rPr lang="cs-CZ"/>
              <a:t>„Vendelíne, poslouchej,“ řekla náhle, její hlas měl jemný tón vědeckého zaujetí. „Odsolit mořskou vodu není nemožné. Existují způsoby, jak oddělit sůl od vody a získat čistou tekutinu.“</a:t>
            </a:r>
          </a:p>
          <a:p>
            <a:r>
              <a:rPr lang="cs-CZ" b="1"/>
              <a:t>Vendelín: </a:t>
            </a:r>
            <a:r>
              <a:rPr lang="cs-CZ"/>
              <a:t>Rybář se na ni zadíval s obezřetným zájmem. „A jak to uděláš, bez velkých kádí a ohromných nádob, jaké mají ve městě?“ zeptal se, „Schoval bych si to jako záložní plán. Raději počkejme, co objeví ostatní, než se pustíš do svých experimentů.“</a:t>
            </a:r>
          </a:p>
        </p:txBody>
      </p:sp>
      <p:sp>
        <p:nvSpPr>
          <p:cNvPr id="4" name="Slide Number Placeholder 3"/>
          <p:cNvSpPr>
            <a:spLocks noGrp="1"/>
          </p:cNvSpPr>
          <p:nvPr>
            <p:ph type="sldNum" sz="quarter" idx="5"/>
          </p:nvPr>
        </p:nvSpPr>
        <p:spPr/>
        <p:txBody>
          <a:bodyPr/>
          <a:lstStyle/>
          <a:p>
            <a:fld id="{8ECB5537-1133-47A8-B36B-B291B6A79872}" type="slidenum">
              <a:rPr lang="cs-CZ" smtClean="0"/>
              <a:t>40</a:t>
            </a:fld>
            <a:endParaRPr lang="cs-CZ"/>
          </a:p>
        </p:txBody>
      </p:sp>
    </p:spTree>
    <p:extLst>
      <p:ext uri="{BB962C8B-B14F-4D97-AF65-F5344CB8AC3E}">
        <p14:creationId xmlns:p14="http://schemas.microsoft.com/office/powerpoint/2010/main" val="1115638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C94D4-ECF8-393B-DD72-2FEB0D2C2EA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CCD899D-FAF8-3E1A-2398-17D83180D3A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F7DD57B-87A5-C6C3-FD9C-80AC62C94ECD}"/>
              </a:ext>
            </a:extLst>
          </p:cNvPr>
          <p:cNvSpPr>
            <a:spLocks noGrp="1"/>
          </p:cNvSpPr>
          <p:nvPr>
            <p:ph type="body" idx="1"/>
          </p:nvPr>
        </p:nvSpPr>
        <p:spPr/>
        <p:txBody>
          <a:bodyPr/>
          <a:lstStyle/>
          <a:p>
            <a:r>
              <a:rPr lang="cs-CZ" b="1" dirty="0"/>
              <a:t>Game Master:</a:t>
            </a:r>
            <a:br>
              <a:rPr lang="cs-CZ" b="1" dirty="0">
                <a:cs typeface="+mn-lt"/>
              </a:rPr>
            </a:br>
            <a:r>
              <a:rPr lang="cs-CZ" i="0" dirty="0"/>
              <a:t>Ohniště praská v tiché noci, zatímco všechny skupiny konečně usedají dohromady. Vendelín si poškrábe bradu, zatímco Marie přelévá mezi prsty pár zrnek písku. </a:t>
            </a:r>
            <a:r>
              <a:rPr lang="cs-CZ" dirty="0"/>
              <a:t>Marek</a:t>
            </a:r>
            <a:r>
              <a:rPr lang="cs-CZ" i="0" dirty="0"/>
              <a:t> s Aurorou položili na zem čutoru s vodou z jeskyně, Arnošt drží svou nádobku s vodou z průrvy v pralese a všichni sledují své nálezy.</a:t>
            </a:r>
          </a:p>
          <a:p>
            <a:endParaRPr lang="cs-CZ"/>
          </a:p>
          <a:p>
            <a:r>
              <a:rPr lang="cs-CZ" b="1" dirty="0"/>
              <a:t>Elena:</a:t>
            </a:r>
            <a:r>
              <a:rPr lang="cs-CZ" dirty="0"/>
              <a:t> (</a:t>
            </a:r>
            <a:r>
              <a:rPr lang="cs-CZ" i="1" dirty="0"/>
              <a:t>Rozhlédne se po ostatních.</a:t>
            </a:r>
            <a:r>
              <a:rPr lang="cs-CZ" dirty="0"/>
              <a:t>) „Dobře, máme tři vzorky vody. Žádná z nich není úplně dokonalá.“</a:t>
            </a:r>
            <a:endParaRPr lang="cs-CZ" dirty="0">
              <a:ea typeface="Calibri"/>
              <a:cs typeface="Calibri"/>
            </a:endParaRPr>
          </a:p>
          <a:p>
            <a:r>
              <a:rPr lang="cs-CZ" b="1" dirty="0"/>
              <a:t>Marie:</a:t>
            </a:r>
            <a:r>
              <a:rPr lang="cs-CZ" dirty="0"/>
              <a:t> (</a:t>
            </a:r>
            <a:r>
              <a:rPr lang="cs-CZ" i="1" dirty="0"/>
              <a:t>Přikývne.</a:t>
            </a:r>
            <a:r>
              <a:rPr lang="cs-CZ" dirty="0"/>
              <a:t>) „My s Vendelínem jsme se rozhodli nic neupravovat, dokud neuvidíme, co přinesete vy.“</a:t>
            </a:r>
            <a:endParaRPr lang="cs-CZ" dirty="0">
              <a:ea typeface="Calibri"/>
              <a:cs typeface="Calibri"/>
            </a:endParaRPr>
          </a:p>
          <a:p>
            <a:r>
              <a:rPr lang="cs-CZ" b="1" dirty="0"/>
              <a:t>Marek:</a:t>
            </a:r>
            <a:r>
              <a:rPr lang="cs-CZ" dirty="0"/>
              <a:t> (</a:t>
            </a:r>
            <a:r>
              <a:rPr lang="cs-CZ" i="1" dirty="0"/>
              <a:t>Ukáže na čutoru.</a:t>
            </a:r>
            <a:r>
              <a:rPr lang="cs-CZ" dirty="0"/>
              <a:t>) „Jeskynní voda je částečně čistá, ale viděli jsme jemný zákal, který může znamenat minerální kontaminaci.“</a:t>
            </a:r>
            <a:endParaRPr lang="cs-CZ" dirty="0">
              <a:ea typeface="Calibri"/>
              <a:cs typeface="Calibri"/>
            </a:endParaRPr>
          </a:p>
          <a:p>
            <a:r>
              <a:rPr lang="cs-CZ" b="1" dirty="0"/>
              <a:t>Arnošt:</a:t>
            </a:r>
            <a:r>
              <a:rPr lang="cs-CZ" dirty="0"/>
              <a:t> (</a:t>
            </a:r>
            <a:r>
              <a:rPr lang="cs-CZ" i="1" dirty="0"/>
              <a:t>Zamyšleně zakrouží svou čutorou.</a:t>
            </a:r>
            <a:r>
              <a:rPr lang="cs-CZ" dirty="0"/>
              <a:t>) „Voda z průrvy v pralese je taky podezřelá. Je přírodní, ale nasbírala nečistoty z lesa. Museli bychom ji převařit nebo přefiltrovat.“</a:t>
            </a:r>
            <a:endParaRPr lang="cs-CZ" dirty="0">
              <a:ea typeface="Calibri"/>
              <a:cs typeface="Calibri"/>
            </a:endParaRPr>
          </a:p>
          <a:p>
            <a:r>
              <a:rPr lang="cs-CZ" b="1" dirty="0"/>
              <a:t>Aurora:</a:t>
            </a:r>
            <a:r>
              <a:rPr lang="cs-CZ" dirty="0"/>
              <a:t> (</a:t>
            </a:r>
            <a:r>
              <a:rPr lang="cs-CZ" i="1" dirty="0"/>
              <a:t>Opře se rukama o kolena.</a:t>
            </a:r>
            <a:r>
              <a:rPr lang="cs-CZ" dirty="0"/>
              <a:t>) „Takže teď musíme rozhodnout—kterou vybereme?“</a:t>
            </a:r>
            <a:endParaRPr lang="cs-CZ" dirty="0">
              <a:ea typeface="Calibri"/>
              <a:cs typeface="Calibri"/>
            </a:endParaRPr>
          </a:p>
          <a:p>
            <a:r>
              <a:rPr lang="cs-CZ" b="1" dirty="0"/>
              <a:t>Vendelín:</a:t>
            </a:r>
            <a:r>
              <a:rPr lang="cs-CZ" dirty="0"/>
              <a:t> (</a:t>
            </a:r>
            <a:r>
              <a:rPr lang="cs-CZ" i="1" dirty="0"/>
              <a:t>Zasmušile přejede rukou po čele.</a:t>
            </a:r>
            <a:r>
              <a:rPr lang="cs-CZ" dirty="0"/>
              <a:t>) „Začít s tou nejméně kontaminovanou by mohlo být chytré… ale která to je?“</a:t>
            </a:r>
            <a:endParaRPr lang="cs-CZ" dirty="0">
              <a:ea typeface="Calibri"/>
              <a:cs typeface="Calibri"/>
            </a:endParaRPr>
          </a:p>
          <a:p>
            <a:endParaRPr lang="cs-CZ" i="1"/>
          </a:p>
          <a:p>
            <a:r>
              <a:rPr lang="cs-CZ" i="0" dirty="0"/>
              <a:t>Skupina se zamyšleně zadívá na své zásoby. Otázka byla jednoduchá, ale odpověď mohla rozhodnout o jejich přežití.</a:t>
            </a:r>
            <a:endParaRPr lang="cs-CZ" i="0" dirty="0">
              <a:ea typeface="Calibri"/>
              <a:cs typeface="Calibri"/>
            </a:endParaRPr>
          </a:p>
          <a:p>
            <a:endParaRPr lang="cs-CZ"/>
          </a:p>
          <a:p>
            <a:endParaRPr lang="cs-CZ"/>
          </a:p>
          <a:p>
            <a:endParaRPr lang="cs-CZ"/>
          </a:p>
        </p:txBody>
      </p:sp>
      <p:sp>
        <p:nvSpPr>
          <p:cNvPr id="4" name="Zástupný symbol pro číslo snímku 3">
            <a:extLst>
              <a:ext uri="{FF2B5EF4-FFF2-40B4-BE49-F238E27FC236}">
                <a16:creationId xmlns:a16="http://schemas.microsoft.com/office/drawing/2014/main" id="{2645DEBF-99C7-75D5-719F-6C112D34C91A}"/>
              </a:ext>
            </a:extLst>
          </p:cNvPr>
          <p:cNvSpPr>
            <a:spLocks noGrp="1"/>
          </p:cNvSpPr>
          <p:nvPr>
            <p:ph type="sldNum" sz="quarter" idx="5"/>
          </p:nvPr>
        </p:nvSpPr>
        <p:spPr/>
        <p:txBody>
          <a:bodyPr/>
          <a:lstStyle/>
          <a:p>
            <a:fld id="{8ECB5537-1133-47A8-B36B-B291B6A79872}" type="slidenum">
              <a:rPr lang="cs-CZ" smtClean="0"/>
              <a:t>41</a:t>
            </a:fld>
            <a:endParaRPr lang="cs-CZ"/>
          </a:p>
        </p:txBody>
      </p:sp>
    </p:spTree>
    <p:extLst>
      <p:ext uri="{BB962C8B-B14F-4D97-AF65-F5344CB8AC3E}">
        <p14:creationId xmlns:p14="http://schemas.microsoft.com/office/powerpoint/2010/main" val="28733044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t>Jak správně řekla Aurora </a:t>
            </a:r>
            <a:r>
              <a:rPr lang="cs-CZ" b="0" dirty="0"/>
              <a:t>- takže </a:t>
            </a:r>
            <a:r>
              <a:rPr lang="cs-CZ" dirty="0"/>
              <a:t>teď musíme rozhodnout—kterou vybereme?</a:t>
            </a:r>
            <a:br>
              <a:rPr lang="cs-CZ" b="1" dirty="0">
                <a:cs typeface="+mn-lt"/>
              </a:rPr>
            </a:br>
            <a:endParaRPr lang="cs-CZ" b="1"/>
          </a:p>
          <a:p>
            <a:r>
              <a:rPr lang="cs-CZ" b="1" dirty="0"/>
              <a:t>Cíl: </a:t>
            </a:r>
            <a:r>
              <a:rPr lang="cs-CZ" dirty="0"/>
              <a:t>poukázat na to, že ne vždy se dá na první pohled říct, která voda je pitná (obsahuje totiž rozpuštěné látky).</a:t>
            </a:r>
            <a:endParaRPr lang="cs-CZ" dirty="0">
              <a:ea typeface="Calibri"/>
              <a:cs typeface="Calibri"/>
            </a:endParaRPr>
          </a:p>
          <a:p>
            <a:endParaRPr lang="cs-CZ"/>
          </a:p>
          <a:p>
            <a:r>
              <a:rPr lang="cs-CZ" dirty="0"/>
              <a:t>Děti asi snadno eliminují zakalenou vodu (sklenička č. 2). Zeptejte se dětí, jestli někdy viděly podobnou vodu vytékat z kohoutku. Můžete jim i vysvětlit, čím je barva způsobena (vysoký obsah železa).</a:t>
            </a:r>
            <a:br>
              <a:rPr lang="cs-CZ" dirty="0">
                <a:cs typeface="+mn-lt"/>
              </a:rPr>
            </a:br>
            <a:br>
              <a:rPr lang="cs-CZ" dirty="0">
                <a:cs typeface="+mn-lt"/>
              </a:rPr>
            </a:br>
            <a:r>
              <a:rPr lang="cs-CZ" dirty="0"/>
              <a:t>Když si ale budou muset vybrat mezi 1. a 3., mělo by si uvědomit, že najednou neví, dle čeho se rozhodnout… je mezi sklenicemi rozdíl??</a:t>
            </a:r>
            <a:endParaRPr lang="cs-CZ" dirty="0">
              <a:ea typeface="Calibri"/>
              <a:cs typeface="Calibri"/>
            </a:endParaRPr>
          </a:p>
          <a:p>
            <a:endParaRPr lang="cs-CZ">
              <a:ea typeface="Calibri"/>
              <a:cs typeface="Calibri"/>
            </a:endParaRPr>
          </a:p>
          <a:p>
            <a:r>
              <a:rPr lang="cs-CZ" dirty="0">
                <a:ea typeface="Calibri"/>
                <a:cs typeface="Calibri"/>
              </a:rPr>
              <a:t>Proč nepijeme </a:t>
            </a:r>
            <a:r>
              <a:rPr lang="cs-CZ" dirty="0" err="1">
                <a:ea typeface="Calibri"/>
                <a:cs typeface="Calibri"/>
              </a:rPr>
              <a:t>demi</a:t>
            </a:r>
            <a:r>
              <a:rPr lang="cs-CZ" dirty="0">
                <a:ea typeface="Calibri"/>
                <a:cs typeface="Calibri"/>
              </a:rPr>
              <a:t> nebo destilovanou vodu? Je zbavená rozpuštěných látek potřebných pro náš život (například vápník, hořčík, sodík, draslík, …)</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42</a:t>
            </a:fld>
            <a:endParaRPr lang="cs-CZ"/>
          </a:p>
        </p:txBody>
      </p:sp>
    </p:spTree>
    <p:extLst>
      <p:ext uri="{BB962C8B-B14F-4D97-AF65-F5344CB8AC3E}">
        <p14:creationId xmlns:p14="http://schemas.microsoft.com/office/powerpoint/2010/main" val="3805934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D08D2-F511-E97B-FB08-C4C7215DB0B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633BA43-D75B-6BDB-E030-3D33CDE1FDD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293F8A4-778B-01F5-2A6E-0F0ECA006562}"/>
              </a:ext>
            </a:extLst>
          </p:cNvPr>
          <p:cNvSpPr>
            <a:spLocks noGrp="1"/>
          </p:cNvSpPr>
          <p:nvPr>
            <p:ph type="body" idx="1"/>
          </p:nvPr>
        </p:nvSpPr>
        <p:spPr/>
        <p:txBody>
          <a:bodyPr/>
          <a:lstStyle/>
          <a:p>
            <a:r>
              <a:rPr lang="cs-CZ" b="1"/>
              <a:t>Cíl: </a:t>
            </a:r>
            <a:r>
              <a:rPr lang="cs-CZ" b="0"/>
              <a:t>Pobavit se o tom, co vlastně dokážeme rozeznat pouhým okem.</a:t>
            </a:r>
          </a:p>
          <a:p>
            <a:pPr marL="0" marR="0" lvl="0" indent="0" algn="l" defTabSz="914400" rtl="0" eaLnBrk="1" fontAlgn="auto" latinLnBrk="0" hangingPunct="1">
              <a:lnSpc>
                <a:spcPct val="100000"/>
              </a:lnSpc>
              <a:spcBef>
                <a:spcPts val="0"/>
              </a:spcBef>
              <a:spcAft>
                <a:spcPts val="0"/>
              </a:spcAft>
              <a:buClrTx/>
              <a:buSzTx/>
              <a:buFontTx/>
              <a:buNone/>
              <a:tabLst/>
              <a:defRPr/>
            </a:pPr>
            <a:br>
              <a:rPr lang="cs-CZ" b="1"/>
            </a:br>
            <a:r>
              <a:rPr lang="cs-CZ" b="0"/>
              <a:t>Ví děti, jak velké věci zvládne rozeznat lidské oko? Co všechno vnímáme? (zejména barvu a větší plovoucí nečistoty)</a:t>
            </a:r>
            <a:br>
              <a:rPr lang="cs-CZ" b="0"/>
            </a:br>
            <a:r>
              <a:rPr lang="cs-CZ" b="0"/>
              <a:t>Co nejmenšího jsme schopni okem vidět? </a:t>
            </a:r>
            <a:br>
              <a:rPr lang="cs-CZ" b="0"/>
            </a:br>
            <a:r>
              <a:rPr lang="cs-CZ" b="0"/>
              <a:t>Ať si děti vytáhnou pravítko a zkusí se zamyslet. Vidíme mikroorganismy? A co prvky? V jakých řádech se pohybujeme?</a:t>
            </a:r>
          </a:p>
          <a:p>
            <a:br>
              <a:rPr lang="cs-CZ" b="0"/>
            </a:br>
            <a:r>
              <a:rPr lang="cs-CZ" b="0"/>
              <a:t>… oko rozliší </a:t>
            </a:r>
            <a:r>
              <a:rPr lang="cs-CZ" b="0" i="0">
                <a:solidFill>
                  <a:srgbClr val="212529"/>
                </a:solidFill>
                <a:effectLst/>
                <a:latin typeface="system-ui"/>
              </a:rPr>
              <a:t>strukturu jednotlivých bodů (detailů), které jsou od sebe vzdáleny 0,2 mm.</a:t>
            </a:r>
            <a:endParaRPr lang="cs-CZ" b="1"/>
          </a:p>
        </p:txBody>
      </p:sp>
      <p:sp>
        <p:nvSpPr>
          <p:cNvPr id="4" name="Zástupný symbol pro číslo snímku 3">
            <a:extLst>
              <a:ext uri="{FF2B5EF4-FFF2-40B4-BE49-F238E27FC236}">
                <a16:creationId xmlns:a16="http://schemas.microsoft.com/office/drawing/2014/main" id="{840DAF08-B9F2-23D3-2E7A-9430D248A43F}"/>
              </a:ext>
            </a:extLst>
          </p:cNvPr>
          <p:cNvSpPr>
            <a:spLocks noGrp="1"/>
          </p:cNvSpPr>
          <p:nvPr>
            <p:ph type="sldNum" sz="quarter" idx="5"/>
          </p:nvPr>
        </p:nvSpPr>
        <p:spPr/>
        <p:txBody>
          <a:bodyPr/>
          <a:lstStyle/>
          <a:p>
            <a:fld id="{8ECB5537-1133-47A8-B36B-B291B6A79872}" type="slidenum">
              <a:rPr lang="cs-CZ" smtClean="0"/>
              <a:t>43</a:t>
            </a:fld>
            <a:endParaRPr lang="cs-CZ"/>
          </a:p>
        </p:txBody>
      </p:sp>
    </p:spTree>
    <p:extLst>
      <p:ext uri="{BB962C8B-B14F-4D97-AF65-F5344CB8AC3E}">
        <p14:creationId xmlns:p14="http://schemas.microsoft.com/office/powerpoint/2010/main" val="1880367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Cíl: </a:t>
            </a:r>
            <a:r>
              <a:rPr lang="cs-CZ" b="0" dirty="0"/>
              <a:t>Osvěta, co znamená mít (vysoký) obsah železa ve vodě</a:t>
            </a:r>
            <a:r>
              <a:rPr lang="cs-CZ" dirty="0"/>
              <a:t>.</a:t>
            </a:r>
            <a:endParaRPr lang="cs-CZ" b="0" dirty="0"/>
          </a:p>
          <a:p>
            <a:endParaRPr lang="cs-CZ" b="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ea typeface="Calibri"/>
                <a:cs typeface="Calibri"/>
              </a:rPr>
              <a:t>Arnošt </a:t>
            </a:r>
            <a:r>
              <a:rPr lang="en-US" i="1" dirty="0" err="1">
                <a:ea typeface="Calibri"/>
                <a:cs typeface="Calibri"/>
              </a:rPr>
              <a:t>řekl</a:t>
            </a:r>
            <a:r>
              <a:rPr lang="en-US" i="1" dirty="0">
                <a:ea typeface="Calibri"/>
                <a:cs typeface="Calibri"/>
              </a:rPr>
              <a:t>, </a:t>
            </a:r>
            <a:r>
              <a:rPr lang="en-US" i="1" dirty="0" err="1">
                <a:ea typeface="Calibri"/>
                <a:cs typeface="Calibri"/>
              </a:rPr>
              <a:t>že</a:t>
            </a:r>
            <a:r>
              <a:rPr lang="en-US" i="1" dirty="0">
                <a:ea typeface="Calibri"/>
                <a:cs typeface="Calibri"/>
              </a:rPr>
              <a:t> je tam </a:t>
            </a:r>
            <a:r>
              <a:rPr lang="en-US" i="1" dirty="0" err="1">
                <a:ea typeface="Calibri"/>
                <a:cs typeface="Calibri"/>
              </a:rPr>
              <a:t>moc</a:t>
            </a:r>
            <a:r>
              <a:rPr lang="en-US" i="1" dirty="0">
                <a:ea typeface="Calibri"/>
                <a:cs typeface="Calibri"/>
              </a:rPr>
              <a:t> </a:t>
            </a:r>
            <a:r>
              <a:rPr lang="en-US" i="1" dirty="0" err="1">
                <a:ea typeface="Calibri"/>
                <a:cs typeface="Calibri"/>
              </a:rPr>
              <a:t>železa</a:t>
            </a:r>
            <a:r>
              <a:rPr lang="en-US" i="1" dirty="0">
                <a:ea typeface="Calibri"/>
                <a:cs typeface="Calibri"/>
              </a:rPr>
              <a:t>, Elena </a:t>
            </a:r>
            <a:r>
              <a:rPr lang="en-US" i="1" dirty="0" err="1">
                <a:ea typeface="Calibri"/>
                <a:cs typeface="Calibri"/>
              </a:rPr>
              <a:t>si</a:t>
            </a:r>
            <a:r>
              <a:rPr lang="en-US" i="1" dirty="0">
                <a:ea typeface="Calibri"/>
                <a:cs typeface="Calibri"/>
              </a:rPr>
              <a:t> </a:t>
            </a:r>
            <a:r>
              <a:rPr lang="en-US" i="1" dirty="0" err="1">
                <a:ea typeface="Calibri"/>
                <a:cs typeface="Calibri"/>
              </a:rPr>
              <a:t>představila</a:t>
            </a:r>
            <a:r>
              <a:rPr lang="en-US" i="1" dirty="0">
                <a:ea typeface="Calibri"/>
                <a:cs typeface="Calibri"/>
              </a:rPr>
              <a:t> </a:t>
            </a:r>
            <a:r>
              <a:rPr lang="en-US" i="1" dirty="0" err="1">
                <a:ea typeface="Calibri"/>
                <a:cs typeface="Calibri"/>
              </a:rPr>
              <a:t>traverzu</a:t>
            </a:r>
            <a:r>
              <a:rPr lang="en-US" i="1" dirty="0">
                <a:ea typeface="Calibri"/>
                <a:cs typeface="Calibri"/>
              </a:rPr>
              <a:t>.</a:t>
            </a:r>
          </a:p>
          <a:p>
            <a:endParaRPr lang="cs-CZ"/>
          </a:p>
          <a:p>
            <a:r>
              <a:rPr lang="cs-CZ" dirty="0"/>
              <a:t>Že máme ve vodě železo, neznamená, že nám tam plave tak, jak si ho běžně představíme…</a:t>
            </a:r>
            <a:endParaRPr lang="cs-CZ" dirty="0">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44</a:t>
            </a:fld>
            <a:endParaRPr lang="cs-CZ"/>
          </a:p>
        </p:txBody>
      </p:sp>
    </p:spTree>
    <p:extLst>
      <p:ext uri="{BB962C8B-B14F-4D97-AF65-F5344CB8AC3E}">
        <p14:creationId xmlns:p14="http://schemas.microsoft.com/office/powerpoint/2010/main" val="3399725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Cíl: </a:t>
            </a:r>
            <a:r>
              <a:rPr lang="cs-CZ" b="0"/>
              <a:t>Osvěta, co znamená mít (vysoký) obsah železa ve vodě</a:t>
            </a:r>
            <a:endParaRPr lang="cs-CZ"/>
          </a:p>
          <a:p>
            <a:endParaRPr lang="cs-CZ"/>
          </a:p>
          <a:p>
            <a:r>
              <a:rPr lang="cs-CZ"/>
              <a:t>Většinou je spíše rozpuštěné, a tedy rozptýlené ve vodě.</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45</a:t>
            </a:fld>
            <a:endParaRPr lang="cs-CZ"/>
          </a:p>
        </p:txBody>
      </p:sp>
    </p:spTree>
    <p:extLst>
      <p:ext uri="{BB962C8B-B14F-4D97-AF65-F5344CB8AC3E}">
        <p14:creationId xmlns:p14="http://schemas.microsoft.com/office/powerpoint/2010/main" val="2967375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a:t>Cíl: </a:t>
            </a:r>
            <a:r>
              <a:rPr lang="cs-CZ" b="0"/>
              <a:t>Osvěta, co znamená mít vysoký obsah železa ve vodě</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b="0"/>
          </a:p>
          <a:p>
            <a:pPr marL="0" marR="0" lvl="0" indent="0" algn="l" defTabSz="914400" rtl="0" eaLnBrk="1" fontAlgn="auto" latinLnBrk="0" hangingPunct="1">
              <a:lnSpc>
                <a:spcPct val="100000"/>
              </a:lnSpc>
              <a:spcBef>
                <a:spcPts val="0"/>
              </a:spcBef>
              <a:spcAft>
                <a:spcPts val="0"/>
              </a:spcAft>
              <a:buClrTx/>
              <a:buSzTx/>
              <a:buFontTx/>
              <a:buNone/>
              <a:tabLst/>
              <a:defRPr/>
            </a:pPr>
            <a:r>
              <a:rPr lang="cs-CZ" b="0"/>
              <a:t>A takhle to pak může například vypadat u nás doma.</a:t>
            </a:r>
            <a:endParaRPr lang="cs-CZ"/>
          </a:p>
          <a:p>
            <a:r>
              <a:rPr lang="cs-CZ"/>
              <a:t>Při velkých koncentracích má voda charakteristickou barvu i chuť. Nechte děti barvu z obrázku popsat.</a:t>
            </a:r>
            <a:br>
              <a:rPr lang="cs-CZ"/>
            </a:br>
            <a:br>
              <a:rPr lang="cs-CZ"/>
            </a:br>
            <a:endParaRPr lang="cs-CZ"/>
          </a:p>
          <a:p>
            <a:r>
              <a:rPr lang="cs-CZ"/>
              <a:t>Zdroj obrázku:</a:t>
            </a:r>
            <a:br>
              <a:rPr lang="cs-CZ"/>
            </a:br>
            <a:r>
              <a:rPr lang="cs-CZ" err="1"/>
              <a:t>pngegg.com</a:t>
            </a:r>
            <a:r>
              <a:rPr lang="cs-CZ"/>
              <a:t>/cs/</a:t>
            </a:r>
          </a:p>
          <a:p>
            <a:r>
              <a:rPr lang="cs-CZ"/>
              <a:t>https://</a:t>
            </a:r>
            <a:r>
              <a:rPr lang="cs-CZ" err="1"/>
              <a:t>voda.tzb-info.cz</a:t>
            </a:r>
            <a:r>
              <a:rPr lang="cs-CZ"/>
              <a:t>/vlastnosti-a-zdroje-vody/22137-nejcastejsi-problemy-vody-z-vrtu-a-studni-jak-je-napravit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46</a:t>
            </a:fld>
            <a:endParaRPr lang="cs-CZ"/>
          </a:p>
        </p:txBody>
      </p:sp>
    </p:spTree>
    <p:extLst>
      <p:ext uri="{BB962C8B-B14F-4D97-AF65-F5344CB8AC3E}">
        <p14:creationId xmlns:p14="http://schemas.microsoft.com/office/powerpoint/2010/main" val="865859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6A18F-7D7B-3786-9D0E-E9D0C0AE0FA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8302BEE-0B86-6516-F2FE-15C43215969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04F85F1-B7E2-621F-8387-6B8394BD936F}"/>
              </a:ext>
            </a:extLst>
          </p:cNvPr>
          <p:cNvSpPr>
            <a:spLocks noGrp="1"/>
          </p:cNvSpPr>
          <p:nvPr>
            <p:ph type="body" idx="1"/>
          </p:nvPr>
        </p:nvSpPr>
        <p:spPr/>
        <p:txBody>
          <a:bodyPr/>
          <a:lstStyle/>
          <a:p>
            <a:r>
              <a:rPr lang="cs-CZ" b="1"/>
              <a:t>Cíl: </a:t>
            </a:r>
            <a:r>
              <a:rPr lang="cs-CZ"/>
              <a:t>poukázat na to, že ne vždy se dá na první pohled říct, která voda je pitná (obsahuje totiž spoustu rozpuštěných látek)</a:t>
            </a:r>
          </a:p>
          <a:p>
            <a:endParaRPr lang="cs-CZ"/>
          </a:p>
          <a:p>
            <a:r>
              <a:rPr lang="cs-CZ"/>
              <a:t>Děti asi snadno eliminují zakalenou vodu (sklenička č. 2). Zeptejte se dětí, jestli někdy viděly podobnou vodu vytékat z kohoutku. Můžete jim i vysvětlit, čím je barva způsobena (vysoký obsah železa).</a:t>
            </a:r>
            <a:br>
              <a:rPr lang="cs-CZ"/>
            </a:br>
            <a:br>
              <a:rPr lang="cs-CZ"/>
            </a:br>
            <a:r>
              <a:rPr lang="cs-CZ"/>
              <a:t>Když si ale budou muset vybrat mezi 1. a 3., mělo by si uvědomit, že najednou neví, dle čeho se rozhodnout… je mezi sklenicemi rozdíl??</a:t>
            </a:r>
          </a:p>
        </p:txBody>
      </p:sp>
      <p:sp>
        <p:nvSpPr>
          <p:cNvPr id="4" name="Zástupný symbol pro číslo snímku 3">
            <a:extLst>
              <a:ext uri="{FF2B5EF4-FFF2-40B4-BE49-F238E27FC236}">
                <a16:creationId xmlns:a16="http://schemas.microsoft.com/office/drawing/2014/main" id="{D915F585-412E-9EF4-778B-8649AE9B9D5F}"/>
              </a:ext>
            </a:extLst>
          </p:cNvPr>
          <p:cNvSpPr>
            <a:spLocks noGrp="1"/>
          </p:cNvSpPr>
          <p:nvPr>
            <p:ph type="sldNum" sz="quarter" idx="5"/>
          </p:nvPr>
        </p:nvSpPr>
        <p:spPr/>
        <p:txBody>
          <a:bodyPr/>
          <a:lstStyle/>
          <a:p>
            <a:fld id="{8ECB5537-1133-47A8-B36B-B291B6A79872}" type="slidenum">
              <a:rPr lang="cs-CZ" smtClean="0"/>
              <a:t>47</a:t>
            </a:fld>
            <a:endParaRPr lang="cs-CZ"/>
          </a:p>
        </p:txBody>
      </p:sp>
    </p:spTree>
    <p:extLst>
      <p:ext uri="{BB962C8B-B14F-4D97-AF65-F5344CB8AC3E}">
        <p14:creationId xmlns:p14="http://schemas.microsoft.com/office/powerpoint/2010/main" val="1247557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395D6-4114-0EAC-EBF5-4D27AB84206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97BF2CE-15DC-1A98-F9C4-9223277FE84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8B94BCA-9C5B-0BFF-9BD9-EDB5ED9F772F}"/>
              </a:ext>
            </a:extLst>
          </p:cNvPr>
          <p:cNvSpPr>
            <a:spLocks noGrp="1"/>
          </p:cNvSpPr>
          <p:nvPr>
            <p:ph type="body" idx="1"/>
          </p:nvPr>
        </p:nvSpPr>
        <p:spPr/>
        <p:txBody>
          <a:bodyPr/>
          <a:lstStyle/>
          <a:p>
            <a:r>
              <a:rPr lang="cs-CZ" b="1" dirty="0"/>
              <a:t>Cíl: </a:t>
            </a:r>
            <a:r>
              <a:rPr lang="cs-CZ" b="0" dirty="0"/>
              <a:t>Přiblížit, co obsaženého v přírodních vodách nás může ohrožovat na zdraví.</a:t>
            </a:r>
          </a:p>
          <a:p>
            <a:endParaRPr lang="cs-CZ" b="0"/>
          </a:p>
          <a:p>
            <a:r>
              <a:rPr lang="cs-CZ" dirty="0"/>
              <a:t>Ve vodě se mohou objevit různé látky a mikroorganismy, které by mohly být nebezpečné pro naše zdraví. Zde jsou některé z nejběžnějších:</a:t>
            </a:r>
            <a:endParaRPr lang="cs-CZ" dirty="0">
              <a:ea typeface="Calibri"/>
              <a:cs typeface="Calibri"/>
            </a:endParaRPr>
          </a:p>
          <a:p>
            <a:pPr>
              <a:buFont typeface="+mj-lt"/>
              <a:buAutoNum type="arabicPeriod"/>
            </a:pPr>
            <a:r>
              <a:rPr lang="cs-CZ" b="1" dirty="0"/>
              <a:t>Bakterie a viry</a:t>
            </a:r>
            <a:r>
              <a:rPr lang="cs-CZ" dirty="0"/>
              <a:t>: Patří sem bakterie jako </a:t>
            </a:r>
            <a:r>
              <a:rPr lang="cs-CZ" dirty="0" err="1"/>
              <a:t>Escherichia</a:t>
            </a:r>
            <a:r>
              <a:rPr lang="cs-CZ" dirty="0"/>
              <a:t> coli (E. coli) a salmonela, a viry jako </a:t>
            </a:r>
            <a:r>
              <a:rPr lang="cs-CZ" dirty="0" err="1"/>
              <a:t>norovirus</a:t>
            </a:r>
            <a:r>
              <a:rPr lang="cs-CZ" dirty="0"/>
              <a:t> a hepatitida A. Tyto mikroorganismy mohou způsobit žaludeční a střevní potíže, horečku a jiné zdravotní problémy.</a:t>
            </a:r>
            <a:endParaRPr lang="cs-CZ" dirty="0">
              <a:ea typeface="Calibri"/>
              <a:cs typeface="Calibri"/>
            </a:endParaRPr>
          </a:p>
          <a:p>
            <a:pPr>
              <a:buFont typeface="+mj-lt"/>
              <a:buAutoNum type="arabicPeriod"/>
            </a:pPr>
            <a:r>
              <a:rPr lang="cs-CZ" b="1" dirty="0"/>
              <a:t>Paraziti</a:t>
            </a:r>
            <a:r>
              <a:rPr lang="cs-CZ" dirty="0"/>
              <a:t>: </a:t>
            </a:r>
            <a:r>
              <a:rPr lang="cs-CZ" dirty="0" err="1"/>
              <a:t>Giardia</a:t>
            </a:r>
            <a:r>
              <a:rPr lang="cs-CZ" dirty="0"/>
              <a:t> a </a:t>
            </a:r>
            <a:r>
              <a:rPr lang="cs-CZ" dirty="0" err="1"/>
              <a:t>Cryptosporidium</a:t>
            </a:r>
            <a:r>
              <a:rPr lang="cs-CZ" dirty="0"/>
              <a:t> jsou příklady parazitů, kteří mohou způsobit průjem a jiné zažívací obtíže.</a:t>
            </a:r>
            <a:endParaRPr lang="cs-CZ" dirty="0">
              <a:ea typeface="Calibri"/>
              <a:cs typeface="Calibri"/>
            </a:endParaRPr>
          </a:p>
          <a:p>
            <a:pPr>
              <a:buFont typeface="+mj-lt"/>
              <a:buAutoNum type="arabicPeriod"/>
            </a:pPr>
            <a:r>
              <a:rPr lang="cs-CZ" b="1" dirty="0"/>
              <a:t>Chemikálie</a:t>
            </a:r>
            <a:r>
              <a:rPr lang="cs-CZ" dirty="0"/>
              <a:t>: Do vody se mohou dostat různé chemické látky, jako jsou pesticidy, herbicidy, těžké kovy (např. olovo, rtuť, arsen), a další průmyslové znečišťující látky. Tyto chemikálie mohou mít různé účinky na lidské zdraví, včetně poškození nervového systému, ledvin a jater.</a:t>
            </a:r>
            <a:endParaRPr lang="cs-CZ" dirty="0">
              <a:ea typeface="Calibri"/>
              <a:cs typeface="Calibri"/>
            </a:endParaRPr>
          </a:p>
          <a:p>
            <a:pPr>
              <a:buFont typeface="+mj-lt"/>
              <a:buAutoNum type="arabicPeriod"/>
            </a:pPr>
            <a:r>
              <a:rPr lang="cs-CZ" b="1" dirty="0"/>
              <a:t>Kyselost a zásaditost</a:t>
            </a:r>
            <a:r>
              <a:rPr lang="cs-CZ" dirty="0"/>
              <a:t>: Voda s příliš vysokým nebo nízkým pH může být škodlivá pro naše zdraví a může způsobit podráždění kůže a očí nebo žaludeční potíže.</a:t>
            </a:r>
            <a:endParaRPr lang="cs-CZ" dirty="0">
              <a:ea typeface="Calibri"/>
              <a:cs typeface="Calibri"/>
            </a:endParaRPr>
          </a:p>
          <a:p>
            <a:pPr>
              <a:buFont typeface="+mj-lt"/>
              <a:buAutoNum type="arabicPeriod"/>
            </a:pPr>
            <a:r>
              <a:rPr lang="cs-CZ" b="1" dirty="0"/>
              <a:t>Radioaktivní látky</a:t>
            </a:r>
            <a:r>
              <a:rPr lang="cs-CZ" dirty="0"/>
              <a:t>: Přítomnost radioaktivních látek, jako je radon nebo uran, může zvýšit riziko vzniku rakoviny.</a:t>
            </a:r>
            <a:endParaRPr lang="cs-CZ" dirty="0">
              <a:ea typeface="Calibri"/>
              <a:cs typeface="Calibri"/>
            </a:endParaRPr>
          </a:p>
          <a:p>
            <a:r>
              <a:rPr lang="cs-CZ" dirty="0"/>
              <a:t>Pitná voda je důkladně čištěna a testována, aby se zajistilo, že neobsahuje žádné škodlivé látky a mikroorganismy. Proto je důležité pít vodu z bezpečných a důvěryhodných zdrojů.</a:t>
            </a:r>
            <a:endParaRPr lang="cs-CZ" dirty="0">
              <a:ea typeface="Calibri"/>
              <a:cs typeface="Calibri"/>
            </a:endParaRPr>
          </a:p>
          <a:p>
            <a:endParaRPr lang="cs-CZ"/>
          </a:p>
          <a:p>
            <a:r>
              <a:rPr lang="cs-CZ" dirty="0"/>
              <a:t>Škodlivých látek je však mnohem více…</a:t>
            </a:r>
            <a:br>
              <a:rPr lang="cs-CZ" dirty="0">
                <a:cs typeface="+mn-lt"/>
              </a:rPr>
            </a:br>
            <a:r>
              <a:rPr lang="cs-CZ" b="1" dirty="0"/>
              <a:t>Chlor a jeho vedlejší produkty</a:t>
            </a:r>
            <a:r>
              <a:rPr lang="cs-CZ" dirty="0"/>
              <a:t>: Chlor se používá k dezinfekci vody. Při </a:t>
            </a:r>
            <a:r>
              <a:rPr lang="cs-CZ" dirty="0" err="1"/>
              <a:t>NEodborné</a:t>
            </a:r>
            <a:r>
              <a:rPr lang="cs-CZ" dirty="0"/>
              <a:t> úpravě vody mohou vznikat vedlejší produkty, jako jsou </a:t>
            </a:r>
            <a:r>
              <a:rPr lang="cs-CZ" dirty="0" err="1"/>
              <a:t>trihalomethany</a:t>
            </a:r>
            <a:r>
              <a:rPr lang="cs-CZ" dirty="0"/>
              <a:t> (THM), které mohou být škodlivé, pokud jsou přítomny ve vyšších koncentracích. Dlouhodobé vystavení těmto látkám může zvyšovat riziko rakoviny a mít další negativní účinky na zdraví.</a:t>
            </a:r>
            <a:endParaRPr lang="cs-CZ" dirty="0">
              <a:ea typeface="Calibri"/>
              <a:cs typeface="Calibri"/>
            </a:endParaRPr>
          </a:p>
          <a:p>
            <a:r>
              <a:rPr lang="cs-CZ" b="1" dirty="0"/>
              <a:t>Azbest</a:t>
            </a:r>
            <a:r>
              <a:rPr lang="cs-CZ" dirty="0"/>
              <a:t>: Starší vodovodní potrubí mohou obsahovat azbest, který se může uvolňovat do vody. Dlouhodobé pití vody s azbestovými vlákny může zvyšovat riziko vzniku určitých druhů rakoviny.</a:t>
            </a:r>
            <a:endParaRPr lang="cs-CZ" dirty="0">
              <a:ea typeface="Calibri"/>
              <a:cs typeface="Calibri"/>
            </a:endParaRPr>
          </a:p>
          <a:p>
            <a:r>
              <a:rPr lang="cs-CZ" b="1" dirty="0"/>
              <a:t>Nitráty a </a:t>
            </a:r>
            <a:r>
              <a:rPr lang="cs-CZ" b="1" dirty="0" err="1"/>
              <a:t>nitrosaminy</a:t>
            </a:r>
            <a:r>
              <a:rPr lang="cs-CZ" dirty="0"/>
              <a:t>: Nitráty se do vody mohou dostat z hnojiv používaných v zemědělství. Při </a:t>
            </a:r>
            <a:r>
              <a:rPr lang="cs-CZ" dirty="0" err="1"/>
              <a:t>metabolizaci</a:t>
            </a:r>
            <a:r>
              <a:rPr lang="cs-CZ" dirty="0"/>
              <a:t> v lidském těle se nitráty mohou přeměnit na </a:t>
            </a:r>
            <a:r>
              <a:rPr lang="cs-CZ" dirty="0" err="1"/>
              <a:t>nitrosaminy</a:t>
            </a:r>
            <a:r>
              <a:rPr lang="cs-CZ" dirty="0"/>
              <a:t>, které jsou karcinogenní.</a:t>
            </a:r>
            <a:endParaRPr lang="cs-CZ" dirty="0">
              <a:ea typeface="Calibri"/>
              <a:cs typeface="Calibri"/>
            </a:endParaRPr>
          </a:p>
          <a:p>
            <a:r>
              <a:rPr lang="cs-CZ" b="1" dirty="0"/>
              <a:t>Fosfáty</a:t>
            </a:r>
            <a:r>
              <a:rPr lang="cs-CZ" dirty="0"/>
              <a:t>: Fosfáty se také používají v zemědělství a mohou se dostat do vody. Vysoké koncentrace fosfátů mohou podporovat růst řas a dalších mikroorganismů ve vodních zdrojích, což může vést k eutrofizaci a zhoršení kvality vody.</a:t>
            </a:r>
            <a:endParaRPr lang="cs-CZ" dirty="0">
              <a:ea typeface="Calibri"/>
              <a:cs typeface="Calibri"/>
            </a:endParaRPr>
          </a:p>
          <a:p>
            <a:r>
              <a:rPr lang="cs-CZ" b="1" dirty="0"/>
              <a:t>Fluorid</a:t>
            </a:r>
            <a:r>
              <a:rPr lang="cs-CZ" dirty="0"/>
              <a:t>: Fluoridy se v některých zemích ještě přidávají do pitné vody k prevenci zubního kazu. Mohou se však vyskytovat i přírodně v některých vodách. Příliš vysoké koncentrace fluoridu mohou způsobit fluorózu, což je stav, který může poškodit zuby a kosti.</a:t>
            </a:r>
            <a:endParaRPr lang="cs-CZ" dirty="0">
              <a:ea typeface="Calibri"/>
              <a:cs typeface="Calibri"/>
            </a:endParaRPr>
          </a:p>
          <a:p>
            <a:r>
              <a:rPr lang="cs-CZ" b="1" dirty="0"/>
              <a:t>Organické rozpouštědla</a:t>
            </a:r>
            <a:r>
              <a:rPr lang="cs-CZ" dirty="0"/>
              <a:t>: Tyto látky, jako jsou benzen, toluen a xylen, se mohou dostat do vody z průmyslových znečištění nebo nelegálních skládek. Mnohé z nich jsou toxické a mohou mít různé negativní účinky na zdraví.</a:t>
            </a:r>
            <a:endParaRPr lang="cs-CZ" dirty="0">
              <a:ea typeface="Calibri"/>
              <a:cs typeface="Calibri"/>
            </a:endParaRPr>
          </a:p>
          <a:p>
            <a:endParaRPr lang="cs-CZ"/>
          </a:p>
          <a:p>
            <a:br>
              <a:rPr lang="cs-CZ" b="1" dirty="0">
                <a:cs typeface="+mn-lt"/>
              </a:rPr>
            </a:br>
            <a:r>
              <a:rPr lang="cs-CZ" dirty="0"/>
              <a:t>Zdroj</a:t>
            </a:r>
            <a:r>
              <a:rPr lang="cs-CZ" b="0" dirty="0"/>
              <a:t> obrázků:</a:t>
            </a:r>
            <a:endParaRPr lang="cs-CZ" b="1" dirty="0">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pngegg.com/cs/</a:t>
            </a:r>
            <a:endParaRPr lang="cs-CZ" b="0" dirty="0">
              <a:ea typeface="Calibri"/>
              <a:cs typeface="Calibri"/>
            </a:endParaRPr>
          </a:p>
          <a:p>
            <a:r>
              <a:rPr lang="cs-CZ" b="0" dirty="0"/>
              <a:t>https://www.badideatshirts.com/cdn/shop/products/ps_0794_heavy_metals.png?v=1619800729&amp;width=990)</a:t>
            </a:r>
            <a:endParaRPr lang="cs-CZ" b="0" dirty="0">
              <a:ea typeface="Calibri"/>
              <a:cs typeface="Calibri"/>
            </a:endParaRPr>
          </a:p>
        </p:txBody>
      </p:sp>
      <p:sp>
        <p:nvSpPr>
          <p:cNvPr id="4" name="Zástupný symbol pro číslo snímku 3">
            <a:extLst>
              <a:ext uri="{FF2B5EF4-FFF2-40B4-BE49-F238E27FC236}">
                <a16:creationId xmlns:a16="http://schemas.microsoft.com/office/drawing/2014/main" id="{5E61DC40-2074-2045-352A-3A39DE349D20}"/>
              </a:ext>
            </a:extLst>
          </p:cNvPr>
          <p:cNvSpPr>
            <a:spLocks noGrp="1"/>
          </p:cNvSpPr>
          <p:nvPr>
            <p:ph type="sldNum" sz="quarter" idx="5"/>
          </p:nvPr>
        </p:nvSpPr>
        <p:spPr/>
        <p:txBody>
          <a:bodyPr/>
          <a:lstStyle/>
          <a:p>
            <a:fld id="{8ECB5537-1133-47A8-B36B-B291B6A79872}" type="slidenum">
              <a:rPr lang="cs-CZ" smtClean="0"/>
              <a:t>48</a:t>
            </a:fld>
            <a:endParaRPr lang="cs-CZ"/>
          </a:p>
        </p:txBody>
      </p:sp>
    </p:spTree>
    <p:extLst>
      <p:ext uri="{BB962C8B-B14F-4D97-AF65-F5344CB8AC3E}">
        <p14:creationId xmlns:p14="http://schemas.microsoft.com/office/powerpoint/2010/main" val="813785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DF857-A2AB-BBC9-5F8E-4AB35EEA1BA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F5FDFBC-AC94-485C-3EF0-1A83D6B7FEE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0F585CF-AD8B-E548-CACD-EA85D76480AD}"/>
              </a:ext>
            </a:extLst>
          </p:cNvPr>
          <p:cNvSpPr>
            <a:spLocks noGrp="1"/>
          </p:cNvSpPr>
          <p:nvPr>
            <p:ph type="body" idx="1"/>
          </p:nvPr>
        </p:nvSpPr>
        <p:spPr/>
        <p:txBody>
          <a:bodyPr/>
          <a:lstStyle/>
          <a:p>
            <a:r>
              <a:rPr lang="cs-CZ" b="0"/>
              <a:t>Po vyjmutí sklenky číslo 2 nám zůstaly č. 1 a 3. Která je lepší?</a:t>
            </a:r>
          </a:p>
          <a:p>
            <a:endParaRPr lang="cs-CZ" b="0"/>
          </a:p>
          <a:p>
            <a:r>
              <a:rPr lang="cs-CZ" b="1"/>
              <a:t>Cíl: </a:t>
            </a:r>
            <a:r>
              <a:rPr lang="cs-CZ" b="0"/>
              <a:t>Na první pohled ne vždycky můžeme rozeznat, která voda je vhodnější k pití. A co to vlastně znamená “vhodná k pití“?</a:t>
            </a:r>
            <a:br>
              <a:rPr lang="cs-CZ" b="1"/>
            </a:br>
            <a:r>
              <a:rPr lang="cs-CZ" b="1"/>
              <a:t>Ať to děti zkusí samy svými slovy shrnout – pak nám bude více jasné, která voda je ta správná pro naše postavy.</a:t>
            </a:r>
          </a:p>
          <a:p>
            <a:endParaRPr lang="cs-CZ" b="1"/>
          </a:p>
          <a:p>
            <a:r>
              <a:rPr lang="cs-CZ" b="1"/>
              <a:t>Hlavní faktory pitné vody:</a:t>
            </a:r>
          </a:p>
          <a:p>
            <a:r>
              <a:rPr lang="cs-CZ" b="1"/>
              <a:t>Bez patogenů</a:t>
            </a:r>
            <a:r>
              <a:rPr lang="cs-CZ"/>
              <a:t> – Neobsahuje bakterie, viry nebo parazity, které by mohly způsobit nemoci (např. </a:t>
            </a:r>
            <a:r>
              <a:rPr lang="cs-CZ" err="1"/>
              <a:t>Escherichia</a:t>
            </a:r>
            <a:r>
              <a:rPr lang="cs-CZ"/>
              <a:t> coli, </a:t>
            </a:r>
            <a:r>
              <a:rPr lang="cs-CZ" err="1"/>
              <a:t>Giardia</a:t>
            </a:r>
            <a:r>
              <a:rPr lang="cs-CZ"/>
              <a:t>, </a:t>
            </a:r>
            <a:r>
              <a:rPr lang="cs-CZ" err="1"/>
              <a:t>Salmonella</a:t>
            </a:r>
            <a:r>
              <a:rPr lang="cs-CZ"/>
              <a:t>).</a:t>
            </a:r>
          </a:p>
          <a:p>
            <a:r>
              <a:rPr lang="cs-CZ" b="1"/>
              <a:t>Bez škodlivých chemických látek</a:t>
            </a:r>
            <a:r>
              <a:rPr lang="cs-CZ"/>
              <a:t> – Nepřekračuje bezpečné limity látek jako těžké kovy (olovo, arsen), pesticidy, nitrity nebo fluoridy.</a:t>
            </a:r>
          </a:p>
          <a:p>
            <a:r>
              <a:rPr lang="cs-CZ" b="1"/>
              <a:t>Bez nepříjemných pachů a chutí</a:t>
            </a:r>
            <a:r>
              <a:rPr lang="cs-CZ"/>
              <a:t> – Nemá nežádoucí zápach nebo pachuť způsobenou například sírou, chlorem či jinými látkami.</a:t>
            </a:r>
          </a:p>
          <a:p>
            <a:r>
              <a:rPr lang="cs-CZ" b="1"/>
              <a:t>Správná rovnováha minerálů</a:t>
            </a:r>
            <a:r>
              <a:rPr lang="cs-CZ"/>
              <a:t> – Obsahuje přiměřené množství minerálů (např. vápník, hořčík), které podporují zdraví, ale nejsou v nadměrné koncentraci.</a:t>
            </a:r>
          </a:p>
          <a:p>
            <a:r>
              <a:rPr lang="cs-CZ" b="1"/>
              <a:t>Čistota a průhlednost</a:t>
            </a:r>
            <a:r>
              <a:rPr lang="cs-CZ"/>
              <a:t> – Bez viditelných nečistot, zákalu nebo usazenin.</a:t>
            </a:r>
          </a:p>
          <a:p>
            <a:endParaRPr lang="cs-CZ" b="1"/>
          </a:p>
        </p:txBody>
      </p:sp>
      <p:sp>
        <p:nvSpPr>
          <p:cNvPr id="4" name="Zástupný symbol pro číslo snímku 3">
            <a:extLst>
              <a:ext uri="{FF2B5EF4-FFF2-40B4-BE49-F238E27FC236}">
                <a16:creationId xmlns:a16="http://schemas.microsoft.com/office/drawing/2014/main" id="{A8FA58FB-2ACD-2837-EEEA-A055448AC8B1}"/>
              </a:ext>
            </a:extLst>
          </p:cNvPr>
          <p:cNvSpPr>
            <a:spLocks noGrp="1"/>
          </p:cNvSpPr>
          <p:nvPr>
            <p:ph type="sldNum" sz="quarter" idx="5"/>
          </p:nvPr>
        </p:nvSpPr>
        <p:spPr/>
        <p:txBody>
          <a:bodyPr/>
          <a:lstStyle/>
          <a:p>
            <a:fld id="{8ECB5537-1133-47A8-B36B-B291B6A79872}" type="slidenum">
              <a:rPr lang="cs-CZ" smtClean="0"/>
              <a:t>49</a:t>
            </a:fld>
            <a:endParaRPr lang="cs-CZ"/>
          </a:p>
        </p:txBody>
      </p:sp>
    </p:spTree>
    <p:extLst>
      <p:ext uri="{BB962C8B-B14F-4D97-AF65-F5344CB8AC3E}">
        <p14:creationId xmlns:p14="http://schemas.microsoft.com/office/powerpoint/2010/main" val="28818732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6227-1095-6FB8-AAFC-73B3BCC4F4C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B312502-9ECF-2702-91CD-984445DE5C7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15A0E14-F61C-BB62-4A7C-6F59C6B26BD6}"/>
              </a:ext>
            </a:extLst>
          </p:cNvPr>
          <p:cNvSpPr>
            <a:spLocks noGrp="1"/>
          </p:cNvSpPr>
          <p:nvPr>
            <p:ph type="body" idx="1"/>
          </p:nvPr>
        </p:nvSpPr>
        <p:spPr/>
        <p:txBody>
          <a:bodyPr/>
          <a:lstStyle/>
          <a:p>
            <a:r>
              <a:rPr lang="cs-CZ" b="1"/>
              <a:t>Cíl: </a:t>
            </a:r>
            <a:r>
              <a:rPr lang="cs-CZ" b="0"/>
              <a:t>Ne všechno, co nám ve vodě může škodit, můžeme vidět pouhým okem. Dokonce ani mikroskopem nevidíme všechno škodlivé.</a:t>
            </a:r>
          </a:p>
          <a:p>
            <a:r>
              <a:rPr lang="cs-CZ" b="0"/>
              <a:t>Co můžeme </a:t>
            </a:r>
            <a:r>
              <a:rPr lang="cs-CZ" b="1"/>
              <a:t>pozorovat optickým mikroskopem</a:t>
            </a:r>
            <a:r>
              <a:rPr lang="cs-CZ" b="0"/>
              <a:t>?</a:t>
            </a:r>
          </a:p>
          <a:p>
            <a:br>
              <a:rPr lang="cs-CZ" b="1"/>
            </a:br>
            <a:endParaRPr lang="cs-CZ" b="1"/>
          </a:p>
        </p:txBody>
      </p:sp>
      <p:sp>
        <p:nvSpPr>
          <p:cNvPr id="4" name="Zástupný symbol pro číslo snímku 3">
            <a:extLst>
              <a:ext uri="{FF2B5EF4-FFF2-40B4-BE49-F238E27FC236}">
                <a16:creationId xmlns:a16="http://schemas.microsoft.com/office/drawing/2014/main" id="{24AE1A0F-7C22-2098-476F-2F40452320F0}"/>
              </a:ext>
            </a:extLst>
          </p:cNvPr>
          <p:cNvSpPr>
            <a:spLocks noGrp="1"/>
          </p:cNvSpPr>
          <p:nvPr>
            <p:ph type="sldNum" sz="quarter" idx="5"/>
          </p:nvPr>
        </p:nvSpPr>
        <p:spPr/>
        <p:txBody>
          <a:bodyPr/>
          <a:lstStyle/>
          <a:p>
            <a:fld id="{8ECB5537-1133-47A8-B36B-B291B6A79872}" type="slidenum">
              <a:rPr lang="cs-CZ" smtClean="0"/>
              <a:t>50</a:t>
            </a:fld>
            <a:endParaRPr lang="cs-CZ"/>
          </a:p>
        </p:txBody>
      </p:sp>
    </p:spTree>
    <p:extLst>
      <p:ext uri="{BB962C8B-B14F-4D97-AF65-F5344CB8AC3E}">
        <p14:creationId xmlns:p14="http://schemas.microsoft.com/office/powerpoint/2010/main" val="2627393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1644-CE9A-7F6D-CDCF-7821199E040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33F6E9C-32AE-6471-8F08-C9EB2140F2E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2AA2A23-30D4-B598-B86F-0E5949AB71B1}"/>
              </a:ext>
            </a:extLst>
          </p:cNvPr>
          <p:cNvSpPr>
            <a:spLocks noGrp="1"/>
          </p:cNvSpPr>
          <p:nvPr>
            <p:ph type="body" idx="1"/>
          </p:nvPr>
        </p:nvSpPr>
        <p:spPr/>
        <p:txBody>
          <a:bodyPr/>
          <a:lstStyle/>
          <a:p>
            <a:r>
              <a:rPr lang="cs-CZ" b="1"/>
              <a:t>Cíl: </a:t>
            </a:r>
            <a:r>
              <a:rPr lang="cs-CZ" b="0"/>
              <a:t>Ne všechno, co nám ve vodě může škodit, můžeme vidět pouhým okem. Dokonce ani mikroskopem nevidíme všechno škodlivé.</a:t>
            </a:r>
          </a:p>
          <a:p>
            <a:r>
              <a:rPr lang="cs-CZ" b="0"/>
              <a:t>Co můžeme </a:t>
            </a:r>
            <a:r>
              <a:rPr lang="cs-CZ" b="1"/>
              <a:t>pozorovat elektronovým mikroskopem</a:t>
            </a:r>
            <a:r>
              <a:rPr lang="cs-CZ" b="0"/>
              <a:t>?</a:t>
            </a:r>
          </a:p>
          <a:p>
            <a:br>
              <a:rPr lang="cs-CZ" b="1"/>
            </a:br>
            <a:endParaRPr lang="cs-CZ" b="1"/>
          </a:p>
        </p:txBody>
      </p:sp>
      <p:sp>
        <p:nvSpPr>
          <p:cNvPr id="4" name="Zástupný symbol pro číslo snímku 3">
            <a:extLst>
              <a:ext uri="{FF2B5EF4-FFF2-40B4-BE49-F238E27FC236}">
                <a16:creationId xmlns:a16="http://schemas.microsoft.com/office/drawing/2014/main" id="{77C1A805-8F5E-C9AF-50C4-73D9BFD7AE1D}"/>
              </a:ext>
            </a:extLst>
          </p:cNvPr>
          <p:cNvSpPr>
            <a:spLocks noGrp="1"/>
          </p:cNvSpPr>
          <p:nvPr>
            <p:ph type="sldNum" sz="quarter" idx="5"/>
          </p:nvPr>
        </p:nvSpPr>
        <p:spPr/>
        <p:txBody>
          <a:bodyPr/>
          <a:lstStyle/>
          <a:p>
            <a:fld id="{8ECB5537-1133-47A8-B36B-B291B6A79872}" type="slidenum">
              <a:rPr lang="cs-CZ" smtClean="0"/>
              <a:t>51</a:t>
            </a:fld>
            <a:endParaRPr lang="cs-CZ"/>
          </a:p>
        </p:txBody>
      </p:sp>
    </p:spTree>
    <p:extLst>
      <p:ext uri="{BB962C8B-B14F-4D97-AF65-F5344CB8AC3E}">
        <p14:creationId xmlns:p14="http://schemas.microsoft.com/office/powerpoint/2010/main" val="1149419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C2FCB-A00D-A7B9-0A81-5C359B4F4BE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628B3A3-73E5-7FBA-428D-78A41A93B1B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C767DBC-E7AF-1C7A-C4FB-B19296FF58FF}"/>
              </a:ext>
            </a:extLst>
          </p:cNvPr>
          <p:cNvSpPr>
            <a:spLocks noGrp="1"/>
          </p:cNvSpPr>
          <p:nvPr>
            <p:ph type="body" idx="1"/>
          </p:nvPr>
        </p:nvSpPr>
        <p:spPr/>
        <p:txBody>
          <a:bodyPr/>
          <a:lstStyle/>
          <a:p>
            <a:r>
              <a:rPr lang="cs-CZ" b="1"/>
              <a:t>Cíl: </a:t>
            </a:r>
            <a:r>
              <a:rPr lang="cs-CZ" b="0"/>
              <a:t>Ne všechno, co nám ve vodě může škodit, můžeme vidět pouhým okem. </a:t>
            </a:r>
            <a:r>
              <a:rPr lang="cs-CZ" b="1"/>
              <a:t>Dokonce ani mikroskopem nevidíme všechno škodlivé.</a:t>
            </a:r>
          </a:p>
          <a:p>
            <a:endParaRPr lang="cs-CZ" b="1"/>
          </a:p>
          <a:p>
            <a:r>
              <a:rPr lang="cs-CZ" b="0"/>
              <a:t>Postupným zmenšováním velikosti objektů se dostaneme na úroveň molekul. Pak dokážeme vidět i třeba molekuly pesticidů, hormonů, antibiotik a dalších, které ve vodě nechceme. </a:t>
            </a:r>
          </a:p>
          <a:p>
            <a:br>
              <a:rPr lang="cs-CZ" b="0"/>
            </a:br>
            <a:endParaRPr lang="cs-CZ" b="0"/>
          </a:p>
        </p:txBody>
      </p:sp>
      <p:sp>
        <p:nvSpPr>
          <p:cNvPr id="4" name="Zástupný symbol pro číslo snímku 3">
            <a:extLst>
              <a:ext uri="{FF2B5EF4-FFF2-40B4-BE49-F238E27FC236}">
                <a16:creationId xmlns:a16="http://schemas.microsoft.com/office/drawing/2014/main" id="{D0B94553-4903-B155-F4AC-6B815327E19E}"/>
              </a:ext>
            </a:extLst>
          </p:cNvPr>
          <p:cNvSpPr>
            <a:spLocks noGrp="1"/>
          </p:cNvSpPr>
          <p:nvPr>
            <p:ph type="sldNum" sz="quarter" idx="5"/>
          </p:nvPr>
        </p:nvSpPr>
        <p:spPr/>
        <p:txBody>
          <a:bodyPr/>
          <a:lstStyle/>
          <a:p>
            <a:fld id="{8ECB5537-1133-47A8-B36B-B291B6A79872}" type="slidenum">
              <a:rPr lang="cs-CZ" smtClean="0"/>
              <a:t>52</a:t>
            </a:fld>
            <a:endParaRPr lang="cs-CZ"/>
          </a:p>
        </p:txBody>
      </p:sp>
    </p:spTree>
    <p:extLst>
      <p:ext uri="{BB962C8B-B14F-4D97-AF65-F5344CB8AC3E}">
        <p14:creationId xmlns:p14="http://schemas.microsoft.com/office/powerpoint/2010/main" val="28201715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Game Master:</a:t>
            </a:r>
          </a:p>
          <a:p>
            <a:r>
              <a:rPr lang="cs-CZ" i="1"/>
              <a:t>Skupina sedí kolem ohniště, zatímco Marie klečí u nádoby s vodou z jeskyně. Čaroděj Arnošt sedí zcela vyčerpaný, jeho prsty se lehce chvějí, když se snaží přiložit ruku k hladině, ale kouzla se neformují.</a:t>
            </a:r>
            <a:endParaRPr lang="cs-CZ"/>
          </a:p>
          <a:p>
            <a:r>
              <a:rPr lang="cs-CZ" b="1"/>
              <a:t>Arnošt:</a:t>
            </a:r>
            <a:r>
              <a:rPr lang="cs-CZ"/>
              <a:t> (</a:t>
            </a:r>
            <a:r>
              <a:rPr lang="cs-CZ" i="1"/>
              <a:t>S vyčerpaným povzdechem.</a:t>
            </a:r>
            <a:r>
              <a:rPr lang="cs-CZ"/>
              <a:t>) „Nejde to… všechna mana pryč. Potřebuju se zotavit.“</a:t>
            </a:r>
          </a:p>
          <a:p>
            <a:r>
              <a:rPr lang="cs-CZ" b="1"/>
              <a:t>Marie:</a:t>
            </a:r>
            <a:r>
              <a:rPr lang="cs-CZ"/>
              <a:t> (</a:t>
            </a:r>
            <a:r>
              <a:rPr lang="cs-CZ" i="1"/>
              <a:t>Zvedne obočí, ale v očích jí zajiskří.</a:t>
            </a:r>
            <a:r>
              <a:rPr lang="cs-CZ"/>
              <a:t>) „Tohle zvládneme i bez magie. Stačí správná metoda.“ (</a:t>
            </a:r>
            <a:r>
              <a:rPr lang="cs-CZ" i="1"/>
              <a:t>Položí kufřík vedle sebe a otevře jej.</a:t>
            </a:r>
            <a:r>
              <a:rPr lang="cs-CZ"/>
              <a:t>)</a:t>
            </a:r>
            <a:br>
              <a:rPr lang="cs-CZ"/>
            </a:br>
            <a:r>
              <a:rPr lang="cs-CZ" b="1"/>
              <a:t>Marek:</a:t>
            </a:r>
            <a:r>
              <a:rPr lang="cs-CZ"/>
              <a:t> (</a:t>
            </a:r>
            <a:r>
              <a:rPr lang="cs-CZ" i="1"/>
              <a:t>S lehkým úsměvem.</a:t>
            </a:r>
            <a:r>
              <a:rPr lang="cs-CZ"/>
              <a:t>) „Radši by ses utopila, než-</a:t>
            </a:r>
            <a:r>
              <a:rPr lang="cs-CZ" err="1"/>
              <a:t>li</a:t>
            </a:r>
            <a:r>
              <a:rPr lang="cs-CZ"/>
              <a:t> ztratila svůj kufřík?“</a:t>
            </a:r>
          </a:p>
          <a:p>
            <a:r>
              <a:rPr lang="cs-CZ" b="1"/>
              <a:t>Marie:</a:t>
            </a:r>
            <a:r>
              <a:rPr lang="cs-CZ"/>
              <a:t> (</a:t>
            </a:r>
            <a:r>
              <a:rPr lang="cs-CZ" i="1"/>
              <a:t>Ostře se na něj podívá.</a:t>
            </a:r>
            <a:r>
              <a:rPr lang="cs-CZ"/>
              <a:t>) „Ten kufřík je naše záchrana. Tak se soustřeď, ať máme pitnou vodu dřív, než ji budeme potřebovat až moc zoufale.“</a:t>
            </a:r>
          </a:p>
          <a:p>
            <a:r>
              <a:rPr lang="cs-CZ" b="1"/>
              <a:t>Elena:</a:t>
            </a:r>
            <a:r>
              <a:rPr lang="cs-CZ"/>
              <a:t> (</a:t>
            </a:r>
            <a:r>
              <a:rPr lang="cs-CZ" i="1"/>
              <a:t>Nakloní se blíž.</a:t>
            </a:r>
            <a:r>
              <a:rPr lang="cs-CZ"/>
              <a:t>) „Takže co děláme nejdřív?“</a:t>
            </a:r>
          </a:p>
          <a:p>
            <a:r>
              <a:rPr lang="cs-CZ" b="1"/>
              <a:t>Marie:</a:t>
            </a:r>
            <a:r>
              <a:rPr lang="cs-CZ"/>
              <a:t> (</a:t>
            </a:r>
            <a:r>
              <a:rPr lang="cs-CZ" i="1"/>
              <a:t>Zvedne malou lahvičku.</a:t>
            </a:r>
            <a:r>
              <a:rPr lang="cs-CZ"/>
              <a:t>) „Nejdřív se musíme zbavit železa. To, co tu máme, může mít vysokou koncentraci, a pití takové vody by nám mohlo způsobit problémy.“</a:t>
            </a:r>
          </a:p>
          <a:p>
            <a:r>
              <a:rPr lang="cs-CZ" b="1"/>
              <a:t>Vendelín:</a:t>
            </a:r>
            <a:r>
              <a:rPr lang="cs-CZ"/>
              <a:t> (</a:t>
            </a:r>
            <a:r>
              <a:rPr lang="cs-CZ" i="1"/>
              <a:t>Opře se o kámen.</a:t>
            </a:r>
            <a:r>
              <a:rPr lang="cs-CZ"/>
              <a:t>) „A jak to chceš udělat?“</a:t>
            </a:r>
          </a:p>
          <a:p>
            <a:r>
              <a:rPr lang="cs-CZ" b="1"/>
              <a:t>Marie:</a:t>
            </a:r>
            <a:r>
              <a:rPr lang="cs-CZ"/>
              <a:t> (</a:t>
            </a:r>
            <a:r>
              <a:rPr lang="cs-CZ" i="1"/>
              <a:t>S úsměvem vytáhne jemný prášek.</a:t>
            </a:r>
            <a:r>
              <a:rPr lang="cs-CZ"/>
              <a:t>) </a:t>
            </a:r>
          </a:p>
          <a:p>
            <a:endParaRPr lang="cs-CZ">
              <a:ea typeface="Calibri"/>
              <a:cs typeface="Calibri"/>
            </a:endParaRPr>
          </a:p>
          <a:p>
            <a:endParaRPr lang="cs-CZ">
              <a:ea typeface="Calibri"/>
              <a:cs typeface="Calibri"/>
            </a:endParaRPr>
          </a:p>
          <a:p>
            <a:r>
              <a:rPr lang="cs-CZ">
                <a:ea typeface="Calibri"/>
                <a:cs typeface="Calibri"/>
              </a:rPr>
              <a:t>Vyjde z toho úprava železité vody</a:t>
            </a:r>
            <a:endParaRPr lang="cs-CZ"/>
          </a:p>
          <a:p>
            <a:r>
              <a:rPr lang="cs-CZ">
                <a:ea typeface="Calibri"/>
                <a:cs typeface="Calibri"/>
              </a:rPr>
              <a:t>Čaroděj je už unaven (došla </a:t>
            </a:r>
            <a:r>
              <a:rPr lang="cs-CZ" err="1">
                <a:ea typeface="Calibri"/>
                <a:cs typeface="Calibri"/>
              </a:rPr>
              <a:t>stamina</a:t>
            </a:r>
            <a:r>
              <a:rPr lang="cs-CZ">
                <a:ea typeface="Calibri"/>
                <a:cs typeface="Calibri"/>
              </a:rPr>
              <a:t>), nevyčistí</a:t>
            </a:r>
          </a:p>
          <a:p>
            <a:r>
              <a:rPr lang="cs-CZ">
                <a:ea typeface="Calibri"/>
                <a:cs typeface="Calibri"/>
              </a:rPr>
              <a:t>Ale alchymistka má u sebe chlornan</a:t>
            </a:r>
          </a:p>
          <a:p>
            <a:endParaRPr lang="cs-CZ"/>
          </a:p>
          <a:p>
            <a:r>
              <a:rPr lang="cs-CZ"/>
              <a:t>Princip filtrace a hygienického zabezpečení? – my naštěstí nejsme na pustém ostrově, takže můžeme použít i chemikálie</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53</a:t>
            </a:fld>
            <a:endParaRPr lang="cs-CZ"/>
          </a:p>
        </p:txBody>
      </p:sp>
    </p:spTree>
    <p:extLst>
      <p:ext uri="{BB962C8B-B14F-4D97-AF65-F5344CB8AC3E}">
        <p14:creationId xmlns:p14="http://schemas.microsoft.com/office/powerpoint/2010/main" val="18805242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b="1" dirty="0"/>
              <a:t>Marie:</a:t>
            </a:r>
            <a:r>
              <a:rPr lang="cs-CZ" dirty="0"/>
              <a:t> „Použijeme </a:t>
            </a:r>
            <a:r>
              <a:rPr lang="cs-CZ" b="1" dirty="0"/>
              <a:t>srážení</a:t>
            </a:r>
            <a:r>
              <a:rPr lang="cs-CZ" dirty="0"/>
              <a:t>. Přidám činidlo, které způsobí, že se železité částice spojí do větších shluků a budou se lépe odfiltrovat.“</a:t>
            </a:r>
          </a:p>
          <a:p>
            <a:r>
              <a:rPr lang="cs-CZ" b="1" dirty="0"/>
              <a:t>Aurora:</a:t>
            </a:r>
            <a:r>
              <a:rPr lang="cs-CZ" dirty="0"/>
              <a:t> (</a:t>
            </a:r>
            <a:r>
              <a:rPr lang="cs-CZ" i="1" dirty="0"/>
              <a:t>Pozorně sleduje její postup.</a:t>
            </a:r>
            <a:r>
              <a:rPr lang="cs-CZ" dirty="0"/>
              <a:t>) „To zní dobře. Ale co pak? Jak ji zabezpečíme?“</a:t>
            </a:r>
            <a:endParaRPr lang="cs-CZ" dirty="0">
              <a:ea typeface="Calibri"/>
              <a:cs typeface="Calibri"/>
            </a:endParaRPr>
          </a:p>
          <a:p>
            <a:r>
              <a:rPr lang="cs-CZ" b="1" dirty="0"/>
              <a:t>Marie:</a:t>
            </a:r>
            <a:r>
              <a:rPr lang="cs-CZ" dirty="0"/>
              <a:t> (</a:t>
            </a:r>
            <a:r>
              <a:rPr lang="cs-CZ" i="1" dirty="0"/>
              <a:t>Kývne.</a:t>
            </a:r>
            <a:r>
              <a:rPr lang="cs-CZ" dirty="0"/>
              <a:t>) „Jakmile odstraníme železo, použiji </a:t>
            </a:r>
            <a:r>
              <a:rPr lang="cs-CZ" b="1" dirty="0"/>
              <a:t>chlornan</a:t>
            </a:r>
            <a:r>
              <a:rPr lang="cs-CZ" dirty="0"/>
              <a:t>, který zničí mikroorganismy. Vodu pak necháme odpočinout, aby se dezinfekce správně rozložila.“</a:t>
            </a:r>
            <a:endParaRPr lang="cs-CZ" dirty="0">
              <a:ea typeface="Calibri"/>
              <a:cs typeface="Calibri"/>
            </a:endParaRPr>
          </a:p>
          <a:p>
            <a:endParaRPr lang="cs-CZ"/>
          </a:p>
          <a:p>
            <a:br>
              <a:rPr lang="cs-CZ" b="1" dirty="0">
                <a:cs typeface="+mn-lt"/>
              </a:rPr>
            </a:br>
            <a:r>
              <a:rPr lang="cs-CZ" b="1" dirty="0">
                <a:cs typeface="Calibri"/>
              </a:rPr>
              <a:t>Game Master:</a:t>
            </a:r>
            <a:br>
              <a:rPr lang="cs-CZ" b="1" dirty="0">
                <a:cs typeface="+mn-lt"/>
              </a:rPr>
            </a:br>
            <a:r>
              <a:rPr lang="cs-CZ" i="0" dirty="0"/>
              <a:t>Skupina přikývne a začne se věnovat procesu. První krok k bezpečné vodě právě začal.</a:t>
            </a:r>
            <a:endParaRPr lang="cs-CZ" dirty="0">
              <a:ea typeface="Calibri"/>
              <a:cs typeface="Calibri"/>
            </a:endParaRPr>
          </a:p>
          <a:p>
            <a:br>
              <a:rPr lang="cs-CZ" b="1" dirty="0">
                <a:cs typeface="+mn-lt"/>
              </a:rPr>
            </a:br>
            <a:r>
              <a:rPr lang="cs-CZ" b="1" dirty="0">
                <a:cs typeface="Calibri"/>
              </a:rPr>
              <a:t>Marie,</a:t>
            </a:r>
            <a:r>
              <a:rPr lang="cs-CZ" dirty="0">
                <a:cs typeface="Calibri"/>
              </a:rPr>
              <a:t> znalá základní chemie, věděla, že nejjednodušším způsobem úpravy vody je filtrace, kdy na písku zůstávají větší částečky. V reálné praxi n</a:t>
            </a:r>
            <a:r>
              <a:rPr lang="en-US" dirty="0">
                <a:cs typeface="Calibri"/>
              </a:rPr>
              <a:t>a </a:t>
            </a:r>
            <a:r>
              <a:rPr lang="en-US" dirty="0" err="1">
                <a:cs typeface="Calibri"/>
              </a:rPr>
              <a:t>velkých</a:t>
            </a:r>
            <a:r>
              <a:rPr lang="en-US" dirty="0">
                <a:cs typeface="Calibri"/>
              </a:rPr>
              <a:t> </a:t>
            </a:r>
            <a:r>
              <a:rPr lang="en-US" dirty="0" err="1">
                <a:cs typeface="Calibri"/>
              </a:rPr>
              <a:t>úpravnách</a:t>
            </a:r>
            <a:r>
              <a:rPr lang="en-US" dirty="0">
                <a:cs typeface="Calibri"/>
              </a:rPr>
              <a:t> </a:t>
            </a:r>
            <a:r>
              <a:rPr lang="en-US" dirty="0" err="1">
                <a:cs typeface="Calibri"/>
              </a:rPr>
              <a:t>najdete</a:t>
            </a:r>
            <a:r>
              <a:rPr lang="en-US" dirty="0">
                <a:cs typeface="Calibri"/>
              </a:rPr>
              <a:t> </a:t>
            </a:r>
            <a:r>
              <a:rPr lang="en-US" dirty="0" err="1">
                <a:cs typeface="Calibri"/>
              </a:rPr>
              <a:t>nejčastěji</a:t>
            </a:r>
            <a:r>
              <a:rPr lang="en-US" dirty="0">
                <a:cs typeface="Calibri"/>
              </a:rPr>
              <a:t> </a:t>
            </a:r>
            <a:r>
              <a:rPr lang="en-US" dirty="0" err="1">
                <a:cs typeface="Calibri"/>
              </a:rPr>
              <a:t>filtry</a:t>
            </a:r>
            <a:r>
              <a:rPr lang="en-US" dirty="0">
                <a:cs typeface="Calibri"/>
              </a:rPr>
              <a:t> </a:t>
            </a:r>
            <a:r>
              <a:rPr lang="en-US" dirty="0" err="1">
                <a:cs typeface="Calibri"/>
              </a:rPr>
              <a:t>gravitační</a:t>
            </a:r>
            <a:r>
              <a:rPr lang="en-US" dirty="0">
                <a:cs typeface="Calibri"/>
              </a:rPr>
              <a:t> (</a:t>
            </a:r>
            <a:r>
              <a:rPr lang="en-US" dirty="0" err="1">
                <a:cs typeface="Calibri"/>
              </a:rPr>
              <a:t>otevřené</a:t>
            </a:r>
            <a:r>
              <a:rPr lang="en-US" dirty="0">
                <a:cs typeface="Calibri"/>
              </a:rPr>
              <a:t>), </a:t>
            </a:r>
            <a:r>
              <a:rPr lang="en-US" dirty="0" err="1">
                <a:cs typeface="Calibri"/>
              </a:rPr>
              <a:t>kde</a:t>
            </a:r>
            <a:r>
              <a:rPr lang="en-US" dirty="0">
                <a:cs typeface="Calibri"/>
              </a:rPr>
              <a:t> </a:t>
            </a:r>
            <a:r>
              <a:rPr lang="en-US" dirty="0" err="1">
                <a:cs typeface="Calibri"/>
              </a:rPr>
              <a:t>voda</a:t>
            </a:r>
            <a:r>
              <a:rPr lang="en-US" dirty="0">
                <a:cs typeface="Calibri"/>
              </a:rPr>
              <a:t> </a:t>
            </a:r>
            <a:r>
              <a:rPr lang="en-US" dirty="0" err="1">
                <a:cs typeface="Calibri"/>
              </a:rPr>
              <a:t>protéká</a:t>
            </a:r>
            <a:r>
              <a:rPr lang="en-US" dirty="0">
                <a:cs typeface="Calibri"/>
              </a:rPr>
              <a:t> </a:t>
            </a:r>
            <a:r>
              <a:rPr lang="en-US" dirty="0" err="1">
                <a:cs typeface="Calibri"/>
              </a:rPr>
              <a:t>pískem</a:t>
            </a:r>
            <a:r>
              <a:rPr lang="en-US" dirty="0">
                <a:cs typeface="Calibri"/>
              </a:rPr>
              <a:t> </a:t>
            </a:r>
            <a:r>
              <a:rPr lang="en-US" dirty="0" err="1">
                <a:cs typeface="Calibri"/>
              </a:rPr>
              <a:t>odshora</a:t>
            </a:r>
            <a:r>
              <a:rPr lang="en-US" dirty="0">
                <a:cs typeface="Calibri"/>
              </a:rPr>
              <a:t> </a:t>
            </a:r>
            <a:r>
              <a:rPr lang="en-US" dirty="0" err="1">
                <a:cs typeface="Calibri"/>
              </a:rPr>
              <a:t>dolů</a:t>
            </a:r>
            <a:r>
              <a:rPr lang="en-US" dirty="0">
                <a:cs typeface="Calibri"/>
              </a:rPr>
              <a:t>. Na </a:t>
            </a:r>
            <a:r>
              <a:rPr lang="en-US" dirty="0" err="1">
                <a:cs typeface="Calibri"/>
              </a:rPr>
              <a:t>menších</a:t>
            </a:r>
            <a:r>
              <a:rPr lang="en-US" dirty="0">
                <a:cs typeface="Calibri"/>
              </a:rPr>
              <a:t> </a:t>
            </a:r>
            <a:r>
              <a:rPr lang="en-US" dirty="0" err="1">
                <a:cs typeface="Calibri"/>
              </a:rPr>
              <a:t>úpravnách</a:t>
            </a:r>
            <a:r>
              <a:rPr lang="en-US" dirty="0">
                <a:cs typeface="Calibri"/>
              </a:rPr>
              <a:t> se </a:t>
            </a:r>
            <a:r>
              <a:rPr lang="en-US" dirty="0" err="1">
                <a:cs typeface="Calibri"/>
              </a:rPr>
              <a:t>písek</a:t>
            </a:r>
            <a:r>
              <a:rPr lang="en-US" dirty="0">
                <a:cs typeface="Calibri"/>
              </a:rPr>
              <a:t> </a:t>
            </a:r>
            <a:r>
              <a:rPr lang="en-US" dirty="0" err="1">
                <a:cs typeface="Calibri"/>
              </a:rPr>
              <a:t>dává</a:t>
            </a:r>
            <a:r>
              <a:rPr lang="en-US" dirty="0">
                <a:cs typeface="Calibri"/>
              </a:rPr>
              <a:t> do </a:t>
            </a:r>
            <a:r>
              <a:rPr lang="en-US" dirty="0" err="1">
                <a:cs typeface="Calibri"/>
              </a:rPr>
              <a:t>uzavřených</a:t>
            </a:r>
            <a:r>
              <a:rPr lang="en-US" dirty="0">
                <a:cs typeface="Calibri"/>
              </a:rPr>
              <a:t> </a:t>
            </a:r>
            <a:r>
              <a:rPr lang="en-US" dirty="0" err="1">
                <a:cs typeface="Calibri"/>
              </a:rPr>
              <a:t>nádob</a:t>
            </a:r>
            <a:r>
              <a:rPr lang="en-US" dirty="0">
                <a:cs typeface="Calibri"/>
              </a:rPr>
              <a:t> a </a:t>
            </a:r>
            <a:r>
              <a:rPr lang="en-US" dirty="0" err="1">
                <a:cs typeface="Calibri"/>
              </a:rPr>
              <a:t>přes</a:t>
            </a:r>
            <a:r>
              <a:rPr lang="en-US" dirty="0">
                <a:cs typeface="Calibri"/>
              </a:rPr>
              <a:t> </a:t>
            </a:r>
            <a:r>
              <a:rPr lang="en-US" dirty="0" err="1">
                <a:cs typeface="Calibri"/>
              </a:rPr>
              <a:t>filtr</a:t>
            </a:r>
            <a:r>
              <a:rPr lang="en-US" dirty="0">
                <a:cs typeface="Calibri"/>
              </a:rPr>
              <a:t> se </a:t>
            </a:r>
            <a:r>
              <a:rPr lang="en-US" dirty="0" err="1">
                <a:cs typeface="Calibri"/>
              </a:rPr>
              <a:t>tlačí</a:t>
            </a:r>
            <a:r>
              <a:rPr lang="en-US" dirty="0">
                <a:cs typeface="Calibri"/>
              </a:rPr>
              <a:t> </a:t>
            </a:r>
            <a:r>
              <a:rPr lang="en-US" dirty="0" err="1">
                <a:cs typeface="Calibri"/>
              </a:rPr>
              <a:t>pumpami</a:t>
            </a:r>
            <a:r>
              <a:rPr lang="en-US" dirty="0">
                <a:cs typeface="Calibri"/>
              </a:rPr>
              <a:t>.</a:t>
            </a:r>
            <a:r>
              <a:rPr lang="cs-CZ" dirty="0">
                <a:cs typeface="Calibri"/>
              </a:rPr>
              <a:t> </a:t>
            </a:r>
            <a:r>
              <a:rPr lang="en-US" dirty="0" err="1">
                <a:cs typeface="Calibri"/>
              </a:rPr>
              <a:t>Zachycené</a:t>
            </a:r>
            <a:r>
              <a:rPr lang="en-US" dirty="0">
                <a:cs typeface="Calibri"/>
              </a:rPr>
              <a:t> </a:t>
            </a:r>
            <a:r>
              <a:rPr lang="en-US" dirty="0" err="1">
                <a:cs typeface="Calibri"/>
              </a:rPr>
              <a:t>nečistoty</a:t>
            </a:r>
            <a:r>
              <a:rPr lang="en-US" dirty="0">
                <a:cs typeface="Calibri"/>
              </a:rPr>
              <a:t> se </a:t>
            </a:r>
            <a:r>
              <a:rPr lang="en-US" dirty="0" err="1">
                <a:cs typeface="Calibri"/>
              </a:rPr>
              <a:t>musí</a:t>
            </a:r>
            <a:r>
              <a:rPr lang="en-US" dirty="0">
                <a:cs typeface="Calibri"/>
              </a:rPr>
              <a:t> po </a:t>
            </a:r>
            <a:r>
              <a:rPr lang="en-US" dirty="0" err="1">
                <a:cs typeface="Calibri"/>
              </a:rPr>
              <a:t>určité</a:t>
            </a:r>
            <a:r>
              <a:rPr lang="en-US" dirty="0">
                <a:cs typeface="Calibri"/>
              </a:rPr>
              <a:t> </a:t>
            </a:r>
            <a:r>
              <a:rPr lang="en-US" dirty="0" err="1">
                <a:cs typeface="Calibri"/>
              </a:rPr>
              <a:t>době</a:t>
            </a:r>
            <a:r>
              <a:rPr lang="en-US" dirty="0">
                <a:cs typeface="Calibri"/>
              </a:rPr>
              <a:t> </a:t>
            </a:r>
            <a:r>
              <a:rPr lang="en-US" dirty="0" err="1">
                <a:cs typeface="Calibri"/>
              </a:rPr>
              <a:t>ods</a:t>
            </a:r>
            <a:r>
              <a:rPr lang="cs-CZ" dirty="0" err="1">
                <a:cs typeface="Calibri"/>
              </a:rPr>
              <a:t>tr</a:t>
            </a:r>
            <a:r>
              <a:rPr lang="en-US" dirty="0" err="1">
                <a:cs typeface="Calibri"/>
              </a:rPr>
              <a:t>anit</a:t>
            </a:r>
            <a:r>
              <a:rPr lang="en-US" dirty="0">
                <a:cs typeface="Calibri"/>
              </a:rPr>
              <a:t> z </a:t>
            </a:r>
            <a:r>
              <a:rPr lang="en-US" dirty="0" err="1">
                <a:cs typeface="Calibri"/>
              </a:rPr>
              <a:t>filtru</a:t>
            </a:r>
            <a:r>
              <a:rPr lang="en-US" dirty="0">
                <a:cs typeface="Calibri"/>
              </a:rPr>
              <a:t> </a:t>
            </a:r>
            <a:r>
              <a:rPr lang="en-US" dirty="0" err="1">
                <a:cs typeface="Calibri"/>
              </a:rPr>
              <a:t>vypráním</a:t>
            </a:r>
            <a:r>
              <a:rPr lang="en-US" dirty="0">
                <a:cs typeface="Calibri"/>
              </a:rPr>
              <a:t> - do </a:t>
            </a:r>
            <a:r>
              <a:rPr lang="en-US" dirty="0" err="1">
                <a:cs typeface="Calibri"/>
              </a:rPr>
              <a:t>písku</a:t>
            </a:r>
            <a:r>
              <a:rPr lang="en-US" dirty="0">
                <a:cs typeface="Calibri"/>
              </a:rPr>
              <a:t> se </a:t>
            </a:r>
            <a:r>
              <a:rPr lang="en-US" dirty="0" err="1">
                <a:cs typeface="Calibri"/>
              </a:rPr>
              <a:t>pustí</a:t>
            </a:r>
            <a:r>
              <a:rPr lang="en-US" dirty="0">
                <a:cs typeface="Calibri"/>
              </a:rPr>
              <a:t> </a:t>
            </a:r>
            <a:r>
              <a:rPr lang="en-US" dirty="0" err="1">
                <a:cs typeface="Calibri"/>
              </a:rPr>
              <a:t>vzduch</a:t>
            </a:r>
            <a:r>
              <a:rPr lang="en-US" dirty="0">
                <a:cs typeface="Calibri"/>
              </a:rPr>
              <a:t> a </a:t>
            </a:r>
            <a:r>
              <a:rPr lang="en-US" dirty="0" err="1">
                <a:cs typeface="Calibri"/>
              </a:rPr>
              <a:t>voda</a:t>
            </a:r>
            <a:r>
              <a:rPr lang="en-US" dirty="0">
                <a:cs typeface="Calibri"/>
              </a:rPr>
              <a:t> </a:t>
            </a:r>
            <a:r>
              <a:rPr lang="en-US" dirty="0" err="1">
                <a:cs typeface="Calibri"/>
              </a:rPr>
              <a:t>opačným</a:t>
            </a:r>
            <a:r>
              <a:rPr lang="en-US" dirty="0">
                <a:cs typeface="Calibri"/>
              </a:rPr>
              <a:t> </a:t>
            </a:r>
            <a:r>
              <a:rPr lang="en-US" dirty="0" err="1">
                <a:cs typeface="Calibri"/>
              </a:rPr>
              <a:t>směrem</a:t>
            </a:r>
            <a:r>
              <a:rPr lang="en-US" dirty="0">
                <a:cs typeface="Calibri"/>
              </a:rPr>
              <a:t> a </a:t>
            </a:r>
            <a:r>
              <a:rPr lang="en-US" dirty="0" err="1">
                <a:cs typeface="Calibri"/>
              </a:rPr>
              <a:t>nečistoty</a:t>
            </a:r>
            <a:r>
              <a:rPr lang="en-US" dirty="0">
                <a:cs typeface="Calibri"/>
              </a:rPr>
              <a:t> se </a:t>
            </a:r>
            <a:r>
              <a:rPr lang="en-US" dirty="0" err="1">
                <a:cs typeface="Calibri"/>
              </a:rPr>
              <a:t>odplaví</a:t>
            </a:r>
            <a:r>
              <a:rPr lang="en-US" dirty="0">
                <a:cs typeface="Calibri"/>
              </a:rPr>
              <a:t> </a:t>
            </a:r>
            <a:r>
              <a:rPr lang="en-US" dirty="0" err="1">
                <a:cs typeface="Calibri"/>
              </a:rPr>
              <a:t>pryč</a:t>
            </a:r>
            <a:r>
              <a:rPr lang="en-US" dirty="0">
                <a:cs typeface="Calibri"/>
              </a:rPr>
              <a:t>.</a:t>
            </a:r>
            <a:r>
              <a:rPr lang="cs-CZ" dirty="0">
                <a:cs typeface="Calibri"/>
              </a:rPr>
              <a:t> Technologicky jde ale o to samé, jako si nyní postavíme na pustém ostrově.</a:t>
            </a:r>
            <a:endParaRPr lang="cs-CZ" dirty="0"/>
          </a:p>
        </p:txBody>
      </p:sp>
      <p:sp>
        <p:nvSpPr>
          <p:cNvPr id="4" name="Slide Number Placeholder 3"/>
          <p:cNvSpPr>
            <a:spLocks noGrp="1"/>
          </p:cNvSpPr>
          <p:nvPr>
            <p:ph type="sldNum" sz="quarter" idx="5"/>
          </p:nvPr>
        </p:nvSpPr>
        <p:spPr/>
        <p:txBody>
          <a:bodyPr/>
          <a:lstStyle/>
          <a:p>
            <a:fld id="{8ECB5537-1133-47A8-B36B-B291B6A79872}" type="slidenum">
              <a:rPr lang="cs-CZ" smtClean="0"/>
              <a:t>54</a:t>
            </a:fld>
            <a:endParaRPr lang="cs-CZ"/>
          </a:p>
        </p:txBody>
      </p:sp>
    </p:spTree>
    <p:extLst>
      <p:ext uri="{BB962C8B-B14F-4D97-AF65-F5344CB8AC3E}">
        <p14:creationId xmlns:p14="http://schemas.microsoft.com/office/powerpoint/2010/main" val="2267646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Ale zdroje vody jsou daleko v pralese. Ten je nebezpečný nejen kvůli divokým zvířatům, ale zároveň naše skupina musí být na pobřeží, aby viděla, pokud by se blížila nějaká loď. Vendelín proto přijde s nápadem přiblížit zdroje k pobřeží pomocí dutých kmenů stromů. Takové dílo nazval přivaděčem, protože přiváděl vodu blíže. Ostatní jsou z tohoto nápadu nadšeni, a Elena proto se slavnostním výrazem v tváři zvolá: „Navrhuji tento přivaděč neboli vodovod nazvat na počest našeho kapitána </a:t>
            </a:r>
            <a:r>
              <a:rPr lang="cs-CZ" b="1" err="1"/>
              <a:t>Vendelínovod</a:t>
            </a:r>
            <a:r>
              <a:rPr lang="cs-CZ"/>
              <a: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55</a:t>
            </a:fld>
            <a:endParaRPr lang="cs-CZ"/>
          </a:p>
        </p:txBody>
      </p:sp>
    </p:spTree>
    <p:extLst>
      <p:ext uri="{BB962C8B-B14F-4D97-AF65-F5344CB8AC3E}">
        <p14:creationId xmlns:p14="http://schemas.microsoft.com/office/powerpoint/2010/main" val="3188583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err="1"/>
              <a:t>Vendelínovod</a:t>
            </a:r>
            <a:r>
              <a:rPr lang="cs-CZ" b="1"/>
              <a:t> </a:t>
            </a:r>
            <a:r>
              <a:rPr lang="cs-CZ"/>
              <a:t>byl sice postaven, ale voda stále neteče. „Vy jste po mně pojmenovali něco, co nefunguje,“ zlobil se Vendelín. Arnošt chvíli přemýšlel a pak na to přišel.</a:t>
            </a:r>
          </a:p>
          <a:p>
            <a:endParaRPr lang="cs-CZ"/>
          </a:p>
          <a:p>
            <a:r>
              <a:rPr lang="cs-CZ"/>
              <a:t>„Voda nemůže téct do kopce, to dá přeci rozum. Musíme dát ten konec níže.“ Jakmile tuto úpravu provedli, voda začala sama téci. Všichni byli spokojení; avšak jen do doby, než si chtěli nabrat vodu do velké nádoby, aby si mohli něco uvařit. Nádoba se plnila velice pomalu.</a:t>
            </a:r>
          </a:p>
          <a:p>
            <a:endParaRPr lang="cs-CZ"/>
          </a:p>
          <a:p>
            <a:r>
              <a:rPr lang="cs-CZ"/>
              <a:t>„Kdybychom sem přidali nádrž, doplňovala by se postupně, ale my bychom měli tu vodu v hrnci rychleji. Zároveň bychom tam mohli osadit takovou věcičku, která by kontrolovala množství vody, abychom ji všichni měli stejně,“ přispěchal s radou Marek. A jak řekl, tak se taky stalo.</a:t>
            </a:r>
            <a:endParaRPr lang="cs-CZ" sz="1200">
              <a:solidFill>
                <a:srgbClr val="FF0000"/>
              </a:solidFill>
              <a:highlight>
                <a:srgbClr val="FFFF00"/>
              </a:highlight>
            </a:endParaRPr>
          </a:p>
          <a:p>
            <a:endParaRPr lang="cs-CZ">
              <a:ea typeface="Calibri"/>
              <a:cs typeface="Calibri"/>
            </a:endParaRP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56</a:t>
            </a:fld>
            <a:endParaRPr lang="cs-CZ"/>
          </a:p>
        </p:txBody>
      </p:sp>
    </p:spTree>
    <p:extLst>
      <p:ext uri="{BB962C8B-B14F-4D97-AF65-F5344CB8AC3E}">
        <p14:creationId xmlns:p14="http://schemas.microsoft.com/office/powerpoint/2010/main" val="7952649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Nic ale nevydrží věčně, dokonce ani náš „Vendelínův“ přivaděč. Proto se hrdinové naší skupinky pravidelně střídali a kontrolovali, zda je všechno v pořádku. Jednoho dne z rána měla službu Elena, která najednou ve svých sandálech ucítila vodu a čvachtavý zvuk.</a:t>
            </a:r>
          </a:p>
          <a:p>
            <a:endParaRPr lang="cs-CZ"/>
          </a:p>
          <a:p>
            <a:r>
              <a:rPr lang="cs-CZ"/>
              <a:t>„Hm, ten močál si zde nepamatuji. Asi změna klimatu,“ odsekla Elena a pokračovala dále. Nevěnovala tomu pozornost, ale to jen do doby, než ji odchytl v táborové základně Marek. </a:t>
            </a:r>
          </a:p>
          <a:p>
            <a:endParaRPr lang="cs-CZ"/>
          </a:p>
          <a:p>
            <a:r>
              <a:rPr lang="cs-CZ"/>
              <a:t>„Eleno, neviděla jsi něco divného? Vodojem se naplňuje pomaleji než obvykle,“ pronesl Marek až zoufalým hlasem.</a:t>
            </a:r>
          </a:p>
          <a:p>
            <a:endParaRPr lang="cs-CZ"/>
          </a:p>
          <a:p>
            <a:r>
              <a:rPr lang="cs-CZ"/>
              <a:t>Elena si v tu chvíli vzpomněla na místo, které si zapamatovala jako bažinu. Bylo ještě ranní šero a nevšimla si, že voda nejde ze země, ale z přivaděče, jehož jedna objímka povolila a voda se po litrech valila ven.</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57</a:t>
            </a:fld>
            <a:endParaRPr lang="cs-CZ"/>
          </a:p>
        </p:txBody>
      </p:sp>
    </p:spTree>
    <p:extLst>
      <p:ext uri="{BB962C8B-B14F-4D97-AF65-F5344CB8AC3E}">
        <p14:creationId xmlns:p14="http://schemas.microsoft.com/office/powerpoint/2010/main" val="21284984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cs typeface="Calibri"/>
              </a:rPr>
              <a:t>A jak celý ten náš pralesní vodovodní systém vypadá?</a:t>
            </a:r>
          </a:p>
          <a:p>
            <a:endParaRPr lang="cs-CZ">
              <a:cs typeface="Calibri"/>
            </a:endParaRPr>
          </a:p>
          <a:p>
            <a:r>
              <a:rPr lang="en-US" err="1">
                <a:cs typeface="Calibri"/>
              </a:rPr>
              <a:t>Když</a:t>
            </a:r>
            <a:r>
              <a:rPr lang="en-US">
                <a:cs typeface="Calibri"/>
              </a:rPr>
              <a:t> </a:t>
            </a:r>
            <a:r>
              <a:rPr lang="en-US" err="1">
                <a:cs typeface="Calibri"/>
              </a:rPr>
              <a:t>surová</a:t>
            </a:r>
            <a:r>
              <a:rPr lang="en-US">
                <a:cs typeface="Calibri"/>
              </a:rPr>
              <a:t> </a:t>
            </a:r>
            <a:r>
              <a:rPr lang="en-US" err="1">
                <a:cs typeface="Calibri"/>
              </a:rPr>
              <a:t>voda</a:t>
            </a:r>
            <a:r>
              <a:rPr lang="en-US">
                <a:cs typeface="Calibri"/>
              </a:rPr>
              <a:t> = </a:t>
            </a:r>
            <a:r>
              <a:rPr lang="en-US" err="1">
                <a:cs typeface="Calibri"/>
              </a:rPr>
              <a:t>voda</a:t>
            </a:r>
            <a:r>
              <a:rPr lang="en-US">
                <a:cs typeface="Calibri"/>
              </a:rPr>
              <a:t>, ze </a:t>
            </a:r>
            <a:r>
              <a:rPr lang="en-US" err="1">
                <a:cs typeface="Calibri"/>
              </a:rPr>
              <a:t>které</a:t>
            </a:r>
            <a:r>
              <a:rPr lang="en-US">
                <a:cs typeface="Calibri"/>
              </a:rPr>
              <a:t> </a:t>
            </a:r>
            <a:r>
              <a:rPr lang="en-US" err="1">
                <a:cs typeface="Calibri"/>
              </a:rPr>
              <a:t>vyrábíme</a:t>
            </a:r>
            <a:r>
              <a:rPr lang="en-US">
                <a:cs typeface="Calibri"/>
              </a:rPr>
              <a:t> </a:t>
            </a:r>
            <a:r>
              <a:rPr lang="en-US" err="1">
                <a:cs typeface="Calibri"/>
              </a:rPr>
              <a:t>pitnou</a:t>
            </a:r>
            <a:r>
              <a:rPr lang="en-US">
                <a:cs typeface="Calibri"/>
              </a:rPr>
              <a:t> </a:t>
            </a:r>
            <a:r>
              <a:rPr lang="en-US" err="1">
                <a:cs typeface="Calibri"/>
              </a:rPr>
              <a:t>vodu</a:t>
            </a:r>
            <a:r>
              <a:rPr lang="en-US">
                <a:cs typeface="Calibri"/>
              </a:rPr>
              <a:t>, </a:t>
            </a:r>
            <a:r>
              <a:rPr lang="en-US" err="1">
                <a:cs typeface="Calibri"/>
              </a:rPr>
              <a:t>nemá</a:t>
            </a:r>
            <a:r>
              <a:rPr lang="en-US">
                <a:cs typeface="Calibri"/>
              </a:rPr>
              <a:t> </a:t>
            </a:r>
            <a:r>
              <a:rPr lang="en-US" err="1">
                <a:cs typeface="Calibri"/>
              </a:rPr>
              <a:t>kvalitu</a:t>
            </a:r>
            <a:r>
              <a:rPr lang="en-US">
                <a:cs typeface="Calibri"/>
              </a:rPr>
              <a:t> </a:t>
            </a:r>
            <a:r>
              <a:rPr lang="en-US" err="1">
                <a:cs typeface="Calibri"/>
              </a:rPr>
              <a:t>pitné</a:t>
            </a:r>
            <a:r>
              <a:rPr lang="en-US">
                <a:cs typeface="Calibri"/>
              </a:rPr>
              <a:t> </a:t>
            </a:r>
            <a:r>
              <a:rPr lang="en-US" err="1">
                <a:cs typeface="Calibri"/>
              </a:rPr>
              <a:t>vody</a:t>
            </a:r>
            <a:r>
              <a:rPr lang="en-US">
                <a:cs typeface="Calibri"/>
              </a:rPr>
              <a:t>, </a:t>
            </a:r>
            <a:r>
              <a:rPr lang="en-US" err="1">
                <a:cs typeface="Calibri"/>
              </a:rPr>
              <a:t>musíme</a:t>
            </a:r>
            <a:r>
              <a:rPr lang="en-US">
                <a:cs typeface="Calibri"/>
              </a:rPr>
              <a:t> ji </a:t>
            </a:r>
            <a:r>
              <a:rPr lang="en-US" err="1">
                <a:cs typeface="Calibri"/>
              </a:rPr>
              <a:t>upravit</a:t>
            </a:r>
            <a:r>
              <a:rPr lang="en-US">
                <a:cs typeface="Calibri"/>
              </a:rPr>
              <a:t>. </a:t>
            </a:r>
            <a:r>
              <a:rPr lang="en-US" err="1">
                <a:cs typeface="Calibri"/>
              </a:rPr>
              <a:t>Způsob</a:t>
            </a:r>
            <a:r>
              <a:rPr lang="en-US">
                <a:cs typeface="Calibri"/>
              </a:rPr>
              <a:t> </a:t>
            </a:r>
            <a:r>
              <a:rPr lang="en-US" err="1">
                <a:cs typeface="Calibri"/>
              </a:rPr>
              <a:t>úpravy</a:t>
            </a:r>
            <a:r>
              <a:rPr lang="en-US">
                <a:cs typeface="Calibri"/>
              </a:rPr>
              <a:t> se </a:t>
            </a:r>
            <a:r>
              <a:rPr lang="en-US" err="1">
                <a:cs typeface="Calibri"/>
              </a:rPr>
              <a:t>liší</a:t>
            </a:r>
            <a:r>
              <a:rPr lang="en-US">
                <a:cs typeface="Calibri"/>
              </a:rPr>
              <a:t> </a:t>
            </a:r>
            <a:r>
              <a:rPr lang="en-US" err="1">
                <a:cs typeface="Calibri"/>
              </a:rPr>
              <a:t>podle</a:t>
            </a:r>
            <a:r>
              <a:rPr lang="en-US">
                <a:cs typeface="Calibri"/>
              </a:rPr>
              <a:t> toho, </a:t>
            </a:r>
            <a:r>
              <a:rPr lang="en-US" err="1">
                <a:cs typeface="Calibri"/>
              </a:rPr>
              <a:t>jakého</a:t>
            </a:r>
            <a:r>
              <a:rPr lang="en-US">
                <a:cs typeface="Calibri"/>
              </a:rPr>
              <a:t> </a:t>
            </a:r>
            <a:r>
              <a:rPr lang="en-US" err="1">
                <a:cs typeface="Calibri"/>
              </a:rPr>
              <a:t>znečištění</a:t>
            </a:r>
            <a:r>
              <a:rPr lang="en-US">
                <a:cs typeface="Calibri"/>
              </a:rPr>
              <a:t> </a:t>
            </a:r>
            <a:r>
              <a:rPr lang="en-US" err="1">
                <a:cs typeface="Calibri"/>
              </a:rPr>
              <a:t>nebo</a:t>
            </a:r>
            <a:r>
              <a:rPr lang="en-US">
                <a:cs typeface="Calibri"/>
              </a:rPr>
              <a:t> </a:t>
            </a:r>
            <a:r>
              <a:rPr lang="en-US" err="1">
                <a:cs typeface="Calibri"/>
              </a:rPr>
              <a:t>nadbytku</a:t>
            </a:r>
            <a:r>
              <a:rPr lang="en-US">
                <a:cs typeface="Calibri"/>
              </a:rPr>
              <a:t> </a:t>
            </a:r>
            <a:r>
              <a:rPr lang="en-US" err="1">
                <a:cs typeface="Calibri"/>
              </a:rPr>
              <a:t>prvku</a:t>
            </a:r>
            <a:r>
              <a:rPr lang="en-US">
                <a:cs typeface="Calibri"/>
              </a:rPr>
              <a:t> </a:t>
            </a:r>
            <a:r>
              <a:rPr lang="en-US" err="1">
                <a:cs typeface="Calibri"/>
              </a:rPr>
              <a:t>či</a:t>
            </a:r>
            <a:r>
              <a:rPr lang="en-US">
                <a:cs typeface="Calibri"/>
              </a:rPr>
              <a:t> </a:t>
            </a:r>
            <a:r>
              <a:rPr lang="en-US" err="1">
                <a:cs typeface="Calibri"/>
              </a:rPr>
              <a:t>látky</a:t>
            </a:r>
            <a:r>
              <a:rPr lang="en-US">
                <a:cs typeface="Calibri"/>
              </a:rPr>
              <a:t> se </a:t>
            </a:r>
            <a:r>
              <a:rPr lang="en-US" err="1">
                <a:cs typeface="Calibri"/>
              </a:rPr>
              <a:t>potřebujeme</a:t>
            </a:r>
            <a:r>
              <a:rPr lang="en-US">
                <a:cs typeface="Calibri"/>
              </a:rPr>
              <a:t> </a:t>
            </a:r>
            <a:r>
              <a:rPr lang="en-US" err="1">
                <a:cs typeface="Calibri"/>
              </a:rPr>
              <a:t>zbavit</a:t>
            </a:r>
            <a:r>
              <a:rPr lang="en-US">
                <a:cs typeface="Calibri"/>
              </a:rPr>
              <a:t>. V </a:t>
            </a:r>
            <a:r>
              <a:rPr lang="en-US" err="1">
                <a:cs typeface="Calibri"/>
              </a:rPr>
              <a:t>zásadě</a:t>
            </a:r>
            <a:r>
              <a:rPr lang="en-US">
                <a:cs typeface="Calibri"/>
              </a:rPr>
              <a:t> </a:t>
            </a:r>
            <a:r>
              <a:rPr lang="en-US" err="1">
                <a:cs typeface="Calibri"/>
              </a:rPr>
              <a:t>lze</a:t>
            </a:r>
            <a:r>
              <a:rPr lang="en-US">
                <a:cs typeface="Calibri"/>
              </a:rPr>
              <a:t> </a:t>
            </a:r>
            <a:r>
              <a:rPr lang="en-US" err="1">
                <a:cs typeface="Calibri"/>
              </a:rPr>
              <a:t>říci</a:t>
            </a:r>
            <a:r>
              <a:rPr lang="en-US">
                <a:cs typeface="Calibri"/>
              </a:rPr>
              <a:t>, </a:t>
            </a:r>
            <a:r>
              <a:rPr lang="en-US" err="1">
                <a:cs typeface="Calibri"/>
              </a:rPr>
              <a:t>že</a:t>
            </a:r>
            <a:r>
              <a:rPr lang="en-US">
                <a:cs typeface="Calibri"/>
              </a:rPr>
              <a:t> z </a:t>
            </a:r>
            <a:r>
              <a:rPr lang="en-US" err="1">
                <a:cs typeface="Calibri"/>
              </a:rPr>
              <a:t>podzemní</a:t>
            </a:r>
            <a:r>
              <a:rPr lang="en-US">
                <a:cs typeface="Calibri"/>
              </a:rPr>
              <a:t> </a:t>
            </a:r>
            <a:r>
              <a:rPr lang="en-US" err="1">
                <a:cs typeface="Calibri"/>
              </a:rPr>
              <a:t>vody</a:t>
            </a:r>
            <a:r>
              <a:rPr lang="en-US">
                <a:cs typeface="Calibri"/>
              </a:rPr>
              <a:t> </a:t>
            </a:r>
            <a:r>
              <a:rPr lang="en-US" err="1">
                <a:cs typeface="Calibri"/>
              </a:rPr>
              <a:t>odstraňujeme</a:t>
            </a:r>
            <a:r>
              <a:rPr lang="en-US">
                <a:cs typeface="Calibri"/>
              </a:rPr>
              <a:t> </a:t>
            </a:r>
            <a:r>
              <a:rPr lang="en-US" err="1">
                <a:cs typeface="Calibri"/>
              </a:rPr>
              <a:t>několik</a:t>
            </a:r>
            <a:r>
              <a:rPr lang="en-US">
                <a:cs typeface="Calibri"/>
              </a:rPr>
              <a:t> </a:t>
            </a:r>
            <a:r>
              <a:rPr lang="en-US" err="1">
                <a:cs typeface="Calibri"/>
              </a:rPr>
              <a:t>prvků</a:t>
            </a:r>
            <a:r>
              <a:rPr lang="en-US">
                <a:cs typeface="Calibri"/>
              </a:rPr>
              <a:t> </a:t>
            </a:r>
            <a:r>
              <a:rPr lang="en-US" err="1">
                <a:cs typeface="Calibri"/>
              </a:rPr>
              <a:t>či</a:t>
            </a:r>
            <a:r>
              <a:rPr lang="en-US">
                <a:cs typeface="Calibri"/>
              </a:rPr>
              <a:t> </a:t>
            </a:r>
            <a:r>
              <a:rPr lang="en-US" err="1">
                <a:cs typeface="Calibri"/>
              </a:rPr>
              <a:t>látek</a:t>
            </a:r>
            <a:r>
              <a:rPr lang="en-US">
                <a:cs typeface="Calibri"/>
              </a:rPr>
              <a:t>, ale z </a:t>
            </a:r>
            <a:r>
              <a:rPr lang="en-US" err="1">
                <a:cs typeface="Calibri"/>
              </a:rPr>
              <a:t>povrchové</a:t>
            </a:r>
            <a:r>
              <a:rPr lang="en-US">
                <a:cs typeface="Calibri"/>
              </a:rPr>
              <a:t> </a:t>
            </a:r>
            <a:r>
              <a:rPr lang="en-US" err="1">
                <a:cs typeface="Calibri"/>
              </a:rPr>
              <a:t>jich</a:t>
            </a:r>
            <a:r>
              <a:rPr lang="en-US">
                <a:cs typeface="Calibri"/>
              </a:rPr>
              <a:t> </a:t>
            </a:r>
            <a:r>
              <a:rPr lang="en-US" err="1">
                <a:cs typeface="Calibri"/>
              </a:rPr>
              <a:t>musíme</a:t>
            </a:r>
            <a:r>
              <a:rPr lang="en-US">
                <a:cs typeface="Calibri"/>
              </a:rPr>
              <a:t> </a:t>
            </a:r>
            <a:r>
              <a:rPr lang="en-US" err="1">
                <a:cs typeface="Calibri"/>
              </a:rPr>
              <a:t>odstranit</a:t>
            </a:r>
            <a:r>
              <a:rPr lang="en-US">
                <a:cs typeface="Calibri"/>
              </a:rPr>
              <a:t> </a:t>
            </a:r>
            <a:r>
              <a:rPr lang="en-US" err="1">
                <a:cs typeface="Calibri"/>
              </a:rPr>
              <a:t>mnohem</a:t>
            </a:r>
            <a:r>
              <a:rPr lang="en-US">
                <a:cs typeface="Calibri"/>
              </a:rPr>
              <a:t> </a:t>
            </a:r>
            <a:r>
              <a:rPr lang="en-US" err="1">
                <a:cs typeface="Calibri"/>
              </a:rPr>
              <a:t>více</a:t>
            </a:r>
            <a:r>
              <a:rPr lang="en-US">
                <a:cs typeface="Calibri"/>
              </a:rPr>
              <a:t>. </a:t>
            </a:r>
            <a:r>
              <a:rPr lang="en-US" err="1">
                <a:cs typeface="Calibri"/>
              </a:rPr>
              <a:t>Nejčastějším</a:t>
            </a:r>
            <a:r>
              <a:rPr lang="en-US">
                <a:cs typeface="Calibri"/>
              </a:rPr>
              <a:t> </a:t>
            </a:r>
            <a:r>
              <a:rPr lang="en-US" err="1">
                <a:cs typeface="Calibri"/>
              </a:rPr>
              <a:t>způsobem</a:t>
            </a:r>
            <a:r>
              <a:rPr lang="en-US">
                <a:cs typeface="Calibri"/>
              </a:rPr>
              <a:t> </a:t>
            </a:r>
            <a:r>
              <a:rPr lang="en-US" err="1">
                <a:cs typeface="Calibri"/>
              </a:rPr>
              <a:t>úpravy</a:t>
            </a:r>
            <a:r>
              <a:rPr lang="en-US">
                <a:cs typeface="Calibri"/>
              </a:rPr>
              <a:t> je </a:t>
            </a:r>
            <a:r>
              <a:rPr lang="en-US" err="1">
                <a:cs typeface="Calibri"/>
              </a:rPr>
              <a:t>převedení</a:t>
            </a:r>
            <a:r>
              <a:rPr lang="en-US">
                <a:cs typeface="Calibri"/>
              </a:rPr>
              <a:t> </a:t>
            </a:r>
            <a:r>
              <a:rPr lang="en-US" err="1">
                <a:cs typeface="Calibri"/>
              </a:rPr>
              <a:t>znečišťujících</a:t>
            </a:r>
            <a:r>
              <a:rPr lang="en-US">
                <a:cs typeface="Calibri"/>
              </a:rPr>
              <a:t> </a:t>
            </a:r>
            <a:r>
              <a:rPr lang="en-US" err="1">
                <a:cs typeface="Calibri"/>
              </a:rPr>
              <a:t>látek</a:t>
            </a:r>
            <a:r>
              <a:rPr lang="en-US">
                <a:cs typeface="Calibri"/>
              </a:rPr>
              <a:t> do </a:t>
            </a:r>
            <a:r>
              <a:rPr lang="en-US" err="1">
                <a:cs typeface="Calibri"/>
              </a:rPr>
              <a:t>takové</a:t>
            </a:r>
            <a:r>
              <a:rPr lang="en-US">
                <a:cs typeface="Calibri"/>
              </a:rPr>
              <a:t> </a:t>
            </a:r>
            <a:r>
              <a:rPr lang="en-US" err="1">
                <a:cs typeface="Calibri"/>
              </a:rPr>
              <a:t>formy</a:t>
            </a:r>
            <a:r>
              <a:rPr lang="en-US">
                <a:cs typeface="Calibri"/>
              </a:rPr>
              <a:t>, aby se </a:t>
            </a:r>
            <a:r>
              <a:rPr lang="en-US" err="1">
                <a:cs typeface="Calibri"/>
              </a:rPr>
              <a:t>daly</a:t>
            </a:r>
            <a:r>
              <a:rPr lang="en-US">
                <a:cs typeface="Calibri"/>
              </a:rPr>
              <a:t> </a:t>
            </a:r>
            <a:r>
              <a:rPr lang="en-US" err="1">
                <a:cs typeface="Calibri"/>
              </a:rPr>
              <a:t>oddělit</a:t>
            </a:r>
            <a:r>
              <a:rPr lang="en-US">
                <a:cs typeface="Calibri"/>
              </a:rPr>
              <a:t> od </a:t>
            </a:r>
            <a:r>
              <a:rPr lang="en-US" err="1">
                <a:cs typeface="Calibri"/>
              </a:rPr>
              <a:t>vody</a:t>
            </a:r>
            <a:r>
              <a:rPr lang="en-US">
                <a:cs typeface="Calibri"/>
              </a:rPr>
              <a:t> </a:t>
            </a:r>
            <a:r>
              <a:rPr lang="en-US" err="1">
                <a:cs typeface="Calibri"/>
              </a:rPr>
              <a:t>filtrací</a:t>
            </a:r>
            <a:r>
              <a:rPr lang="en-US">
                <a:cs typeface="Calibri"/>
              </a:rPr>
              <a:t>. </a:t>
            </a:r>
          </a:p>
          <a:p>
            <a:endParaRPr lang="en-US">
              <a:cs typeface="Calibri"/>
            </a:endParaRPr>
          </a:p>
        </p:txBody>
      </p:sp>
      <p:sp>
        <p:nvSpPr>
          <p:cNvPr id="4" name="Slide Number Placeholder 3"/>
          <p:cNvSpPr>
            <a:spLocks noGrp="1"/>
          </p:cNvSpPr>
          <p:nvPr>
            <p:ph type="sldNum" sz="quarter" idx="5"/>
          </p:nvPr>
        </p:nvSpPr>
        <p:spPr/>
        <p:txBody>
          <a:bodyPr/>
          <a:lstStyle/>
          <a:p>
            <a:fld id="{8ECB5537-1133-47A8-B36B-B291B6A79872}" type="slidenum">
              <a:rPr lang="cs-CZ" smtClean="0"/>
              <a:t>58</a:t>
            </a:fld>
            <a:endParaRPr lang="cs-CZ"/>
          </a:p>
        </p:txBody>
      </p:sp>
    </p:spTree>
    <p:extLst>
      <p:ext uri="{BB962C8B-B14F-4D97-AF65-F5344CB8AC3E}">
        <p14:creationId xmlns:p14="http://schemas.microsoft.com/office/powerpoint/2010/main" val="18102357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Najednou se všude rozhostila hutná neproniknutelná tma. Byl to náraz meteoritu? Otrava vodou, která nebyla dobře upravena? Náhlé cestování časem? Nebo…?</a:t>
            </a:r>
          </a:p>
        </p:txBody>
      </p:sp>
      <p:sp>
        <p:nvSpPr>
          <p:cNvPr id="4" name="Zástupný symbol pro číslo snímku 3"/>
          <p:cNvSpPr>
            <a:spLocks noGrp="1"/>
          </p:cNvSpPr>
          <p:nvPr>
            <p:ph type="sldNum" sz="quarter" idx="5"/>
          </p:nvPr>
        </p:nvSpPr>
        <p:spPr/>
        <p:txBody>
          <a:bodyPr/>
          <a:lstStyle/>
          <a:p>
            <a:fld id="{1B1B9D04-6133-4098-9B0A-FC49B283529F}" type="slidenum">
              <a:rPr lang="cs-CZ" smtClean="0"/>
              <a:t>59</a:t>
            </a:fld>
            <a:endParaRPr lang="cs-CZ"/>
          </a:p>
        </p:txBody>
      </p:sp>
    </p:spTree>
    <p:extLst>
      <p:ext uri="{BB962C8B-B14F-4D97-AF65-F5344CB8AC3E}">
        <p14:creationId xmlns:p14="http://schemas.microsoft.com/office/powerpoint/2010/main" val="27929113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Najednou se však probouzíme </a:t>
            </a:r>
            <a:r>
              <a:rPr lang="cs-CZ" b="1"/>
              <a:t>ve své posteli</a:t>
            </a:r>
            <a:r>
              <a:rPr lang="cs-CZ"/>
              <a:t>, jako standardně pět minut před zvoněním našeho budíku, který nám určuje, kdy máme vstávat do školy. Nejdeme si však ještě pospat, ale přemýšlíme, čeho jsme to ve snu byli svědky. Elena, Arnošt, Vendelín a další – byly to sice pouze postavy ze </a:t>
            </a:r>
            <a:r>
              <a:rPr lang="cs-CZ" err="1"/>
              <a:t>sna</a:t>
            </a:r>
            <a:r>
              <a:rPr lang="cs-CZ"/>
              <a:t>. Ale co když by to, co jsme pracně v džungli vytvořili, skutečně fungovalo i v naší realitě?</a:t>
            </a:r>
          </a:p>
        </p:txBody>
      </p:sp>
      <p:sp>
        <p:nvSpPr>
          <p:cNvPr id="4" name="Zástupný symbol pro číslo snímku 3"/>
          <p:cNvSpPr>
            <a:spLocks noGrp="1"/>
          </p:cNvSpPr>
          <p:nvPr>
            <p:ph type="sldNum" sz="quarter" idx="5"/>
          </p:nvPr>
        </p:nvSpPr>
        <p:spPr/>
        <p:txBody>
          <a:bodyPr/>
          <a:lstStyle/>
          <a:p>
            <a:fld id="{1B1B9D04-6133-4098-9B0A-FC49B283529F}" type="slidenum">
              <a:rPr lang="cs-CZ" smtClean="0"/>
              <a:t>60</a:t>
            </a:fld>
            <a:endParaRPr lang="cs-CZ"/>
          </a:p>
        </p:txBody>
      </p:sp>
    </p:spTree>
    <p:extLst>
      <p:ext uri="{BB962C8B-B14F-4D97-AF65-F5344CB8AC3E}">
        <p14:creationId xmlns:p14="http://schemas.microsoft.com/office/powerpoint/2010/main" val="14382289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6CC60-84E8-2AE6-D9D3-5F5612C8E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565E2-DAAC-E5C8-F808-5E1442D6A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2D0E22-7754-382B-7790-57E8ED520B1E}"/>
              </a:ext>
            </a:extLst>
          </p:cNvPr>
          <p:cNvSpPr>
            <a:spLocks noGrp="1"/>
          </p:cNvSpPr>
          <p:nvPr>
            <p:ph type="body" idx="1"/>
          </p:nvPr>
        </p:nvSpPr>
        <p:spPr/>
        <p:txBody>
          <a:bodyPr/>
          <a:lstStyle/>
          <a:p>
            <a:r>
              <a:rPr lang="cs-CZ">
                <a:cs typeface="Calibri"/>
              </a:rPr>
              <a:t>A ano, takto to skutečně funguje i ve skutečnosti!</a:t>
            </a:r>
            <a:endParaRPr lang="en-US">
              <a:cs typeface="Calibri"/>
            </a:endParaRPr>
          </a:p>
        </p:txBody>
      </p:sp>
      <p:sp>
        <p:nvSpPr>
          <p:cNvPr id="4" name="Slide Number Placeholder 3">
            <a:extLst>
              <a:ext uri="{FF2B5EF4-FFF2-40B4-BE49-F238E27FC236}">
                <a16:creationId xmlns:a16="http://schemas.microsoft.com/office/drawing/2014/main" id="{4328BA1C-39B4-D008-8811-F348EF174117}"/>
              </a:ext>
            </a:extLst>
          </p:cNvPr>
          <p:cNvSpPr>
            <a:spLocks noGrp="1"/>
          </p:cNvSpPr>
          <p:nvPr>
            <p:ph type="sldNum" sz="quarter" idx="5"/>
          </p:nvPr>
        </p:nvSpPr>
        <p:spPr/>
        <p:txBody>
          <a:bodyPr/>
          <a:lstStyle/>
          <a:p>
            <a:fld id="{8ECB5537-1133-47A8-B36B-B291B6A79872}" type="slidenum">
              <a:rPr lang="cs-CZ" smtClean="0"/>
              <a:t>61</a:t>
            </a:fld>
            <a:endParaRPr lang="cs-CZ"/>
          </a:p>
        </p:txBody>
      </p:sp>
    </p:spTree>
    <p:extLst>
      <p:ext uri="{BB962C8B-B14F-4D97-AF65-F5344CB8AC3E}">
        <p14:creationId xmlns:p14="http://schemas.microsoft.com/office/powerpoint/2010/main" val="879657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C4518-4EED-53E9-51EC-5764D637E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06E33-A8F9-C3D8-B979-E46970B91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9A86A-FFE0-234C-2F87-1E5BFEB7C250}"/>
              </a:ext>
            </a:extLst>
          </p:cNvPr>
          <p:cNvSpPr>
            <a:spLocks noGrp="1"/>
          </p:cNvSpPr>
          <p:nvPr>
            <p:ph type="body" idx="1"/>
          </p:nvPr>
        </p:nvSpPr>
        <p:spPr/>
        <p:txBody>
          <a:bodyPr/>
          <a:lstStyle/>
          <a:p>
            <a:r>
              <a:rPr lang="cs-CZ">
                <a:cs typeface="Calibri"/>
              </a:rPr>
              <a:t>Takto vypadají jednotlivé části vodárenské sítě </a:t>
            </a:r>
            <a:r>
              <a:rPr lang="cs-CZ" b="1">
                <a:cs typeface="Calibri"/>
              </a:rPr>
              <a:t>v realitě</a:t>
            </a:r>
            <a:r>
              <a:rPr lang="cs-CZ">
                <a:cs typeface="Calibri"/>
              </a:rPr>
              <a:t>. Je to přesná analogie toho, co jsme si v pralese postavili, jen z poněkud lepších materiálů… A vodovodní přivaděče jsou v podzemní, takže poruchy a tekoucí voda se zjišťují podstatně hůře, než jsme to mohli vidět v našem pralesním vodovodu.</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73135469-2160-E1A2-45AC-1A769E999B17}"/>
              </a:ext>
            </a:extLst>
          </p:cNvPr>
          <p:cNvSpPr>
            <a:spLocks noGrp="1"/>
          </p:cNvSpPr>
          <p:nvPr>
            <p:ph type="sldNum" sz="quarter" idx="5"/>
          </p:nvPr>
        </p:nvSpPr>
        <p:spPr/>
        <p:txBody>
          <a:bodyPr/>
          <a:lstStyle/>
          <a:p>
            <a:fld id="{8ECB5537-1133-47A8-B36B-B291B6A79872}" type="slidenum">
              <a:rPr lang="cs-CZ" smtClean="0"/>
              <a:t>62</a:t>
            </a:fld>
            <a:endParaRPr lang="cs-CZ"/>
          </a:p>
        </p:txBody>
      </p:sp>
    </p:spTree>
    <p:extLst>
      <p:ext uri="{BB962C8B-B14F-4D97-AF65-F5344CB8AC3E}">
        <p14:creationId xmlns:p14="http://schemas.microsoft.com/office/powerpoint/2010/main" val="16002198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B1B9D04-6133-4098-9B0A-FC49B283529F}" type="slidenum">
              <a:rPr lang="cs-CZ" smtClean="0"/>
              <a:t>63</a:t>
            </a:fld>
            <a:endParaRPr lang="cs-CZ"/>
          </a:p>
        </p:txBody>
      </p:sp>
    </p:spTree>
    <p:extLst>
      <p:ext uri="{BB962C8B-B14F-4D97-AF65-F5344CB8AC3E}">
        <p14:creationId xmlns:p14="http://schemas.microsoft.com/office/powerpoint/2010/main" val="286746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Než se dostaneme k čištění odpadní vody na ČOV, řekneme si kde odpadní voda vzniká a z čeho se skládá (co obsahuje).</a:t>
            </a:r>
          </a:p>
          <a:p>
            <a:endParaRPr lang="cs-CZ"/>
          </a:p>
          <a:p>
            <a:r>
              <a:rPr lang="cs-CZ"/>
              <a:t>Protože abychom pochopily, jak probíhá čištění odpadní vody na ČOV musíme nejdříve vědět, co budeme z vody odstraňovat (neboli její složení).</a:t>
            </a:r>
            <a:endParaRPr lang="cs-CZ" b="0"/>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64</a:t>
            </a:fld>
            <a:endParaRPr lang="cs-CZ"/>
          </a:p>
        </p:txBody>
      </p:sp>
    </p:spTree>
    <p:extLst>
      <p:ext uri="{BB962C8B-B14F-4D97-AF65-F5344CB8AC3E}">
        <p14:creationId xmlns:p14="http://schemas.microsoft.com/office/powerpoint/2010/main" val="38052551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BE6BB-35B6-62D9-F5F5-AE8C29DA9A3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EB81F05-3F44-6E7A-82FB-0A2A845DF3C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386AE96-A2B1-6612-8872-3F742ADBC3F5}"/>
              </a:ext>
            </a:extLst>
          </p:cNvPr>
          <p:cNvSpPr>
            <a:spLocks noGrp="1"/>
          </p:cNvSpPr>
          <p:nvPr>
            <p:ph type="body" idx="1"/>
          </p:nvPr>
        </p:nvSpPr>
        <p:spPr/>
        <p:txBody>
          <a:bodyPr/>
          <a:lstStyle/>
          <a:p>
            <a:r>
              <a:rPr lang="cs-CZ"/>
              <a:t>Obecně můžeme odpadní vodu definovat, jako vodu, kterou jsme nějakým způsobem použili a je teď znečištěná.</a:t>
            </a:r>
          </a:p>
          <a:p>
            <a:endParaRPr lang="cs-CZ"/>
          </a:p>
          <a:p>
            <a:r>
              <a:rPr lang="cs-CZ"/>
              <a:t>Podle místa, kde je odpadní voda produkována rozlišujeme tři základní druhy odpadní vody. Splaškovou, průmyslovou a dešťovou vodu, která se nevsákla a vtekla do kanálu a následně na ČOV.</a:t>
            </a:r>
          </a:p>
          <a:p>
            <a:endParaRPr lang="cs-CZ"/>
          </a:p>
          <a:p>
            <a:r>
              <a:rPr lang="cs-CZ"/>
              <a:t>Splašková odpadní voda, také označována jako splašky, odtéká z domácností a sociálních zařízení – WC, sprcha, pračka, …</a:t>
            </a:r>
          </a:p>
          <a:p>
            <a:r>
              <a:rPr lang="cs-CZ"/>
              <a:t>Průmyslová jak už název napovídá pochází z průmyslu a její složení je hodně závislé, co se v dané továrně vyrábí.</a:t>
            </a:r>
          </a:p>
          <a:p>
            <a:r>
              <a:rPr lang="cs-CZ"/>
              <a:t>A poslední dešťová, kterou sem zařazujeme, když se nevsákne do půdy a kanálem doteče na ČOV.</a:t>
            </a:r>
          </a:p>
        </p:txBody>
      </p:sp>
      <p:sp>
        <p:nvSpPr>
          <p:cNvPr id="4" name="Zástupný symbol pro číslo snímku 3">
            <a:extLst>
              <a:ext uri="{FF2B5EF4-FFF2-40B4-BE49-F238E27FC236}">
                <a16:creationId xmlns:a16="http://schemas.microsoft.com/office/drawing/2014/main" id="{51892653-76C9-7511-7070-72E2C037CD75}"/>
              </a:ext>
            </a:extLst>
          </p:cNvPr>
          <p:cNvSpPr>
            <a:spLocks noGrp="1"/>
          </p:cNvSpPr>
          <p:nvPr>
            <p:ph type="sldNum" sz="quarter" idx="5"/>
          </p:nvPr>
        </p:nvSpPr>
        <p:spPr/>
        <p:txBody>
          <a:bodyPr/>
          <a:lstStyle/>
          <a:p>
            <a:fld id="{8ECB5537-1133-47A8-B36B-B291B6A79872}" type="slidenum">
              <a:rPr lang="cs-CZ" smtClean="0"/>
              <a:t>65</a:t>
            </a:fld>
            <a:endParaRPr lang="cs-CZ"/>
          </a:p>
        </p:txBody>
      </p:sp>
    </p:spTree>
    <p:extLst>
      <p:ext uri="{BB962C8B-B14F-4D97-AF65-F5344CB8AC3E}">
        <p14:creationId xmlns:p14="http://schemas.microsoft.com/office/powerpoint/2010/main" val="7361677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6F3D7-D84C-AC04-C710-AF95B675D79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EB93ECB-0E6A-BE12-7808-38DA0BA1D5B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A85D36C-8A9A-2855-D90D-89E8F7B0F6E3}"/>
              </a:ext>
            </a:extLst>
          </p:cNvPr>
          <p:cNvSpPr>
            <a:spLocks noGrp="1"/>
          </p:cNvSpPr>
          <p:nvPr>
            <p:ph type="body" idx="1"/>
          </p:nvPr>
        </p:nvSpPr>
        <p:spPr/>
        <p:txBody>
          <a:bodyPr/>
          <a:lstStyle/>
          <a:p>
            <a:r>
              <a:rPr lang="cs-CZ"/>
              <a:t>Prostor pro diskuzi. Nechte studenty se zamyslet se nad složením odpadním vody. Nápady můžete psát na tabuli.</a:t>
            </a:r>
          </a:p>
        </p:txBody>
      </p:sp>
      <p:sp>
        <p:nvSpPr>
          <p:cNvPr id="4" name="Zástupný symbol pro číslo snímku 3">
            <a:extLst>
              <a:ext uri="{FF2B5EF4-FFF2-40B4-BE49-F238E27FC236}">
                <a16:creationId xmlns:a16="http://schemas.microsoft.com/office/drawing/2014/main" id="{AA726909-11FE-5285-0F22-C5A77E5EEA91}"/>
              </a:ext>
            </a:extLst>
          </p:cNvPr>
          <p:cNvSpPr>
            <a:spLocks noGrp="1"/>
          </p:cNvSpPr>
          <p:nvPr>
            <p:ph type="sldNum" sz="quarter" idx="5"/>
          </p:nvPr>
        </p:nvSpPr>
        <p:spPr/>
        <p:txBody>
          <a:bodyPr/>
          <a:lstStyle/>
          <a:p>
            <a:fld id="{8ECB5537-1133-47A8-B36B-B291B6A79872}" type="slidenum">
              <a:rPr lang="cs-CZ" smtClean="0"/>
              <a:t>66</a:t>
            </a:fld>
            <a:endParaRPr lang="cs-CZ"/>
          </a:p>
        </p:txBody>
      </p:sp>
    </p:spTree>
    <p:extLst>
      <p:ext uri="{BB962C8B-B14F-4D97-AF65-F5344CB8AC3E}">
        <p14:creationId xmlns:p14="http://schemas.microsoft.com/office/powerpoint/2010/main" val="39631124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05CD1-D83E-01AA-23DF-5E7DB6C1E83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C825155-2F0C-38B7-4D79-05C70CFC098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083A2A9-23ED-12FB-667F-C3AE2D72A7B5}"/>
              </a:ext>
            </a:extLst>
          </p:cNvPr>
          <p:cNvSpPr>
            <a:spLocks noGrp="1"/>
          </p:cNvSpPr>
          <p:nvPr>
            <p:ph type="body" idx="1"/>
          </p:nvPr>
        </p:nvSpPr>
        <p:spPr/>
        <p:txBody>
          <a:bodyPr/>
          <a:lstStyle/>
          <a:p>
            <a:r>
              <a:rPr lang="cs-CZ"/>
              <a:t>V odpadní vodě může najít opravdu ledacos. </a:t>
            </a:r>
          </a:p>
          <a:p>
            <a:endParaRPr lang="cs-CZ"/>
          </a:p>
          <a:p>
            <a:r>
              <a:rPr lang="cs-CZ"/>
              <a:t>Složení odpadní vody závisí na tom jací jsou producenti odpadní vody, jestli jsou napojeny pouze domácnosti nebo i nějaký průmysl.</a:t>
            </a:r>
          </a:p>
          <a:p>
            <a:endParaRPr lang="cs-CZ"/>
          </a:p>
          <a:p>
            <a:r>
              <a:rPr lang="cs-CZ"/>
              <a:t>Představme si, že bychom si nabrali odpadní vodu do nějaké nádoby, například kádinky. Pouhým okem vidíme nerozpuštěné znečištění, jako například zbytky jídla, nějaký sediment, písek, štěrk, vlhčené ubrousky, na hladině může plavat tuk…</a:t>
            </a:r>
          </a:p>
          <a:p>
            <a:endParaRPr lang="cs-CZ"/>
          </a:p>
        </p:txBody>
      </p:sp>
      <p:sp>
        <p:nvSpPr>
          <p:cNvPr id="4" name="Zástupný symbol pro číslo snímku 3">
            <a:extLst>
              <a:ext uri="{FF2B5EF4-FFF2-40B4-BE49-F238E27FC236}">
                <a16:creationId xmlns:a16="http://schemas.microsoft.com/office/drawing/2014/main" id="{828A51AF-091C-F100-F960-6A9EC6C8B00B}"/>
              </a:ext>
            </a:extLst>
          </p:cNvPr>
          <p:cNvSpPr>
            <a:spLocks noGrp="1"/>
          </p:cNvSpPr>
          <p:nvPr>
            <p:ph type="sldNum" sz="quarter" idx="5"/>
          </p:nvPr>
        </p:nvSpPr>
        <p:spPr/>
        <p:txBody>
          <a:bodyPr/>
          <a:lstStyle/>
          <a:p>
            <a:fld id="{8ECB5537-1133-47A8-B36B-B291B6A79872}" type="slidenum">
              <a:rPr lang="cs-CZ" smtClean="0"/>
              <a:t>67</a:t>
            </a:fld>
            <a:endParaRPr lang="cs-CZ"/>
          </a:p>
        </p:txBody>
      </p:sp>
    </p:spTree>
    <p:extLst>
      <p:ext uri="{BB962C8B-B14F-4D97-AF65-F5344CB8AC3E}">
        <p14:creationId xmlns:p14="http://schemas.microsoft.com/office/powerpoint/2010/main" val="37724033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Při hlubším zkoumání odpadní vody zjistíme, že ve vodě je i nějaké rozpuštěné znečištění, které již není vidět pouhým okem, ale zjistitelné pomocí různých metod v laboratoř.</a:t>
            </a:r>
          </a:p>
          <a:p>
            <a:endParaRPr lang="cs-CZ">
              <a:ea typeface="Calibri"/>
              <a:cs typeface="Calibri"/>
            </a:endParaRPr>
          </a:p>
          <a:p>
            <a:r>
              <a:rPr lang="cs-CZ">
                <a:ea typeface="Calibri"/>
                <a:cs typeface="Calibri"/>
              </a:rPr>
              <a:t>Nacházejí se zde ...</a:t>
            </a:r>
          </a:p>
          <a:p>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69</a:t>
            </a:fld>
            <a:endParaRPr lang="cs-CZ"/>
          </a:p>
        </p:txBody>
      </p:sp>
    </p:spTree>
    <p:extLst>
      <p:ext uri="{BB962C8B-B14F-4D97-AF65-F5344CB8AC3E}">
        <p14:creationId xmlns:p14="http://schemas.microsoft.com/office/powerpoint/2010/main" val="36108831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Když se řekne odpadní voda, tak většinu lidí napadne, že je to voda ze záchodu. Co vlastně obsahuje naše moč nebo naše fekálie?</a:t>
            </a:r>
          </a:p>
          <a:p>
            <a:endParaRPr lang="cs-CZ"/>
          </a:p>
          <a:p>
            <a:r>
              <a:rPr lang="cs-CZ"/>
              <a:t>Z většiny obsahují vodu. Moč obsahuje dále močovinu, kreatinin, kyselinu močovou a další ionty. Stolice obsahuje anorganické látky, střevní bakterie a nestrávení zbytky potravy.</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70</a:t>
            </a:fld>
            <a:endParaRPr lang="cs-CZ"/>
          </a:p>
        </p:txBody>
      </p:sp>
    </p:spTree>
    <p:extLst>
      <p:ext uri="{BB962C8B-B14F-4D97-AF65-F5344CB8AC3E}">
        <p14:creationId xmlns:p14="http://schemas.microsoft.com/office/powerpoint/2010/main" val="20911608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03FB5-FAFA-3653-EB5A-5E08D428AAD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F7B340C-98DE-2814-084A-091EC3D450A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40C1869-DAE9-0065-8119-1E30B2F1467D}"/>
              </a:ext>
            </a:extLst>
          </p:cNvPr>
          <p:cNvSpPr>
            <a:spLocks noGrp="1"/>
          </p:cNvSpPr>
          <p:nvPr>
            <p:ph type="body" idx="1"/>
          </p:nvPr>
        </p:nvSpPr>
        <p:spPr/>
        <p:txBody>
          <a:bodyPr/>
          <a:lstStyle/>
          <a:p>
            <a:r>
              <a:rPr lang="cs-CZ"/>
              <a:t>Na slidu vidíte, které věci nepatří do kanalizace, neboli které nemáme splachovat do záchodu nebo spláchnout ve dřezu. Například:</a:t>
            </a:r>
          </a:p>
          <a:p>
            <a:pPr marL="171450" indent="-171450">
              <a:buFont typeface="Arial" panose="020B0604020202020204" pitchFamily="34" charset="0"/>
              <a:buChar char="•"/>
            </a:pPr>
            <a:r>
              <a:rPr lang="cs-CZ"/>
              <a:t>zbytky jídla</a:t>
            </a:r>
          </a:p>
          <a:p>
            <a:pPr marL="171450" indent="-171450">
              <a:buFont typeface="Arial" panose="020B0604020202020204" pitchFamily="34" charset="0"/>
              <a:buChar char="•"/>
            </a:pPr>
            <a:r>
              <a:rPr lang="cs-CZ"/>
              <a:t>odpad z kuchyňských drtičů</a:t>
            </a:r>
          </a:p>
          <a:p>
            <a:pPr marL="171450" indent="-171450">
              <a:buFont typeface="Arial" panose="020B0604020202020204" pitchFamily="34" charset="0"/>
              <a:buChar char="•"/>
            </a:pPr>
            <a:r>
              <a:rPr lang="cs-CZ"/>
              <a:t>tuky a oleje</a:t>
            </a:r>
          </a:p>
          <a:p>
            <a:pPr marL="171450" indent="-171450">
              <a:buFont typeface="Arial" panose="020B0604020202020204" pitchFamily="34" charset="0"/>
              <a:buChar char="•"/>
            </a:pPr>
            <a:r>
              <a:rPr lang="cs-CZ"/>
              <a:t>hygienické potřeby – vlhčené a kosmetické ubrousky, vatové tyčinky, jednorázové pleny, ...</a:t>
            </a:r>
          </a:p>
          <a:p>
            <a:pPr marL="171450" indent="-171450">
              <a:buFont typeface="Arial" panose="020B0604020202020204" pitchFamily="34" charset="0"/>
              <a:buChar char="•"/>
            </a:pPr>
            <a:r>
              <a:rPr lang="cs-CZ"/>
              <a:t>komunální odpad</a:t>
            </a:r>
          </a:p>
          <a:p>
            <a:pPr marL="171450" indent="-171450">
              <a:buFont typeface="Arial" panose="020B0604020202020204" pitchFamily="34" charset="0"/>
              <a:buChar char="•"/>
            </a:pPr>
            <a:r>
              <a:rPr lang="cs-CZ"/>
              <a:t>zbytky chemikálií, nebo třeba rtuť</a:t>
            </a:r>
          </a:p>
          <a:p>
            <a:endParaRPr lang="cs-CZ"/>
          </a:p>
          <a:p>
            <a:r>
              <a:rPr lang="cs-CZ"/>
              <a:t>Důležité je vysvětlit PROČ se tyto věci nepatří do kanalizace, ale do popelnice. </a:t>
            </a:r>
          </a:p>
          <a:p>
            <a:r>
              <a:rPr lang="cs-CZ" sz="1800" b="0" i="0" u="none" strike="noStrike" baseline="0">
                <a:solidFill>
                  <a:srgbClr val="000000"/>
                </a:solidFill>
                <a:latin typeface="Aptos" panose="020B0004020202020204" pitchFamily="34" charset="0"/>
              </a:rPr>
              <a:t>Protože mohou poškozovat nebo ucpávat kanalizační potrubí a zařízení na čistírně odpadních vod. Například tuk se usazuje na stěnách kanalizace a na něj se pak zachycují další nečistoty (ubrousky, hygienické potřeby, ...). Může to vést až k úplnému ucpání potrubí a odpadní voda pak nemá kudy odtékat. </a:t>
            </a:r>
          </a:p>
          <a:p>
            <a:endParaRPr lang="cs-CZ" sz="1800" b="0" i="0" u="none" strike="noStrike" baseline="0">
              <a:solidFill>
                <a:srgbClr val="000000"/>
              </a:solidFill>
              <a:latin typeface="Aptos" panose="020B0004020202020204" pitchFamily="34" charset="0"/>
            </a:endParaRPr>
          </a:p>
          <a:p>
            <a:r>
              <a:rPr lang="cs-CZ" sz="1800" b="0" i="0" u="none" strike="noStrike" baseline="0">
                <a:solidFill>
                  <a:srgbClr val="000000"/>
                </a:solidFill>
                <a:latin typeface="Aptos" panose="020B0004020202020204" pitchFamily="34" charset="0"/>
              </a:rPr>
              <a:t>Odstrašujícím příkladem může být uspání londýnské kanalizace v roce 2017, kdy se v kanalizaci nahromadil materiál o váze 130 t, který ji úplně ucpal.</a:t>
            </a:r>
            <a:endParaRPr lang="cs-CZ"/>
          </a:p>
        </p:txBody>
      </p:sp>
      <p:sp>
        <p:nvSpPr>
          <p:cNvPr id="4" name="Zástupný symbol pro číslo snímku 3">
            <a:extLst>
              <a:ext uri="{FF2B5EF4-FFF2-40B4-BE49-F238E27FC236}">
                <a16:creationId xmlns:a16="http://schemas.microsoft.com/office/drawing/2014/main" id="{4D6DDC9D-02E5-B686-D1C8-9D34E88624E7}"/>
              </a:ext>
            </a:extLst>
          </p:cNvPr>
          <p:cNvSpPr>
            <a:spLocks noGrp="1"/>
          </p:cNvSpPr>
          <p:nvPr>
            <p:ph type="sldNum" sz="quarter" idx="5"/>
          </p:nvPr>
        </p:nvSpPr>
        <p:spPr/>
        <p:txBody>
          <a:bodyPr/>
          <a:lstStyle/>
          <a:p>
            <a:fld id="{8ECB5537-1133-47A8-B36B-B291B6A79872}" type="slidenum">
              <a:rPr lang="cs-CZ" smtClean="0"/>
              <a:t>71</a:t>
            </a:fld>
            <a:endParaRPr lang="cs-CZ"/>
          </a:p>
        </p:txBody>
      </p:sp>
    </p:spTree>
    <p:extLst>
      <p:ext uri="{BB962C8B-B14F-4D97-AF65-F5344CB8AC3E}">
        <p14:creationId xmlns:p14="http://schemas.microsoft.com/office/powerpoint/2010/main" val="28209770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96EDE-2405-79E6-D0BC-408C2267C58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B4A723D-4BC3-A47A-A3D5-F918AA4B8B0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CBB3991-BF66-7109-3E81-56C1FF5033FD}"/>
              </a:ext>
            </a:extLst>
          </p:cNvPr>
          <p:cNvSpPr>
            <a:spLocks noGrp="1"/>
          </p:cNvSpPr>
          <p:nvPr>
            <p:ph type="body" idx="1"/>
          </p:nvPr>
        </p:nvSpPr>
        <p:spPr/>
        <p:txBody>
          <a:bodyPr/>
          <a:lstStyle/>
          <a:p>
            <a:r>
              <a:rPr lang="cs-CZ" dirty="0"/>
              <a:t>V reálu, co se může stát….</a:t>
            </a:r>
          </a:p>
        </p:txBody>
      </p:sp>
      <p:sp>
        <p:nvSpPr>
          <p:cNvPr id="4" name="Zástupný symbol pro číslo snímku 3">
            <a:extLst>
              <a:ext uri="{FF2B5EF4-FFF2-40B4-BE49-F238E27FC236}">
                <a16:creationId xmlns:a16="http://schemas.microsoft.com/office/drawing/2014/main" id="{46EFF9A1-0C29-C583-3C29-B0F06150FF45}"/>
              </a:ext>
            </a:extLst>
          </p:cNvPr>
          <p:cNvSpPr>
            <a:spLocks noGrp="1"/>
          </p:cNvSpPr>
          <p:nvPr>
            <p:ph type="sldNum" sz="quarter" idx="5"/>
          </p:nvPr>
        </p:nvSpPr>
        <p:spPr/>
        <p:txBody>
          <a:bodyPr/>
          <a:lstStyle/>
          <a:p>
            <a:fld id="{8ECB5537-1133-47A8-B36B-B291B6A79872}" type="slidenum">
              <a:rPr lang="cs-CZ" smtClean="0"/>
              <a:t>72</a:t>
            </a:fld>
            <a:endParaRPr lang="cs-CZ"/>
          </a:p>
        </p:txBody>
      </p:sp>
    </p:spTree>
    <p:extLst>
      <p:ext uri="{BB962C8B-B14F-4D97-AF65-F5344CB8AC3E}">
        <p14:creationId xmlns:p14="http://schemas.microsoft.com/office/powerpoint/2010/main" val="330582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Malé, rychlé historické okénko, jak se vyvíjelo odvádění odpadních vod.</a:t>
            </a:r>
          </a:p>
          <a:p>
            <a:endParaRPr lang="cs-CZ"/>
          </a:p>
          <a:p>
            <a:pPr marL="228600" indent="-228600">
              <a:buAutoNum type="arabicParenR"/>
            </a:pPr>
            <a:r>
              <a:rPr lang="cs-CZ"/>
              <a:t>Jedním z prvních a nejznámějších systémů je </a:t>
            </a:r>
            <a:r>
              <a:rPr lang="cs-CZ" err="1"/>
              <a:t>Cloaca</a:t>
            </a:r>
            <a:r>
              <a:rPr lang="cs-CZ"/>
              <a:t> maxima. Tento kanalizační systém byl vybudován kolem roku </a:t>
            </a:r>
            <a:r>
              <a:rPr lang="cs-CZ" b="1"/>
              <a:t>600 před n.l. v Římě</a:t>
            </a:r>
            <a:r>
              <a:rPr lang="cs-CZ"/>
              <a:t>.</a:t>
            </a:r>
          </a:p>
          <a:p>
            <a:pPr marL="228600" indent="-228600">
              <a:buAutoNum type="arabicParenR"/>
            </a:pPr>
            <a:r>
              <a:rPr lang="cs-CZ"/>
              <a:t>Naopak ve </a:t>
            </a:r>
            <a:r>
              <a:rPr lang="cs-CZ" b="1"/>
              <a:t>středověku (476-1492)</a:t>
            </a:r>
            <a:r>
              <a:rPr lang="cs-CZ"/>
              <a:t> se běžně vylévala vědra s výkaly přímo na ulici. V některých městech se to snažili regulovat a tak bylo možné vylévat vědra pouze v noci. Toto chování vedlo k </a:t>
            </a:r>
            <a:r>
              <a:rPr lang="cs-CZ" b="1">
                <a:highlight>
                  <a:srgbClr val="FFFF00"/>
                </a:highlight>
              </a:rPr>
              <a:t>šíření epidemií</a:t>
            </a:r>
            <a:r>
              <a:rPr lang="cs-CZ"/>
              <a:t>.</a:t>
            </a:r>
          </a:p>
          <a:p>
            <a:pPr marL="228600" indent="-228600">
              <a:buAutoNum type="arabicParenR"/>
            </a:pPr>
            <a:r>
              <a:rPr lang="cs-CZ"/>
              <a:t>Průmyslová revoluce vedla k velkému rozvoji a zvýšenému množství odpadních vod. Začali se proto budovat systémy stok, které vodu odváděly na první mechanické čistírny. Stoky se budovali většinou z cihel.</a:t>
            </a:r>
          </a:p>
          <a:p>
            <a:pPr marL="228600" indent="-228600">
              <a:buAutoNum type="arabicParenR"/>
            </a:pPr>
            <a:r>
              <a:rPr lang="cs-CZ"/>
              <a:t>Dnes se odpadní voda odvádí potrubím, které je z různých materiálů – železobeton, beton, litina, ocel, plast.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73</a:t>
            </a:fld>
            <a:endParaRPr lang="cs-CZ"/>
          </a:p>
        </p:txBody>
      </p:sp>
    </p:spTree>
    <p:extLst>
      <p:ext uri="{BB962C8B-B14F-4D97-AF65-F5344CB8AC3E}">
        <p14:creationId xmlns:p14="http://schemas.microsoft.com/office/powerpoint/2010/main" val="19510311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F9C4F-8BBD-63EC-C467-60DFD82DCD8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6A7798E-FC86-2AA9-C266-486FC32D7A9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3A56C50-0024-F850-6932-0017C556E4E3}"/>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838A7F8F-35C4-D518-7363-D351D697BE57}"/>
              </a:ext>
            </a:extLst>
          </p:cNvPr>
          <p:cNvSpPr>
            <a:spLocks noGrp="1"/>
          </p:cNvSpPr>
          <p:nvPr>
            <p:ph type="sldNum" sz="quarter" idx="5"/>
          </p:nvPr>
        </p:nvSpPr>
        <p:spPr/>
        <p:txBody>
          <a:bodyPr/>
          <a:lstStyle/>
          <a:p>
            <a:fld id="{8ECB5537-1133-47A8-B36B-B291B6A79872}" type="slidenum">
              <a:rPr lang="cs-CZ" smtClean="0"/>
              <a:t>74</a:t>
            </a:fld>
            <a:endParaRPr lang="cs-CZ"/>
          </a:p>
        </p:txBody>
      </p:sp>
    </p:spTree>
    <p:extLst>
      <p:ext uri="{BB962C8B-B14F-4D97-AF65-F5344CB8AC3E}">
        <p14:creationId xmlns:p14="http://schemas.microsoft.com/office/powerpoint/2010/main" val="36971847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Ideálně na čistírnu odpadních vod, kde se voda vyčistí a poté je vypuštěna zpátky do přírody – do řeky, potoka, …</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75</a:t>
            </a:fld>
            <a:endParaRPr lang="cs-CZ"/>
          </a:p>
        </p:txBody>
      </p:sp>
    </p:spTree>
    <p:extLst>
      <p:ext uri="{BB962C8B-B14F-4D97-AF65-F5344CB8AC3E}">
        <p14:creationId xmlns:p14="http://schemas.microsoft.com/office/powerpoint/2010/main" val="1607363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a:t>Ochrana životního prostředí</a:t>
            </a:r>
            <a:r>
              <a:rPr lang="cs-CZ"/>
              <a:t> – ČOV odstraňuje nebezpečné látky. Například dusíkaté a fosforečné látky, které by způsobovaly eutrofizaci (přemnožení řas a sinic)</a:t>
            </a:r>
          </a:p>
          <a:p>
            <a:endParaRPr lang="cs-CZ"/>
          </a:p>
          <a:p>
            <a:r>
              <a:rPr lang="cs-CZ" b="1"/>
              <a:t>Ochrana zdraví lidí</a:t>
            </a:r>
          </a:p>
          <a:p>
            <a:r>
              <a:rPr lang="cs-CZ"/>
              <a:t>ČOV významně snižuje množství škodlivých mikroorganismů.</a:t>
            </a:r>
          </a:p>
          <a:p>
            <a:endParaRPr lang="cs-CZ"/>
          </a:p>
          <a:p>
            <a:r>
              <a:rPr lang="cs-CZ" b="1"/>
              <a:t>Prevence zápachu a estetika</a:t>
            </a:r>
          </a:p>
          <a:p>
            <a:r>
              <a:rPr lang="cs-CZ"/>
              <a:t>Přímé vypouštění odpadní vody z kanalizace do řeky způsobuje nepříjemný zápach, šíření pěny a kalu.</a:t>
            </a:r>
            <a:endParaRPr lang="cs-CZ">
              <a:ea typeface="Calibri"/>
              <a:cs typeface="Calibri"/>
            </a:endParaRPr>
          </a:p>
          <a:p>
            <a:endParaRPr lang="cs-CZ"/>
          </a:p>
          <a:p>
            <a:r>
              <a:rPr lang="cs-CZ" b="1"/>
              <a:t>Dodržení legislativy</a:t>
            </a:r>
          </a:p>
          <a:p>
            <a:r>
              <a:rPr lang="cs-CZ"/>
              <a:t>Vypouštění nečištěné vody do řeky je nezákonné a podléhá přísným normám evropské a české legislativy. Při porušení legislativy se platí pokuty.</a:t>
            </a:r>
          </a:p>
          <a:p>
            <a:endParaRPr lang="cs-CZ"/>
          </a:p>
          <a:p>
            <a:r>
              <a:rPr lang="cs-CZ" b="1"/>
              <a:t>Využití zachyceného znečištění</a:t>
            </a:r>
          </a:p>
          <a:p>
            <a:r>
              <a:rPr lang="cs-CZ"/>
              <a:t>Z části znečištění lze vyrobit elektrickou energii a po úpravě zachyceného znečištění ho využít jako hnojivo.</a:t>
            </a:r>
          </a:p>
          <a:p>
            <a:endParaRPr lang="cs-CZ"/>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76</a:t>
            </a:fld>
            <a:endParaRPr lang="cs-CZ"/>
          </a:p>
        </p:txBody>
      </p:sp>
    </p:spTree>
    <p:extLst>
      <p:ext uri="{BB962C8B-B14F-4D97-AF65-F5344CB8AC3E}">
        <p14:creationId xmlns:p14="http://schemas.microsoft.com/office/powerpoint/2010/main" val="2389692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Tak toto je čistírna odpadních vod. Krása co? :-D</a:t>
            </a:r>
          </a:p>
          <a:p>
            <a:endParaRPr lang="cs-CZ"/>
          </a:p>
          <a:p>
            <a:r>
              <a:rPr lang="cs-CZ"/>
              <a:t>Jsou tady nějaké kroky, samé nádrže, šipky, někde se to míchá, někde to bublá, …</a:t>
            </a:r>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78</a:t>
            </a:fld>
            <a:endParaRPr lang="cs-CZ"/>
          </a:p>
        </p:txBody>
      </p:sp>
    </p:spTree>
    <p:extLst>
      <p:ext uri="{BB962C8B-B14F-4D97-AF65-F5344CB8AC3E}">
        <p14:creationId xmlns:p14="http://schemas.microsoft.com/office/powerpoint/2010/main" val="32015507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Ale nebojte naším cílem není Vás znudit podrobným výkladem. Je ale důležité si odnést, že čištění odpadní vody není jen tak, že je to dlouhý proces, který se skládá z několika důležitých na sebe navazujících kroků. A že čistírnu si můžeme vlastně představit jakou nějakou továrnu, která sice nevyrábí produkty, které by se poté prodávaly v obchodě, ale produkuje právě tu vyčištěnou vodu. A jako i taková továrna na to má svůj propracovaný postup, za kterým stojí řada odborníků, kteří svou prací a péčí přispívají k lepšímu životnímu prostředí. </a:t>
            </a:r>
          </a:p>
          <a:p>
            <a:endParaRPr lang="cs-CZ"/>
          </a:p>
          <a:p>
            <a:r>
              <a:rPr lang="cs-CZ"/>
              <a:t>V této části prezentace se vám budeme snažit předat základní informace o tom, jak čistírna funguje. Ale kdyby někdo z vás měl větší zájem, tak se tomuto odvětví můžete věnovat do budoucna třeba studiem vysoké školy.</a:t>
            </a:r>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79</a:t>
            </a:fld>
            <a:endParaRPr lang="cs-CZ"/>
          </a:p>
        </p:txBody>
      </p:sp>
    </p:spTree>
    <p:extLst>
      <p:ext uri="{BB962C8B-B14F-4D97-AF65-F5344CB8AC3E}">
        <p14:creationId xmlns:p14="http://schemas.microsoft.com/office/powerpoint/2010/main" val="1092512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Tady můžete vidět letecký snímek jedné z čistíren. Čistírny se od sebe mohou lišit, protože jak vypadají neboli z jakých kroků se skládají záleží na složení odpadní vody, která se může lišit podle toho z jakých zdrojů pochází. Jiný charakter bude mít voda z malé obce, kde odpadní voda pochází z rodinných domů a jiná bude z velkého města, kde je i odpadní voda z továren.</a:t>
            </a:r>
          </a:p>
          <a:p>
            <a:endParaRPr lang="cs-CZ"/>
          </a:p>
          <a:p>
            <a:r>
              <a:rPr lang="cs-CZ"/>
              <a:t>Na obrázku jsou zvýrazněny 4 hlavní kroky. A ty si postupně projdeme.</a:t>
            </a:r>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80</a:t>
            </a:fld>
            <a:endParaRPr lang="cs-CZ"/>
          </a:p>
        </p:txBody>
      </p:sp>
    </p:spTree>
    <p:extLst>
      <p:ext uri="{BB962C8B-B14F-4D97-AF65-F5344CB8AC3E}">
        <p14:creationId xmlns:p14="http://schemas.microsoft.com/office/powerpoint/2010/main" val="22799030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Nejdříve musíme z vody odstranit nerozpuštěné znečištění – jako například zbytky jídla, nějaký sediment, písek, štěrk, vlhčené ubrousky a z hladiny tuk.</a:t>
            </a:r>
          </a:p>
          <a:p>
            <a:endParaRPr lang="cs-CZ"/>
          </a:p>
          <a:p>
            <a:r>
              <a:rPr lang="cs-CZ"/>
              <a:t> A jak na to? Využijeme celkem jednoduché procesy, jako sedimentaci, při které se uplatňuje gravitace, dále filtraci a stírání hladiny. Odborně tuto část nazýváme mechanické předčištění.</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81</a:t>
            </a:fld>
            <a:endParaRPr lang="cs-CZ"/>
          </a:p>
        </p:txBody>
      </p:sp>
    </p:spTree>
    <p:extLst>
      <p:ext uri="{BB962C8B-B14F-4D97-AF65-F5344CB8AC3E}">
        <p14:creationId xmlns:p14="http://schemas.microsoft.com/office/powerpoint/2010/main" val="6423596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Na tomto slidu můžete vidět, jak to reálně vypadá na čistírně.</a:t>
            </a:r>
          </a:p>
          <a:p>
            <a:endParaRPr lang="cs-CZ"/>
          </a:p>
          <a:p>
            <a:r>
              <a:rPr lang="cs-CZ"/>
              <a:t>Voda protéká přes různé nádrže, kde se zpomalí její tok a částice, které jsou těžké sedimentují na dno. Takto z vody dostaneme kamení, štěrk, písek. Od toho jsou odvozeny i názvy jednotlivých nádrží – lapák písku, lapák štěrku. „Lapají“ / chytají tyto materiály.</a:t>
            </a:r>
          </a:p>
          <a:p>
            <a:endParaRPr lang="cs-CZ"/>
          </a:p>
          <a:p>
            <a:r>
              <a:rPr lang="cs-CZ"/>
              <a:t>Dále tu máme zařízení, které se hodně podobá cedníku. Jsou tam vedle sebe pruty, trochu to připomíná hrábě nebo hřeben. Voda protéká skrz a to co je větší než mezírka mezi pruty neprojde a je z vody vyloveno. Toto zařízení se nazývá česle. Na česlích se zachytí například – zbytky zeleniny, vlhčené ubrousky, listí, nebo třeba peněženka. </a:t>
            </a:r>
            <a:r>
              <a:rPr lang="cs-CZ">
                <a:sym typeface="Wingdings" panose="05000000000000000000" pitchFamily="2" charset="2"/>
              </a:rPr>
              <a:t> Materiál, který se zachytil se odborně nazývá shrabky. </a:t>
            </a:r>
          </a:p>
          <a:p>
            <a:endParaRPr lang="cs-CZ">
              <a:sym typeface="Wingdings" panose="05000000000000000000" pitchFamily="2" charset="2"/>
            </a:endParaRPr>
          </a:p>
          <a:p>
            <a:r>
              <a:rPr lang="cs-CZ">
                <a:sym typeface="Wingdings" panose="05000000000000000000" pitchFamily="2" charset="2"/>
              </a:rPr>
              <a:t>Na posledním obrázku můžete vidět usazovací nádrž, kde zase využíváme gravitaci. Zde má voda více času se zpomalit a dokáží zde sedimentovat menší částečky, takové „bahýnko“, které nazýváme primární kal. Na hladině plave tuk, který se z hladiny stírá stěrkou a odstraňuje pryč.</a:t>
            </a:r>
            <a:endParaRPr lang="cs-CZ"/>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82</a:t>
            </a:fld>
            <a:endParaRPr lang="cs-CZ"/>
          </a:p>
        </p:txBody>
      </p:sp>
    </p:spTree>
    <p:extLst>
      <p:ext uri="{BB962C8B-B14F-4D97-AF65-F5344CB8AC3E}">
        <p14:creationId xmlns:p14="http://schemas.microsoft.com/office/powerpoint/2010/main" val="8737605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A co dál?</a:t>
            </a:r>
          </a:p>
          <a:p>
            <a:r>
              <a:rPr lang="cs-CZ"/>
              <a:t>Mechanicky předčištěná voda je šedá a je v ní rozpuštěné znečištění. V dalším kroku využijeme biologické čištění. Biologické od toho, že využívá něco živého. Na čistírně odpadních vod si totiž chováme „taková zvířátka“, která mají rády odpadní vodu. Tyhle „zvířátka“ pojídají látky v odpadní vodě. A my jim na čistírně budujeme nádrže ve kterých můžou spokojeně žít a vodu čistit. </a:t>
            </a:r>
            <a:endParaRPr lang="cs-CZ">
              <a:ea typeface="Calibri"/>
              <a:cs typeface="Calibri"/>
            </a:endParaRPr>
          </a:p>
          <a:p>
            <a:endParaRPr lang="cs-CZ"/>
          </a:p>
          <a:p>
            <a:r>
              <a:rPr lang="cs-CZ"/>
              <a:t>Co je to za zvířátka? </a:t>
            </a:r>
            <a:endParaRPr lang="cs-CZ">
              <a:ea typeface="Calibri"/>
              <a:cs typeface="Calibri"/>
            </a:endParaRPr>
          </a:p>
          <a:p>
            <a:r>
              <a:rPr lang="cs-CZ"/>
              <a:t>Jsou to mikroorganismy – bakterie, dále jednobuněční - prvoci, např. bičíkovci, </a:t>
            </a:r>
            <a:r>
              <a:rPr lang="cs-CZ" err="1"/>
              <a:t>kryténky</a:t>
            </a:r>
            <a:r>
              <a:rPr lang="cs-CZ"/>
              <a:t>, měňavky, nálevníci) a mnohobuněční - např. vířníci, hlístice, </a:t>
            </a:r>
            <a:r>
              <a:rPr lang="cs-CZ" err="1"/>
              <a:t>želvušky</a:t>
            </a:r>
            <a:r>
              <a:rPr lang="cs-CZ"/>
              <a:t>, červi, roztoči).</a:t>
            </a:r>
            <a:endParaRPr lang="cs-CZ">
              <a:ea typeface="Calibri"/>
              <a:cs typeface="Calibri"/>
            </a:endParaRPr>
          </a:p>
          <a:p>
            <a:r>
              <a:rPr lang="cs-CZ"/>
              <a:t>Tyto mikroorganismy jsou tak malí, že je můžeme pozorovat pod mikroskopem.</a:t>
            </a:r>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83</a:t>
            </a:fld>
            <a:endParaRPr lang="cs-CZ"/>
          </a:p>
        </p:txBody>
      </p:sp>
    </p:spTree>
    <p:extLst>
      <p:ext uri="{BB962C8B-B14F-4D97-AF65-F5344CB8AC3E}">
        <p14:creationId xmlns:p14="http://schemas.microsoft.com/office/powerpoint/2010/main" val="42402076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A takhle ty mikroorganismy vypadají pod mikroskopem.</a:t>
            </a:r>
          </a:p>
          <a:p>
            <a:endParaRPr lang="cs-CZ"/>
          </a:p>
          <a:p>
            <a:r>
              <a:rPr lang="cs-CZ"/>
              <a:t>Mikroorganismy se společně shlukují do vloček a tvoří taková městečka, ve kterých se jim dobře žije protože mohou společně spolupracovat. Takto shluknuté mikroorganismy nazýváme aktivovaný kal. Ty vločky aktivovaného kalu můžete vidět na snímcích z mikroskopu.</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84</a:t>
            </a:fld>
            <a:endParaRPr lang="cs-CZ"/>
          </a:p>
        </p:txBody>
      </p:sp>
    </p:spTree>
    <p:extLst>
      <p:ext uri="{BB962C8B-B14F-4D97-AF65-F5344CB8AC3E}">
        <p14:creationId xmlns:p14="http://schemas.microsoft.com/office/powerpoint/2010/main" val="40967835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A jak to vypadá na čistírně?</a:t>
            </a:r>
          </a:p>
          <a:p>
            <a:endParaRPr lang="cs-CZ"/>
          </a:p>
          <a:p>
            <a:r>
              <a:rPr lang="cs-CZ"/>
              <a:t>Mikroorganismy chováme v nádrži, kterou nazýváme aktivační nádrž. Od označení aktivovaný kal. </a:t>
            </a:r>
          </a:p>
          <a:p>
            <a:r>
              <a:rPr lang="cs-CZ"/>
              <a:t>Aby se měli dobře a dokázali co nejlépe čistit vodu snažíme se pro ně udržet podmínky, které mají nejradši. Pro některé přidáváme do vody vzduch, některou část zase naopak necháme jenom míchat.</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85</a:t>
            </a:fld>
            <a:endParaRPr lang="cs-CZ"/>
          </a:p>
        </p:txBody>
      </p:sp>
    </p:spTree>
    <p:extLst>
      <p:ext uri="{BB962C8B-B14F-4D97-AF65-F5344CB8AC3E}">
        <p14:creationId xmlns:p14="http://schemas.microsoft.com/office/powerpoint/2010/main" val="28542250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Bakterie z odpadní vody využívají</a:t>
            </a:r>
          </a:p>
          <a:p>
            <a:pPr marL="171450" indent="-171450">
              <a:buFont typeface="Arial" panose="020B0604020202020204" pitchFamily="34" charset="0"/>
              <a:buChar char="•"/>
            </a:pPr>
            <a:r>
              <a:rPr lang="cs-CZ"/>
              <a:t>Organické látky – jako hlavní zdroj energie a uhlíku</a:t>
            </a:r>
          </a:p>
          <a:p>
            <a:pPr marL="171450" indent="-171450">
              <a:buFont typeface="Arial" panose="020B0604020202020204" pitchFamily="34" charset="0"/>
              <a:buChar char="•"/>
            </a:pPr>
            <a:r>
              <a:rPr lang="cs-CZ"/>
              <a:t>Dusíkaté látky</a:t>
            </a:r>
          </a:p>
          <a:p>
            <a:pPr marL="628650" lvl="1" indent="-171450">
              <a:buFont typeface="Arial" panose="020B0604020202020204" pitchFamily="34" charset="0"/>
              <a:buChar char="•"/>
            </a:pPr>
            <a:r>
              <a:rPr lang="cs-CZ"/>
              <a:t>pro tvorbu buněk – dusík je obsažen v bílkovinách, DNA, RNA a v dalších molekulách, které jsou nezbytné pro buněčný růst</a:t>
            </a:r>
          </a:p>
          <a:p>
            <a:pPr marL="628650" lvl="1" indent="-171450">
              <a:buFont typeface="Arial" panose="020B0604020202020204" pitchFamily="34" charset="0"/>
              <a:buChar char="•"/>
            </a:pPr>
            <a:r>
              <a:rPr lang="cs-CZ"/>
              <a:t>oxidace amoniaku (nitrifikace) – některé bakterie přeměňují amoniak na dusičnany</a:t>
            </a:r>
          </a:p>
          <a:p>
            <a:pPr marL="628650" lvl="1" indent="-171450">
              <a:buFont typeface="Arial" panose="020B0604020202020204" pitchFamily="34" charset="0"/>
              <a:buChar char="•"/>
            </a:pPr>
            <a:r>
              <a:rPr lang="cs-CZ"/>
              <a:t>denitrifikace – redukce dusičnanů na plynný dusík, který uniká do ovzduší</a:t>
            </a:r>
          </a:p>
          <a:p>
            <a:pPr marL="171450" indent="-171450">
              <a:buFont typeface="Arial" panose="020B0604020202020204" pitchFamily="34" charset="0"/>
              <a:buChar char="•"/>
            </a:pPr>
            <a:r>
              <a:rPr lang="cs-CZ"/>
              <a:t>Fosfor</a:t>
            </a:r>
          </a:p>
          <a:p>
            <a:pPr marL="628650" lvl="1" indent="-171450">
              <a:buFont typeface="Arial" panose="020B0604020202020204" pitchFamily="34" charset="0"/>
              <a:buChar char="•"/>
            </a:pPr>
            <a:r>
              <a:rPr lang="cs-CZ"/>
              <a:t>Některé bakterie umí akumulovat fosfor do svých buněk. Fosfor je takto z vody odstraňován.</a:t>
            </a:r>
          </a:p>
          <a:p>
            <a:pPr marL="171450" indent="-171450">
              <a:buFont typeface="Arial" panose="020B0604020202020204" pitchFamily="34" charset="0"/>
              <a:buChar char="•"/>
            </a:pPr>
            <a:r>
              <a:rPr lang="cs-CZ"/>
              <a:t>Kyslík</a:t>
            </a:r>
          </a:p>
          <a:p>
            <a:pPr marL="628650" lvl="1" indent="-171450">
              <a:buFont typeface="Arial" panose="020B0604020202020204" pitchFamily="34" charset="0"/>
              <a:buChar char="•"/>
            </a:pPr>
            <a:r>
              <a:rPr lang="cs-CZ"/>
              <a:t>Některé mikroorganismy ho potřebují k oxidaci například organických látek.</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86</a:t>
            </a:fld>
            <a:endParaRPr lang="cs-CZ"/>
          </a:p>
        </p:txBody>
      </p:sp>
    </p:spTree>
    <p:extLst>
      <p:ext uri="{BB962C8B-B14F-4D97-AF65-F5344CB8AC3E}">
        <p14:creationId xmlns:p14="http://schemas.microsoft.com/office/powerpoint/2010/main" val="13530747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Vyčištěná voda s aktivovaným kalem (s těmi zvířátky) se musí od sebe ještě oddělit. Naštěstí aktivovaný kal má super-schopnost, která nám tuto práci usnadňuje. Tou super-schopností je jeho schopnost sedimentovat. Vyčištěnou vodu s aktivovaným kalem necháme natéct do nádrže, kde se na dně usadí kal a nahoře v nádrži zůstane čistá voda, která odtéká pryč z čistírny například do řeky nebo potoka.</a:t>
            </a:r>
          </a:p>
          <a:p>
            <a:endParaRPr lang="cs-CZ"/>
          </a:p>
          <a:p>
            <a:r>
              <a:rPr lang="cs-CZ"/>
              <a:t>Pro lepší představivost se můžeme podívat na fotku skleněného válce do kterého byla nalita voda s aktivovaným kalem. Nahoře je čistá voda a dole je usazený aktivovaný kal.</a:t>
            </a:r>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87</a:t>
            </a:fld>
            <a:endParaRPr lang="cs-CZ"/>
          </a:p>
        </p:txBody>
      </p:sp>
    </p:spTree>
    <p:extLst>
      <p:ext uri="{BB962C8B-B14F-4D97-AF65-F5344CB8AC3E}">
        <p14:creationId xmlns:p14="http://schemas.microsoft.com/office/powerpoint/2010/main" val="37145599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A co s kalem? Aktivovaný kal je živý organismus, který se množí a zvětšuje tím svůj objem. Na čistírně jsme schopni se postarat a použít k čištění pouze omezené množství kalu. Proto jen část kalu vracíme zpátky do procesu, zpátky čistit nově přitékající odpadní vodu. Ale část kalu z procesu odstraňujeme pryč.</a:t>
            </a:r>
          </a:p>
          <a:p>
            <a:endParaRPr lang="cs-CZ">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88</a:t>
            </a:fld>
            <a:endParaRPr lang="cs-CZ"/>
          </a:p>
        </p:txBody>
      </p:sp>
    </p:spTree>
    <p:extLst>
      <p:ext uri="{BB962C8B-B14F-4D97-AF65-F5344CB8AC3E}">
        <p14:creationId xmlns:p14="http://schemas.microsoft.com/office/powerpoint/2010/main" val="7134882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Shrňme si, co jsme všechno z vody odstranili. </a:t>
            </a:r>
          </a:p>
          <a:p>
            <a:endParaRPr lang="cs-CZ"/>
          </a:p>
          <a:p>
            <a:r>
              <a:rPr lang="cs-CZ"/>
              <a:t>Písek, štěrk, shrabky (kdo zapomněl, tak to jsou například zbytky zeleniny nebo vlhčené ubrousky), tuky, primární kal (to je to bahýnko, co dokázalo sedimentovat) a aktivovaný kal (to množství navíc, které už na čištění nepotřebujeme).</a:t>
            </a:r>
          </a:p>
          <a:p>
            <a:endParaRPr lang="cs-CZ"/>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89</a:t>
            </a:fld>
            <a:endParaRPr lang="cs-CZ"/>
          </a:p>
        </p:txBody>
      </p:sp>
    </p:spTree>
    <p:extLst>
      <p:ext uri="{BB962C8B-B14F-4D97-AF65-F5344CB8AC3E}">
        <p14:creationId xmlns:p14="http://schemas.microsoft.com/office/powerpoint/2010/main" val="34210171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8F6F-61A0-373E-544F-D09D1DD2800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B34978C-79D6-EE40-FC43-204B700B767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5B80B46-C31A-4FEE-5FE2-D24898E6F733}"/>
              </a:ext>
            </a:extLst>
          </p:cNvPr>
          <p:cNvSpPr>
            <a:spLocks noGrp="1"/>
          </p:cNvSpPr>
          <p:nvPr>
            <p:ph type="body" idx="1"/>
          </p:nvPr>
        </p:nvSpPr>
        <p:spPr/>
        <p:txBody>
          <a:bodyPr/>
          <a:lstStyle/>
          <a:p>
            <a:r>
              <a:rPr lang="cs-CZ"/>
              <a:t>Písek, štěrk a shrabky se většinou odvážejí na skládku. Jsou potenciálně biologicky nebezpečné a nemají další využití.</a:t>
            </a:r>
          </a:p>
          <a:p>
            <a:endParaRPr lang="cs-CZ"/>
          </a:p>
          <a:p>
            <a:r>
              <a:rPr lang="cs-CZ"/>
              <a:t>Tuky, primární kal a přebytečný aktivovaný kal se dají ještě využít a přeměnit je na energii. Jejich zpracování probíhá většinou přímo na čistírně odpadních vod v kalovém hospodářství. Pokud je, ale čistírna malá, tak jsou tyto materiály převáženy na větší, kde si s nimi dokáží poradit a využít je.</a:t>
            </a:r>
          </a:p>
        </p:txBody>
      </p:sp>
      <p:sp>
        <p:nvSpPr>
          <p:cNvPr id="4" name="Zástupný symbol pro číslo snímku 3">
            <a:extLst>
              <a:ext uri="{FF2B5EF4-FFF2-40B4-BE49-F238E27FC236}">
                <a16:creationId xmlns:a16="http://schemas.microsoft.com/office/drawing/2014/main" id="{2CA1FD19-5185-5D49-F782-DA3FCDA9FE3A}"/>
              </a:ext>
            </a:extLst>
          </p:cNvPr>
          <p:cNvSpPr>
            <a:spLocks noGrp="1"/>
          </p:cNvSpPr>
          <p:nvPr>
            <p:ph type="sldNum" sz="quarter" idx="5"/>
          </p:nvPr>
        </p:nvSpPr>
        <p:spPr/>
        <p:txBody>
          <a:bodyPr/>
          <a:lstStyle/>
          <a:p>
            <a:fld id="{8ECB5537-1133-47A8-B36B-B291B6A79872}" type="slidenum">
              <a:rPr lang="cs-CZ" smtClean="0"/>
              <a:t>90</a:t>
            </a:fld>
            <a:endParaRPr lang="cs-CZ"/>
          </a:p>
        </p:txBody>
      </p:sp>
    </p:spTree>
    <p:extLst>
      <p:ext uri="{BB962C8B-B14F-4D97-AF65-F5344CB8AC3E}">
        <p14:creationId xmlns:p14="http://schemas.microsoft.com/office/powerpoint/2010/main" val="36892362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ea typeface="Calibri"/>
                <a:cs typeface="Calibri"/>
              </a:rPr>
              <a:t>Zpracování tuků, primárních a aktivovaných kalů probíhá v kalovém hospodářství. Tyto materiály jsou bohaté na organické látky, které dokáží rozložit specializované bakterie - anaerobní bakterie. Anaerobní znamená, že pracují v prostředí bez kyslíku. Tyto bakterie mají dále rády vyšší teplotu, takže jim nádrž zahříváme.</a:t>
            </a:r>
          </a:p>
          <a:p>
            <a:r>
              <a:rPr lang="cs-CZ">
                <a:ea typeface="Calibri"/>
                <a:cs typeface="Calibri"/>
              </a:rPr>
              <a:t>A jak to tedy probíhá?</a:t>
            </a:r>
          </a:p>
          <a:p>
            <a:pPr marL="228600" indent="-228600">
              <a:buAutoNum type="arabicParenR"/>
            </a:pPr>
            <a:r>
              <a:rPr lang="cs-CZ"/>
              <a:t>Materiály bohaté na organické látky se shromáždí v uzavřených nádržích, které se nazývají vyhnívací nádrže.</a:t>
            </a:r>
          </a:p>
          <a:p>
            <a:pPr marL="228600" indent="-228600">
              <a:buAutoNum type="arabicParenR"/>
            </a:pPr>
            <a:r>
              <a:rPr lang="cs-CZ"/>
              <a:t>Speciální bakterie začnou rozkládat organické látky a přitom uvolňují plyn zvaný bioplyn.</a:t>
            </a:r>
            <a:endParaRPr lang="cs-CZ">
              <a:ea typeface="Calibri"/>
              <a:cs typeface="Calibri"/>
            </a:endParaRPr>
          </a:p>
          <a:p>
            <a:pPr marL="228600" indent="-228600">
              <a:buAutoNum type="arabicParenR"/>
            </a:pPr>
            <a:r>
              <a:rPr lang="cs-CZ"/>
              <a:t>Vzniká bioplyn, který obsahuje hlavně metan (CH₄), který dále můžeme využít jako zdroj energie.</a:t>
            </a:r>
            <a:endParaRPr lang="cs-CZ">
              <a:ea typeface="Calibri"/>
              <a:cs typeface="Calibri"/>
            </a:endParaRPr>
          </a:p>
          <a:p>
            <a:pPr marL="228600" indent="-228600">
              <a:buAutoNum type="arabicParenR"/>
            </a:pPr>
            <a:r>
              <a:rPr lang="cs-CZ"/>
              <a:t>Na konci procesu v nádržích zůstane už jen stabilizovaný kal, který se dá použít například jako hnojivo na pole.</a:t>
            </a:r>
            <a:endParaRPr lang="cs-CZ">
              <a:ea typeface="Calibri"/>
              <a:cs typeface="Calibri"/>
            </a:endParaRPr>
          </a:p>
          <a:p>
            <a:endParaRPr lang="cs-CZ"/>
          </a:p>
          <a:p>
            <a:endParaRPr lang="cs-CZ"/>
          </a:p>
          <a:p>
            <a:endParaRPr lang="cs-CZ"/>
          </a:p>
          <a:p>
            <a:endParaRPr lang="cs-CZ"/>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91</a:t>
            </a:fld>
            <a:endParaRPr lang="cs-CZ"/>
          </a:p>
        </p:txBody>
      </p:sp>
    </p:spTree>
    <p:extLst>
      <p:ext uri="{BB962C8B-B14F-4D97-AF65-F5344CB8AC3E}">
        <p14:creationId xmlns:p14="http://schemas.microsoft.com/office/powerpoint/2010/main" val="34939935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a:ea typeface="Calibri"/>
                <a:cs typeface="Calibri"/>
              </a:rPr>
              <a:t>Hlavní </a:t>
            </a:r>
            <a:r>
              <a:rPr lang="en-US" err="1">
                <a:ea typeface="Calibri"/>
                <a:cs typeface="Calibri"/>
              </a:rPr>
              <a:t>složkou</a:t>
            </a:r>
            <a:r>
              <a:rPr lang="en-US">
                <a:ea typeface="Calibri"/>
                <a:cs typeface="Calibri"/>
              </a:rPr>
              <a:t> </a:t>
            </a:r>
            <a:r>
              <a:rPr lang="en-US" err="1">
                <a:ea typeface="Calibri"/>
                <a:cs typeface="Calibri"/>
              </a:rPr>
              <a:t>bioplynu</a:t>
            </a:r>
            <a:r>
              <a:rPr lang="en-US">
                <a:ea typeface="Calibri"/>
                <a:cs typeface="Calibri"/>
              </a:rPr>
              <a:t> je </a:t>
            </a:r>
            <a:r>
              <a:rPr lang="en-US" err="1">
                <a:ea typeface="Calibri"/>
                <a:cs typeface="Calibri"/>
              </a:rPr>
              <a:t>metan</a:t>
            </a:r>
            <a:r>
              <a:rPr lang="en-US">
                <a:ea typeface="Calibri"/>
                <a:cs typeface="Calibri"/>
              </a:rPr>
              <a:t> (CH4) a </a:t>
            </a:r>
            <a:r>
              <a:rPr lang="en-US" err="1">
                <a:ea typeface="Calibri"/>
                <a:cs typeface="Calibri"/>
              </a:rPr>
              <a:t>oxid</a:t>
            </a:r>
            <a:r>
              <a:rPr lang="en-US">
                <a:ea typeface="Calibri"/>
                <a:cs typeface="Calibri"/>
              </a:rPr>
              <a:t> </a:t>
            </a:r>
            <a:r>
              <a:rPr lang="en-US" err="1">
                <a:ea typeface="Calibri"/>
                <a:cs typeface="Calibri"/>
              </a:rPr>
              <a:t>uhličitý</a:t>
            </a:r>
            <a:r>
              <a:rPr lang="en-US">
                <a:ea typeface="Calibri"/>
                <a:cs typeface="Calibri"/>
              </a:rPr>
              <a:t> (CO2).</a:t>
            </a:r>
          </a:p>
          <a:p>
            <a:r>
              <a:rPr lang="en-US" err="1">
                <a:ea typeface="Calibri"/>
                <a:cs typeface="Calibri"/>
              </a:rPr>
              <a:t>Bioplyn</a:t>
            </a:r>
            <a:r>
              <a:rPr lang="en-US">
                <a:ea typeface="Calibri"/>
                <a:cs typeface="Calibri"/>
              </a:rPr>
              <a:t> </a:t>
            </a:r>
            <a:r>
              <a:rPr lang="en-US" err="1">
                <a:ea typeface="Calibri"/>
                <a:cs typeface="Calibri"/>
              </a:rPr>
              <a:t>spalujeme</a:t>
            </a:r>
            <a:r>
              <a:rPr lang="en-US">
                <a:ea typeface="Calibri"/>
                <a:cs typeface="Calibri"/>
              </a:rPr>
              <a:t> v </a:t>
            </a:r>
            <a:r>
              <a:rPr lang="en-US" err="1">
                <a:ea typeface="Calibri"/>
                <a:cs typeface="Calibri"/>
              </a:rPr>
              <a:t>motoru</a:t>
            </a:r>
            <a:r>
              <a:rPr lang="en-US">
                <a:ea typeface="Calibri"/>
                <a:cs typeface="Calibri"/>
              </a:rPr>
              <a:t> </a:t>
            </a:r>
            <a:r>
              <a:rPr lang="en-US" err="1">
                <a:ea typeface="Calibri"/>
                <a:cs typeface="Calibri"/>
              </a:rPr>
              <a:t>kogenerace</a:t>
            </a:r>
            <a:r>
              <a:rPr lang="en-US">
                <a:ea typeface="Calibri"/>
                <a:cs typeface="Calibri"/>
              </a:rPr>
              <a:t>, </a:t>
            </a:r>
            <a:r>
              <a:rPr lang="en-US" err="1">
                <a:ea typeface="Calibri"/>
                <a:cs typeface="Calibri"/>
              </a:rPr>
              <a:t>kdy</a:t>
            </a:r>
            <a:r>
              <a:rPr lang="en-US">
                <a:ea typeface="Calibri"/>
                <a:cs typeface="Calibri"/>
              </a:rPr>
              <a:t> se </a:t>
            </a:r>
            <a:r>
              <a:rPr lang="en-US" err="1">
                <a:ea typeface="Calibri"/>
                <a:cs typeface="Calibri"/>
              </a:rPr>
              <a:t>vyrábí</a:t>
            </a:r>
            <a:r>
              <a:rPr lang="en-US">
                <a:ea typeface="Calibri"/>
                <a:cs typeface="Calibri"/>
              </a:rPr>
              <a:t> </a:t>
            </a:r>
            <a:r>
              <a:rPr lang="en-US" err="1">
                <a:ea typeface="Calibri"/>
                <a:cs typeface="Calibri"/>
              </a:rPr>
              <a:t>elektřina</a:t>
            </a:r>
            <a:r>
              <a:rPr lang="en-US">
                <a:ea typeface="Calibri"/>
                <a:cs typeface="Calibri"/>
              </a:rPr>
              <a:t> a </a:t>
            </a:r>
            <a:r>
              <a:rPr lang="en-US" err="1">
                <a:ea typeface="Calibri"/>
                <a:cs typeface="Calibri"/>
              </a:rPr>
              <a:t>vzniká</a:t>
            </a:r>
            <a:r>
              <a:rPr lang="en-US">
                <a:ea typeface="Calibri"/>
                <a:cs typeface="Calibri"/>
              </a:rPr>
              <a:t> </a:t>
            </a:r>
            <a:r>
              <a:rPr lang="en-US" err="1">
                <a:ea typeface="Calibri"/>
                <a:cs typeface="Calibri"/>
              </a:rPr>
              <a:t>teplo</a:t>
            </a:r>
            <a:r>
              <a:rPr lang="en-US">
                <a:ea typeface="Calibri"/>
                <a:cs typeface="Calibri"/>
              </a:rPr>
              <a:t>. </a:t>
            </a:r>
            <a:r>
              <a:rPr lang="en-US" err="1">
                <a:ea typeface="Calibri"/>
                <a:cs typeface="Calibri"/>
              </a:rPr>
              <a:t>Teplo</a:t>
            </a:r>
            <a:r>
              <a:rPr lang="en-US">
                <a:ea typeface="Calibri"/>
                <a:cs typeface="Calibri"/>
              </a:rPr>
              <a:t> </a:t>
            </a:r>
            <a:r>
              <a:rPr lang="en-US" err="1">
                <a:ea typeface="Calibri"/>
                <a:cs typeface="Calibri"/>
              </a:rPr>
              <a:t>využíváme</a:t>
            </a:r>
            <a:r>
              <a:rPr lang="en-US">
                <a:ea typeface="Calibri"/>
                <a:cs typeface="Calibri"/>
              </a:rPr>
              <a:t> </a:t>
            </a:r>
            <a:r>
              <a:rPr lang="en-US" err="1">
                <a:ea typeface="Calibri"/>
                <a:cs typeface="Calibri"/>
              </a:rPr>
              <a:t>zpátky</a:t>
            </a:r>
            <a:r>
              <a:rPr lang="en-US">
                <a:ea typeface="Calibri"/>
                <a:cs typeface="Calibri"/>
              </a:rPr>
              <a:t> v </a:t>
            </a:r>
            <a:r>
              <a:rPr lang="en-US" err="1">
                <a:ea typeface="Calibri"/>
                <a:cs typeface="Calibri"/>
              </a:rPr>
              <a:t>procesu</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vyhřívání</a:t>
            </a:r>
            <a:r>
              <a:rPr lang="en-US">
                <a:ea typeface="Calibri"/>
                <a:cs typeface="Calibri"/>
              </a:rPr>
              <a:t> </a:t>
            </a:r>
            <a:r>
              <a:rPr lang="en-US" err="1">
                <a:ea typeface="Calibri"/>
                <a:cs typeface="Calibri"/>
              </a:rPr>
              <a:t>nádrží</a:t>
            </a:r>
            <a:r>
              <a:rPr lang="en-US">
                <a:ea typeface="Calibri"/>
                <a:cs typeface="Calibri"/>
              </a:rPr>
              <a:t> pro </a:t>
            </a:r>
            <a:r>
              <a:rPr lang="en-US" err="1">
                <a:ea typeface="Calibri"/>
                <a:cs typeface="Calibri"/>
              </a:rPr>
              <a:t>anaerobní</a:t>
            </a:r>
            <a:r>
              <a:rPr lang="en-US">
                <a:ea typeface="Calibri"/>
                <a:cs typeface="Calibri"/>
              </a:rPr>
              <a:t> </a:t>
            </a:r>
            <a:r>
              <a:rPr lang="en-US" err="1">
                <a:ea typeface="Calibri"/>
                <a:cs typeface="Calibri"/>
              </a:rPr>
              <a:t>bakterie</a:t>
            </a:r>
            <a:r>
              <a:rPr lang="en-US">
                <a:ea typeface="Calibri"/>
                <a:cs typeface="Calibri"/>
              </a:rPr>
              <a:t>. A </a:t>
            </a:r>
            <a:r>
              <a:rPr lang="en-US" err="1">
                <a:ea typeface="Calibri"/>
                <a:cs typeface="Calibri"/>
              </a:rPr>
              <a:t>elektřina</a:t>
            </a:r>
            <a:r>
              <a:rPr lang="en-US">
                <a:ea typeface="Calibri"/>
                <a:cs typeface="Calibri"/>
              </a:rPr>
              <a:t> se </a:t>
            </a:r>
            <a:r>
              <a:rPr lang="en-US" err="1">
                <a:ea typeface="Calibri"/>
                <a:cs typeface="Calibri"/>
              </a:rPr>
              <a:t>může</a:t>
            </a:r>
            <a:r>
              <a:rPr lang="en-US">
                <a:ea typeface="Calibri"/>
                <a:cs typeface="Calibri"/>
              </a:rPr>
              <a:t> </a:t>
            </a:r>
            <a:r>
              <a:rPr lang="en-US" err="1">
                <a:ea typeface="Calibri"/>
                <a:cs typeface="Calibri"/>
              </a:rPr>
              <a:t>využít</a:t>
            </a:r>
            <a:r>
              <a:rPr lang="en-US">
                <a:ea typeface="Calibri"/>
                <a:cs typeface="Calibri"/>
              </a:rPr>
              <a:t> </a:t>
            </a:r>
            <a:r>
              <a:rPr lang="en-US" err="1">
                <a:ea typeface="Calibri"/>
                <a:cs typeface="Calibri"/>
              </a:rPr>
              <a:t>přímo</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čistírně</a:t>
            </a:r>
            <a:r>
              <a:rPr lang="en-US">
                <a:ea typeface="Calibri"/>
                <a:cs typeface="Calibri"/>
              </a:rPr>
              <a:t> </a:t>
            </a:r>
            <a:r>
              <a:rPr lang="en-US" err="1">
                <a:ea typeface="Calibri"/>
                <a:cs typeface="Calibri"/>
              </a:rPr>
              <a:t>odpadních</a:t>
            </a:r>
            <a:r>
              <a:rPr lang="en-US">
                <a:ea typeface="Calibri"/>
                <a:cs typeface="Calibri"/>
              </a:rPr>
              <a:t> </a:t>
            </a:r>
            <a:r>
              <a:rPr lang="en-US" err="1">
                <a:ea typeface="Calibri"/>
                <a:cs typeface="Calibri"/>
              </a:rPr>
              <a:t>vod</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provoz</a:t>
            </a:r>
            <a:r>
              <a:rPr lang="en-US">
                <a:ea typeface="Calibri"/>
                <a:cs typeface="Calibri"/>
              </a:rPr>
              <a:t> </a:t>
            </a:r>
            <a:r>
              <a:rPr lang="en-US" err="1">
                <a:ea typeface="Calibri"/>
                <a:cs typeface="Calibri"/>
              </a:rPr>
              <a:t>nebo</a:t>
            </a:r>
            <a:r>
              <a:rPr lang="en-US">
                <a:ea typeface="Calibri"/>
                <a:cs typeface="Calibri"/>
              </a:rPr>
              <a:t> </a:t>
            </a:r>
            <a:r>
              <a:rPr lang="en-US" err="1">
                <a:ea typeface="Calibri"/>
                <a:cs typeface="Calibri"/>
              </a:rPr>
              <a:t>prodávat</a:t>
            </a:r>
            <a:r>
              <a:rPr lang="en-US">
                <a:ea typeface="Calibri"/>
                <a:cs typeface="Calibri"/>
              </a:rPr>
              <a:t> do </a:t>
            </a:r>
            <a:r>
              <a:rPr lang="en-US" err="1">
                <a:ea typeface="Calibri"/>
                <a:cs typeface="Calibri"/>
              </a:rPr>
              <a:t>sítě</a:t>
            </a:r>
            <a:r>
              <a:rPr lang="en-US">
                <a:ea typeface="Calibri"/>
                <a:cs typeface="Calibri"/>
              </a:rPr>
              <a:t> pro </a:t>
            </a:r>
            <a:r>
              <a:rPr lang="en-US" err="1">
                <a:ea typeface="Calibri"/>
                <a:cs typeface="Calibri"/>
              </a:rPr>
              <a:t>ostatní</a:t>
            </a:r>
            <a:r>
              <a:rPr lang="en-US">
                <a:ea typeface="Calibri"/>
                <a:cs typeface="Calibri"/>
              </a:rPr>
              <a:t> </a:t>
            </a:r>
            <a:r>
              <a:rPr lang="en-US" err="1">
                <a:ea typeface="Calibri"/>
                <a:cs typeface="Calibri"/>
              </a:rPr>
              <a:t>odběratele</a:t>
            </a:r>
            <a:r>
              <a:rPr lang="en-US">
                <a:ea typeface="Calibri"/>
                <a:cs typeface="Calibri"/>
              </a:rPr>
              <a:t>.</a:t>
            </a:r>
          </a:p>
          <a:p>
            <a:endParaRPr lang="en-US">
              <a:ea typeface="Calibri"/>
              <a:cs typeface="Calibri"/>
            </a:endParaRPr>
          </a:p>
          <a:p>
            <a:r>
              <a:rPr lang="en-US">
                <a:ea typeface="Calibri"/>
                <a:cs typeface="Calibri"/>
              </a:rPr>
              <a:t>Pro </a:t>
            </a:r>
            <a:r>
              <a:rPr lang="en-US" err="1">
                <a:ea typeface="Calibri"/>
                <a:cs typeface="Calibri"/>
              </a:rPr>
              <a:t>zájemce</a:t>
            </a:r>
            <a:r>
              <a:rPr lang="en-US">
                <a:ea typeface="Calibri"/>
                <a:cs typeface="Calibri"/>
              </a:rPr>
              <a:t> - </a:t>
            </a:r>
            <a:r>
              <a:rPr lang="en-US" err="1">
                <a:ea typeface="Calibri"/>
                <a:cs typeface="Calibri"/>
              </a:rPr>
              <a:t>detailnější</a:t>
            </a:r>
            <a:r>
              <a:rPr lang="en-US">
                <a:ea typeface="Calibri"/>
                <a:cs typeface="Calibri"/>
              </a:rPr>
              <a:t> </a:t>
            </a:r>
            <a:r>
              <a:rPr lang="en-US" err="1">
                <a:ea typeface="Calibri"/>
                <a:cs typeface="Calibri"/>
              </a:rPr>
              <a:t>složení</a:t>
            </a:r>
            <a:r>
              <a:rPr lang="en-US">
                <a:ea typeface="Calibri"/>
                <a:cs typeface="Calibri"/>
              </a:rPr>
              <a:t> </a:t>
            </a:r>
            <a:r>
              <a:rPr lang="en-US" err="1">
                <a:ea typeface="Calibri"/>
                <a:cs typeface="Calibri"/>
              </a:rPr>
              <a:t>bioplynu</a:t>
            </a:r>
            <a:r>
              <a:rPr lang="en-US">
                <a:ea typeface="Calibri"/>
                <a:cs typeface="Calibri"/>
              </a:rPr>
              <a:t>:</a:t>
            </a:r>
            <a:endParaRPr lang="en-US"/>
          </a:p>
          <a:p>
            <a:r>
              <a:rPr lang="en-US" err="1"/>
              <a:t>Metan</a:t>
            </a:r>
            <a:r>
              <a:rPr lang="en-US"/>
              <a:t> (CH₄) – 50 </a:t>
            </a:r>
            <a:r>
              <a:rPr lang="en-US" err="1"/>
              <a:t>až</a:t>
            </a:r>
            <a:r>
              <a:rPr lang="en-US"/>
              <a:t> 75 %</a:t>
            </a:r>
          </a:p>
          <a:p>
            <a:pPr marL="628650" lvl="1" indent="-171450">
              <a:buFont typeface="Courier New"/>
              <a:buChar char="o"/>
            </a:pPr>
            <a:r>
              <a:rPr lang="en-US"/>
              <a:t>Je </a:t>
            </a:r>
            <a:r>
              <a:rPr lang="en-US" err="1"/>
              <a:t>hořlavý</a:t>
            </a:r>
            <a:r>
              <a:rPr lang="en-US"/>
              <a:t> a </a:t>
            </a:r>
            <a:r>
              <a:rPr lang="en-US" err="1"/>
              <a:t>využívá</a:t>
            </a:r>
            <a:r>
              <a:rPr lang="en-US"/>
              <a:t> se </a:t>
            </a:r>
            <a:r>
              <a:rPr lang="en-US" err="1"/>
              <a:t>jako</a:t>
            </a:r>
            <a:r>
              <a:rPr lang="en-US"/>
              <a:t> </a:t>
            </a:r>
            <a:r>
              <a:rPr lang="en-US" err="1"/>
              <a:t>zdroj</a:t>
            </a:r>
            <a:r>
              <a:rPr lang="en-US"/>
              <a:t> </a:t>
            </a:r>
            <a:r>
              <a:rPr lang="en-US" err="1"/>
              <a:t>energie</a:t>
            </a:r>
            <a:r>
              <a:rPr lang="en-US"/>
              <a:t> pro </a:t>
            </a:r>
            <a:r>
              <a:rPr lang="en-US" err="1"/>
              <a:t>výrobu</a:t>
            </a:r>
            <a:r>
              <a:rPr lang="en-US"/>
              <a:t> </a:t>
            </a:r>
            <a:r>
              <a:rPr lang="en-US" err="1"/>
              <a:t>elektřiny</a:t>
            </a:r>
            <a:r>
              <a:rPr lang="en-US"/>
              <a:t> a </a:t>
            </a:r>
            <a:r>
              <a:rPr lang="en-US" err="1"/>
              <a:t>tepla</a:t>
            </a:r>
            <a:r>
              <a:rPr lang="en-US"/>
              <a:t>.</a:t>
            </a:r>
            <a:endParaRPr lang="en-US">
              <a:ea typeface="Calibri"/>
              <a:cs typeface="Calibri"/>
            </a:endParaRPr>
          </a:p>
          <a:p>
            <a:r>
              <a:rPr lang="en-US"/>
              <a:t>Oxid </a:t>
            </a:r>
            <a:r>
              <a:rPr lang="en-US" err="1"/>
              <a:t>uhličitý</a:t>
            </a:r>
            <a:r>
              <a:rPr lang="en-US"/>
              <a:t> (CO₂) – 25 </a:t>
            </a:r>
            <a:r>
              <a:rPr lang="en-US" err="1"/>
              <a:t>až</a:t>
            </a:r>
            <a:r>
              <a:rPr lang="en-US"/>
              <a:t> 45 %</a:t>
            </a:r>
            <a:endParaRPr lang="en-US">
              <a:ea typeface="Calibri"/>
              <a:cs typeface="Calibri"/>
            </a:endParaRPr>
          </a:p>
          <a:p>
            <a:pPr marL="628650" lvl="1" indent="-171450">
              <a:buFont typeface="Courier New"/>
              <a:buChar char="o"/>
            </a:pPr>
            <a:r>
              <a:rPr lang="en-US" err="1"/>
              <a:t>Nevznícený</a:t>
            </a:r>
            <a:r>
              <a:rPr lang="en-US"/>
              <a:t> </a:t>
            </a:r>
            <a:r>
              <a:rPr lang="en-US" err="1"/>
              <a:t>plyn</a:t>
            </a:r>
            <a:r>
              <a:rPr lang="en-US"/>
              <a:t>, </a:t>
            </a:r>
            <a:r>
              <a:rPr lang="en-US" err="1"/>
              <a:t>který</a:t>
            </a:r>
            <a:r>
              <a:rPr lang="en-US"/>
              <a:t> </a:t>
            </a:r>
            <a:r>
              <a:rPr lang="en-US" err="1"/>
              <a:t>snižuje</a:t>
            </a:r>
            <a:r>
              <a:rPr lang="en-US"/>
              <a:t> </a:t>
            </a:r>
            <a:r>
              <a:rPr lang="en-US" err="1"/>
              <a:t>výhřevnost</a:t>
            </a:r>
            <a:r>
              <a:rPr lang="en-US"/>
              <a:t> </a:t>
            </a:r>
            <a:r>
              <a:rPr lang="en-US" err="1"/>
              <a:t>bioplynu</a:t>
            </a:r>
            <a:r>
              <a:rPr lang="en-US"/>
              <a:t>.</a:t>
            </a:r>
            <a:endParaRPr lang="en-US">
              <a:ea typeface="Calibri"/>
              <a:cs typeface="Calibri"/>
            </a:endParaRPr>
          </a:p>
          <a:p>
            <a:r>
              <a:rPr lang="en-US" err="1"/>
              <a:t>Vodík</a:t>
            </a:r>
            <a:r>
              <a:rPr lang="en-US"/>
              <a:t> (H₂) – 0 </a:t>
            </a:r>
            <a:r>
              <a:rPr lang="en-US" err="1"/>
              <a:t>až</a:t>
            </a:r>
            <a:r>
              <a:rPr lang="en-US"/>
              <a:t> 5 %</a:t>
            </a:r>
            <a:endParaRPr lang="en-US">
              <a:ea typeface="Calibri"/>
              <a:cs typeface="Calibri"/>
            </a:endParaRPr>
          </a:p>
          <a:p>
            <a:r>
              <a:rPr lang="en-US" err="1"/>
              <a:t>Sirovodík</a:t>
            </a:r>
            <a:r>
              <a:rPr lang="en-US"/>
              <a:t> (H₂S) – 0 </a:t>
            </a:r>
            <a:r>
              <a:rPr lang="en-US" err="1"/>
              <a:t>až</a:t>
            </a:r>
            <a:r>
              <a:rPr lang="en-US"/>
              <a:t> 2 %</a:t>
            </a:r>
            <a:endParaRPr lang="en-US">
              <a:ea typeface="Calibri"/>
              <a:cs typeface="Calibri"/>
            </a:endParaRPr>
          </a:p>
          <a:p>
            <a:r>
              <a:rPr lang="en-US" err="1"/>
              <a:t>Dusík</a:t>
            </a:r>
            <a:r>
              <a:rPr lang="en-US"/>
              <a:t> (N₂), </a:t>
            </a:r>
            <a:r>
              <a:rPr lang="en-US" err="1"/>
              <a:t>kyslík</a:t>
            </a:r>
            <a:r>
              <a:rPr lang="en-US"/>
              <a:t> (O₂) a </a:t>
            </a:r>
            <a:r>
              <a:rPr lang="en-US" err="1"/>
              <a:t>další</a:t>
            </a:r>
            <a:r>
              <a:rPr lang="en-US"/>
              <a:t> </a:t>
            </a:r>
            <a:r>
              <a:rPr lang="en-US" err="1"/>
              <a:t>plyny</a:t>
            </a:r>
            <a:r>
              <a:rPr lang="en-US"/>
              <a:t> – 0 </a:t>
            </a:r>
            <a:r>
              <a:rPr lang="en-US" err="1"/>
              <a:t>až</a:t>
            </a:r>
            <a:r>
              <a:rPr lang="en-US"/>
              <a:t> 2 %</a:t>
            </a:r>
            <a:endParaRPr lang="en-US">
              <a:ea typeface="Calibri"/>
              <a:cs typeface="Calibri"/>
            </a:endParaRPr>
          </a:p>
          <a:p>
            <a:endParaRPr lang="en-US">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92</a:t>
            </a:fld>
            <a:endParaRPr lang="cs-CZ"/>
          </a:p>
        </p:txBody>
      </p:sp>
    </p:spTree>
    <p:extLst>
      <p:ext uri="{BB962C8B-B14F-4D97-AF65-F5344CB8AC3E}">
        <p14:creationId xmlns:p14="http://schemas.microsoft.com/office/powerpoint/2010/main" val="26208990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69FD7-7FAA-0058-0265-17A32EB8303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9ED073F-F237-5EBD-D1B8-761BA4158CD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B88FFBA-63E6-453B-ECE3-17AA355349D7}"/>
              </a:ext>
            </a:extLst>
          </p:cNvPr>
          <p:cNvSpPr>
            <a:spLocks noGrp="1"/>
          </p:cNvSpPr>
          <p:nvPr>
            <p:ph type="body" idx="1"/>
          </p:nvPr>
        </p:nvSpPr>
        <p:spPr/>
        <p:txBody>
          <a:bodyPr/>
          <a:lstStyle/>
          <a:p>
            <a:r>
              <a:rPr lang="cs-CZ" b="1">
                <a:ea typeface="Calibri"/>
                <a:cs typeface="Calibri"/>
              </a:rPr>
              <a:t>Zemědělské využití </a:t>
            </a:r>
            <a:r>
              <a:rPr lang="cs-CZ">
                <a:ea typeface="Calibri"/>
                <a:cs typeface="Calibri"/>
              </a:rPr>
              <a:t>– aplikace na půdu jako hnojivo – obsahuje dusík a fosfor</a:t>
            </a:r>
          </a:p>
          <a:p>
            <a:r>
              <a:rPr lang="cs-CZ">
                <a:ea typeface="Calibri"/>
                <a:cs typeface="Calibri"/>
              </a:rPr>
              <a:t>	- jeho využití je regulováno legislativou (sleduje se obsah těžkých kovů, patogenů, …)</a:t>
            </a:r>
          </a:p>
          <a:p>
            <a:r>
              <a:rPr lang="cs-CZ">
                <a:ea typeface="Calibri"/>
                <a:cs typeface="Calibri"/>
              </a:rPr>
              <a:t>	- plodiny, které mohou být hnojeny stabilizovaným kalem:</a:t>
            </a:r>
          </a:p>
          <a:p>
            <a:r>
              <a:rPr lang="cs-CZ">
                <a:ea typeface="Calibri"/>
                <a:cs typeface="Calibri"/>
              </a:rPr>
              <a:t>		- technické plodiny (nejsou k přímé lidské spotřebě) – řepka olejka, len, …</a:t>
            </a:r>
          </a:p>
          <a:p>
            <a:r>
              <a:rPr lang="cs-CZ">
                <a:ea typeface="Calibri"/>
                <a:cs typeface="Calibri"/>
              </a:rPr>
              <a:t>		- krmné plodiny – kukuřice, vojtěška, …</a:t>
            </a:r>
          </a:p>
          <a:p>
            <a:r>
              <a:rPr lang="cs-CZ">
                <a:ea typeface="Calibri"/>
                <a:cs typeface="Calibri"/>
              </a:rPr>
              <a:t>		- obiloviny – krmné – pšenice, ječmen, …</a:t>
            </a:r>
          </a:p>
          <a:p>
            <a:r>
              <a:rPr lang="cs-CZ">
                <a:ea typeface="Calibri"/>
                <a:cs typeface="Calibri"/>
              </a:rPr>
              <a:t>		- energetické plodiny – rychle rostoucí dřeviny (topol, vrba) nebo rostliny pro bioplynové stanice</a:t>
            </a:r>
          </a:p>
          <a:p>
            <a:r>
              <a:rPr lang="cs-CZ" b="1">
                <a:ea typeface="Calibri"/>
                <a:cs typeface="Calibri"/>
              </a:rPr>
              <a:t>Kompostování</a:t>
            </a:r>
            <a:r>
              <a:rPr lang="cs-CZ">
                <a:ea typeface="Calibri"/>
                <a:cs typeface="Calibri"/>
              </a:rPr>
              <a:t> – smícháním s jinými organickými materiály ho lze využít k výrobě kompostu, který může být použit pro zlepšení půdních vlastností</a:t>
            </a:r>
          </a:p>
          <a:p>
            <a:r>
              <a:rPr lang="cs-CZ" b="1">
                <a:ea typeface="Calibri"/>
                <a:cs typeface="Calibri"/>
              </a:rPr>
              <a:t>Spalování</a:t>
            </a:r>
            <a:r>
              <a:rPr lang="cs-CZ">
                <a:ea typeface="Calibri"/>
                <a:cs typeface="Calibri"/>
              </a:rPr>
              <a:t> – kal může být sušen v sušárně a následně spalován v cementárnách, elektrárnách nebo spalovnách </a:t>
            </a:r>
            <a:endParaRPr lang="en-US">
              <a:ea typeface="Calibri"/>
              <a:cs typeface="Calibri"/>
            </a:endParaRPr>
          </a:p>
        </p:txBody>
      </p:sp>
      <p:sp>
        <p:nvSpPr>
          <p:cNvPr id="4" name="Zástupný symbol pro číslo snímku 3">
            <a:extLst>
              <a:ext uri="{FF2B5EF4-FFF2-40B4-BE49-F238E27FC236}">
                <a16:creationId xmlns:a16="http://schemas.microsoft.com/office/drawing/2014/main" id="{279B65AD-450A-3EB6-54BA-07944C293E73}"/>
              </a:ext>
            </a:extLst>
          </p:cNvPr>
          <p:cNvSpPr>
            <a:spLocks noGrp="1"/>
          </p:cNvSpPr>
          <p:nvPr>
            <p:ph type="sldNum" sz="quarter" idx="5"/>
          </p:nvPr>
        </p:nvSpPr>
        <p:spPr/>
        <p:txBody>
          <a:bodyPr/>
          <a:lstStyle/>
          <a:p>
            <a:fld id="{8ECB5537-1133-47A8-B36B-B291B6A79872}" type="slidenum">
              <a:rPr lang="cs-CZ" smtClean="0"/>
              <a:t>93</a:t>
            </a:fld>
            <a:endParaRPr lang="cs-CZ"/>
          </a:p>
        </p:txBody>
      </p:sp>
    </p:spTree>
    <p:extLst>
      <p:ext uri="{BB962C8B-B14F-4D97-AF65-F5344CB8AC3E}">
        <p14:creationId xmlns:p14="http://schemas.microsoft.com/office/powerpoint/2010/main" val="16959945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a:ea typeface="Calibri"/>
                <a:cs typeface="Calibri"/>
              </a:rPr>
              <a:t>Tady </a:t>
            </a:r>
            <a:r>
              <a:rPr lang="en-US" err="1">
                <a:ea typeface="Calibri"/>
                <a:cs typeface="Calibri"/>
              </a:rPr>
              <a:t>zase</a:t>
            </a:r>
            <a:r>
              <a:rPr lang="en-US">
                <a:ea typeface="Calibri"/>
                <a:cs typeface="Calibri"/>
              </a:rPr>
              <a:t> </a:t>
            </a:r>
            <a:r>
              <a:rPr lang="en-US" err="1">
                <a:ea typeface="Calibri"/>
                <a:cs typeface="Calibri"/>
              </a:rPr>
              <a:t>pohled</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čistírnu</a:t>
            </a:r>
            <a:r>
              <a:rPr lang="en-US">
                <a:ea typeface="Calibri"/>
                <a:cs typeface="Calibri"/>
              </a:rPr>
              <a:t>, jak </a:t>
            </a:r>
            <a:r>
              <a:rPr lang="en-US" err="1">
                <a:ea typeface="Calibri"/>
                <a:cs typeface="Calibri"/>
              </a:rPr>
              <a:t>vypadají</a:t>
            </a:r>
            <a:r>
              <a:rPr lang="en-US">
                <a:ea typeface="Calibri"/>
                <a:cs typeface="Calibri"/>
              </a:rPr>
              <a:t> </a:t>
            </a:r>
            <a:r>
              <a:rPr lang="en-US" err="1">
                <a:ea typeface="Calibri"/>
                <a:cs typeface="Calibri"/>
              </a:rPr>
              <a:t>vyhnívací</a:t>
            </a:r>
            <a:r>
              <a:rPr lang="en-US">
                <a:ea typeface="Calibri"/>
                <a:cs typeface="Calibri"/>
              </a:rPr>
              <a:t> </a:t>
            </a:r>
            <a:r>
              <a:rPr lang="en-US" err="1">
                <a:ea typeface="Calibri"/>
                <a:cs typeface="Calibri"/>
              </a:rPr>
              <a:t>nádrže</a:t>
            </a:r>
            <a:r>
              <a:rPr lang="en-US">
                <a:ea typeface="Calibri"/>
                <a:cs typeface="Calibri"/>
              </a:rPr>
              <a:t>, </a:t>
            </a:r>
            <a:r>
              <a:rPr lang="en-US" err="1">
                <a:ea typeface="Calibri"/>
                <a:cs typeface="Calibri"/>
              </a:rPr>
              <a:t>kde</a:t>
            </a:r>
            <a:r>
              <a:rPr lang="en-US">
                <a:ea typeface="Calibri"/>
                <a:cs typeface="Calibri"/>
              </a:rPr>
              <a:t> </a:t>
            </a:r>
            <a:r>
              <a:rPr lang="en-US" err="1">
                <a:ea typeface="Calibri"/>
                <a:cs typeface="Calibri"/>
              </a:rPr>
              <a:t>bakterie</a:t>
            </a:r>
            <a:r>
              <a:rPr lang="en-US">
                <a:ea typeface="Calibri"/>
                <a:cs typeface="Calibri"/>
              </a:rPr>
              <a:t> </a:t>
            </a:r>
            <a:r>
              <a:rPr lang="en-US" err="1">
                <a:ea typeface="Calibri"/>
                <a:cs typeface="Calibri"/>
              </a:rPr>
              <a:t>rozkládají</a:t>
            </a:r>
            <a:r>
              <a:rPr lang="en-US">
                <a:ea typeface="Calibri"/>
                <a:cs typeface="Calibri"/>
              </a:rPr>
              <a:t> </a:t>
            </a:r>
            <a:r>
              <a:rPr lang="en-US" err="1">
                <a:ea typeface="Calibri"/>
                <a:cs typeface="Calibri"/>
              </a:rPr>
              <a:t>organické</a:t>
            </a:r>
            <a:r>
              <a:rPr lang="en-US">
                <a:ea typeface="Calibri"/>
                <a:cs typeface="Calibri"/>
              </a:rPr>
              <a:t> </a:t>
            </a:r>
            <a:r>
              <a:rPr lang="en-US" err="1">
                <a:ea typeface="Calibri"/>
                <a:cs typeface="Calibri"/>
              </a:rPr>
              <a:t>látky</a:t>
            </a:r>
            <a:r>
              <a:rPr lang="en-US">
                <a:ea typeface="Calibri"/>
                <a:cs typeface="Calibri"/>
              </a:rPr>
              <a:t>. A </a:t>
            </a:r>
            <a:r>
              <a:rPr lang="en-US" err="1">
                <a:ea typeface="Calibri"/>
                <a:cs typeface="Calibri"/>
              </a:rPr>
              <a:t>fotka</a:t>
            </a:r>
            <a:r>
              <a:rPr lang="en-US">
                <a:ea typeface="Calibri"/>
                <a:cs typeface="Calibri"/>
              </a:rPr>
              <a:t>  </a:t>
            </a:r>
            <a:r>
              <a:rPr lang="en-US" err="1">
                <a:ea typeface="Calibri"/>
                <a:cs typeface="Calibri"/>
              </a:rPr>
              <a:t>plynojemů</a:t>
            </a:r>
            <a:r>
              <a:rPr lang="en-US">
                <a:ea typeface="Calibri"/>
                <a:cs typeface="Calibri"/>
              </a:rPr>
              <a: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94</a:t>
            </a:fld>
            <a:endParaRPr lang="cs-CZ"/>
          </a:p>
        </p:txBody>
      </p:sp>
    </p:spTree>
    <p:extLst>
      <p:ext uri="{BB962C8B-B14F-4D97-AF65-F5344CB8AC3E}">
        <p14:creationId xmlns:p14="http://schemas.microsoft.com/office/powerpoint/2010/main" val="8318766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95</a:t>
            </a:fld>
            <a:endParaRPr lang="cs-CZ"/>
          </a:p>
        </p:txBody>
      </p:sp>
    </p:spTree>
    <p:extLst>
      <p:ext uri="{BB962C8B-B14F-4D97-AF65-F5344CB8AC3E}">
        <p14:creationId xmlns:p14="http://schemas.microsoft.com/office/powerpoint/2010/main" val="3565638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Na webu projektu </a:t>
            </a:r>
            <a:r>
              <a:rPr lang="cs-CZ" err="1"/>
              <a:t>ClimRisk</a:t>
            </a:r>
            <a:r>
              <a:rPr lang="cs-CZ"/>
              <a:t> si můžete zkusit simulovat jak bude horko nebo sucho za desítky let právě ve Vaší obci.</a:t>
            </a:r>
            <a:endParaRPr lang="en-US"/>
          </a:p>
          <a:p>
            <a:r>
              <a:rPr lang="cs-CZ"/>
              <a:t>https://www.climrisk.cz/mapa-cr/</a:t>
            </a:r>
            <a:endParaRPr lang="cs-CZ">
              <a:ea typeface="Calibri"/>
              <a:cs typeface="Calibri"/>
            </a:endParaRPr>
          </a:p>
          <a:p>
            <a:endParaRPr lang="en-US">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97</a:t>
            </a:fld>
            <a:endParaRPr lang="cs-CZ"/>
          </a:p>
        </p:txBody>
      </p:sp>
    </p:spTree>
    <p:extLst>
      <p:ext uri="{BB962C8B-B14F-4D97-AF65-F5344CB8AC3E}">
        <p14:creationId xmlns:p14="http://schemas.microsoft.com/office/powerpoint/2010/main" val="7166810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err="1">
                <a:ea typeface="Calibri"/>
                <a:cs typeface="Calibri"/>
              </a:rPr>
              <a:t>Cílem</a:t>
            </a:r>
            <a:r>
              <a:rPr lang="en-US">
                <a:ea typeface="Calibri"/>
                <a:cs typeface="Calibri"/>
              </a:rPr>
              <a:t> </a:t>
            </a:r>
            <a:r>
              <a:rPr lang="en-US" err="1">
                <a:ea typeface="Calibri"/>
                <a:cs typeface="Calibri"/>
              </a:rPr>
              <a:t>slidu</a:t>
            </a:r>
            <a:r>
              <a:rPr lang="en-US">
                <a:ea typeface="Calibri"/>
                <a:cs typeface="Calibri"/>
              </a:rPr>
              <a:t> je </a:t>
            </a:r>
            <a:r>
              <a:rPr lang="en-US" err="1">
                <a:ea typeface="Calibri"/>
                <a:cs typeface="Calibri"/>
              </a:rPr>
              <a:t>ukázat</a:t>
            </a:r>
            <a:r>
              <a:rPr lang="en-US">
                <a:ea typeface="Calibri"/>
                <a:cs typeface="Calibri"/>
              </a:rPr>
              <a:t> </a:t>
            </a:r>
            <a:r>
              <a:rPr lang="en-US" err="1">
                <a:ea typeface="Calibri"/>
                <a:cs typeface="Calibri"/>
              </a:rPr>
              <a:t>různé</a:t>
            </a:r>
            <a:r>
              <a:rPr lang="en-US">
                <a:ea typeface="Calibri"/>
                <a:cs typeface="Calibri"/>
              </a:rPr>
              <a:t> </a:t>
            </a:r>
            <a:r>
              <a:rPr lang="en-US" err="1">
                <a:ea typeface="Calibri"/>
                <a:cs typeface="Calibri"/>
              </a:rPr>
              <a:t>varianty</a:t>
            </a:r>
            <a:r>
              <a:rPr lang="en-US">
                <a:ea typeface="Calibri"/>
                <a:cs typeface="Calibri"/>
              </a:rPr>
              <a:t> </a:t>
            </a:r>
            <a:r>
              <a:rPr lang="en-US" err="1">
                <a:ea typeface="Calibri"/>
                <a:cs typeface="Calibri"/>
              </a:rPr>
              <a:t>recyklované</a:t>
            </a:r>
            <a:r>
              <a:rPr lang="en-US">
                <a:ea typeface="Calibri"/>
                <a:cs typeface="Calibri"/>
              </a:rPr>
              <a:t> </a:t>
            </a:r>
            <a:r>
              <a:rPr lang="en-US" err="1">
                <a:ea typeface="Calibri"/>
                <a:cs typeface="Calibri"/>
              </a:rPr>
              <a:t>vody</a:t>
            </a:r>
            <a:r>
              <a:rPr lang="en-US">
                <a:ea typeface="Calibri"/>
                <a:cs typeface="Calibri"/>
              </a:rPr>
              <a:t> z ČOV od </a:t>
            </a:r>
            <a:r>
              <a:rPr lang="en-US" err="1">
                <a:ea typeface="Calibri"/>
                <a:cs typeface="Calibri"/>
              </a:rPr>
              <a:t>závlah</a:t>
            </a:r>
            <a:r>
              <a:rPr lang="en-US">
                <a:ea typeface="Calibri"/>
                <a:cs typeface="Calibri"/>
              </a:rPr>
              <a:t> </a:t>
            </a:r>
            <a:r>
              <a:rPr lang="en-US" err="1">
                <a:ea typeface="Calibri"/>
                <a:cs typeface="Calibri"/>
              </a:rPr>
              <a:t>až</a:t>
            </a:r>
            <a:r>
              <a:rPr lang="en-US">
                <a:ea typeface="Calibri"/>
                <a:cs typeface="Calibri"/>
              </a:rPr>
              <a:t> pro </a:t>
            </a:r>
            <a:r>
              <a:rPr lang="en-US" err="1">
                <a:ea typeface="Calibri"/>
                <a:cs typeface="Calibri"/>
              </a:rPr>
              <a:t>přímé</a:t>
            </a:r>
            <a:r>
              <a:rPr lang="en-US">
                <a:ea typeface="Calibri"/>
                <a:cs typeface="Calibri"/>
              </a:rPr>
              <a:t> </a:t>
            </a:r>
            <a:r>
              <a:rPr lang="en-US" err="1">
                <a:ea typeface="Calibri"/>
                <a:cs typeface="Calibri"/>
              </a:rPr>
              <a:t>užití</a:t>
            </a:r>
            <a:r>
              <a:rPr lang="en-US">
                <a:ea typeface="Calibri"/>
                <a:cs typeface="Calibri"/>
              </a:rPr>
              <a:t> k </a:t>
            </a:r>
            <a:r>
              <a:rPr lang="en-US" err="1">
                <a:ea typeface="Calibri"/>
                <a:cs typeface="Calibri"/>
              </a:rPr>
              <a:t>úpravě</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pitnou</a:t>
            </a:r>
            <a:r>
              <a:rPr lang="en-US">
                <a:ea typeface="Calibri"/>
                <a:cs typeface="Calibri"/>
              </a:rPr>
              <a:t> vodu.</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98</a:t>
            </a:fld>
            <a:endParaRPr lang="cs-CZ"/>
          </a:p>
        </p:txBody>
      </p:sp>
    </p:spTree>
    <p:extLst>
      <p:ext uri="{BB962C8B-B14F-4D97-AF65-F5344CB8AC3E}">
        <p14:creationId xmlns:p14="http://schemas.microsoft.com/office/powerpoint/2010/main" val="38768076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285750" indent="-285750">
              <a:spcBef>
                <a:spcPct val="20000"/>
              </a:spcBef>
              <a:buFont typeface="Arial"/>
              <a:buChar char="•"/>
            </a:pPr>
            <a:r>
              <a:rPr lang="cs-CZ"/>
              <a:t>Pokud se někdo zeptá, kolik vody denně spotřebujeme, začneme počítat – kolik vody vypijeme, kolik jí spotřebujeme na hygienu, praní, vaření, úklid atd. a dojdeme přibližně k číslu 100 litrů, což je denní průměrná spotřeba vody každého z nás.  Je tomu ale opravdu tak?</a:t>
            </a:r>
            <a:endParaRPr lang="en-US"/>
          </a:p>
          <a:p>
            <a:pPr marL="285750" indent="-285750">
              <a:spcBef>
                <a:spcPct val="20000"/>
              </a:spcBef>
              <a:buFont typeface="Arial"/>
              <a:buChar char="•"/>
            </a:pPr>
            <a:r>
              <a:rPr lang="cs-CZ"/>
              <a:t>Zapomněli jsme totiž na to, že vodu potřebujeme nejen na pití, hygienu, ale i na výrobu jídla, na vypěstování ovoce a zeleniny, ale i na výrobu oblečení či nábytku. Každý z nás tak spotřebuje dalších asi 4 500 litrů „virtuální“ vody. Za den.</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100</a:t>
            </a:fld>
            <a:endParaRPr lang="cs-CZ"/>
          </a:p>
        </p:txBody>
      </p:sp>
    </p:spTree>
    <p:extLst>
      <p:ext uri="{BB962C8B-B14F-4D97-AF65-F5344CB8AC3E}">
        <p14:creationId xmlns:p14="http://schemas.microsoft.com/office/powerpoint/2010/main" val="19518634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285750" indent="-285750">
              <a:buFont typeface="Arial"/>
              <a:buChar char="•"/>
            </a:pPr>
            <a:r>
              <a:rPr lang="en-US" err="1"/>
              <a:t>Technické</a:t>
            </a:r>
            <a:r>
              <a:rPr lang="en-US"/>
              <a:t> </a:t>
            </a:r>
            <a:r>
              <a:rPr lang="en-US" err="1"/>
              <a:t>profese</a:t>
            </a:r>
            <a:r>
              <a:rPr lang="en-US"/>
              <a:t>:</a:t>
            </a:r>
            <a:endParaRPr lang="cs-CZ"/>
          </a:p>
          <a:p>
            <a:pPr marL="285750" indent="-285750">
              <a:buFont typeface="Arial"/>
              <a:buChar char="•"/>
            </a:pPr>
            <a:r>
              <a:rPr lang="en-US" err="1">
                <a:ea typeface="Calibri"/>
                <a:cs typeface="Calibri"/>
              </a:rPr>
              <a:t>Technolog</a:t>
            </a:r>
            <a:endParaRPr lang="en-US" err="1"/>
          </a:p>
          <a:p>
            <a:pPr marL="285750" indent="-285750">
              <a:buFont typeface="Arial"/>
              <a:buChar char="•"/>
            </a:pPr>
            <a:r>
              <a:rPr lang="en-US" err="1"/>
              <a:t>Vodohospodář</a:t>
            </a:r>
            <a:endParaRPr lang="cs-CZ" err="1">
              <a:ea typeface="Calibri"/>
              <a:cs typeface="Calibri"/>
            </a:endParaRPr>
          </a:p>
          <a:p>
            <a:pPr marL="285750" indent="-285750">
              <a:buFont typeface="Arial"/>
              <a:buChar char="•"/>
            </a:pPr>
            <a:r>
              <a:rPr lang="en-US" err="1"/>
              <a:t>Provozní</a:t>
            </a:r>
            <a:r>
              <a:rPr lang="en-US"/>
              <a:t> </a:t>
            </a:r>
            <a:r>
              <a:rPr lang="en-US" err="1"/>
              <a:t>technik</a:t>
            </a:r>
            <a:endParaRPr lang="cs-CZ" err="1"/>
          </a:p>
          <a:p>
            <a:pPr marL="285750" indent="-285750">
              <a:buFont typeface="Arial"/>
              <a:buChar char="•"/>
            </a:pPr>
            <a:r>
              <a:rPr lang="en-US" err="1"/>
              <a:t>Projektant</a:t>
            </a:r>
            <a:r>
              <a:rPr lang="en-US"/>
              <a:t> </a:t>
            </a:r>
            <a:r>
              <a:rPr lang="en-US" err="1"/>
              <a:t>vodohospodářských</a:t>
            </a:r>
            <a:r>
              <a:rPr lang="en-US"/>
              <a:t> </a:t>
            </a:r>
            <a:r>
              <a:rPr lang="en-US" err="1"/>
              <a:t>staveb</a:t>
            </a:r>
            <a:endParaRPr lang="cs-CZ" err="1"/>
          </a:p>
          <a:p>
            <a:pPr marL="285750" indent="-285750">
              <a:buFont typeface="Arial"/>
              <a:buChar char="•"/>
            </a:pPr>
            <a:r>
              <a:rPr lang="en-US" err="1"/>
              <a:t>Stavební</a:t>
            </a:r>
            <a:r>
              <a:rPr lang="en-US"/>
              <a:t> </a:t>
            </a:r>
            <a:r>
              <a:rPr lang="en-US" err="1"/>
              <a:t>technik</a:t>
            </a:r>
            <a:endParaRPr lang="cs-CZ" err="1"/>
          </a:p>
          <a:p>
            <a:pPr marL="285750" indent="-285750">
              <a:buFont typeface="Arial"/>
              <a:buChar char="•"/>
            </a:pPr>
            <a:r>
              <a:rPr lang="en-US" err="1"/>
              <a:t>Elektrotechnik</a:t>
            </a:r>
            <a:endParaRPr lang="cs-CZ" err="1"/>
          </a:p>
          <a:p>
            <a:pPr marL="285750" indent="-285750">
              <a:buFont typeface="Arial"/>
              <a:buChar char="•"/>
            </a:pPr>
            <a:r>
              <a:rPr lang="en-US"/>
              <a:t>Mechanik </a:t>
            </a:r>
            <a:r>
              <a:rPr lang="en-US" err="1"/>
              <a:t>měření</a:t>
            </a:r>
            <a:r>
              <a:rPr lang="en-US"/>
              <a:t> a regulace</a:t>
            </a:r>
            <a:endParaRPr lang="cs-CZ"/>
          </a:p>
          <a:p>
            <a:pPr marL="285750" indent="-285750">
              <a:buFont typeface="Arial"/>
              <a:buChar char="•"/>
            </a:pPr>
            <a:r>
              <a:rPr lang="en-US" err="1"/>
              <a:t>Dělnické</a:t>
            </a:r>
            <a:r>
              <a:rPr lang="en-US"/>
              <a:t> </a:t>
            </a:r>
            <a:r>
              <a:rPr lang="en-US" err="1"/>
              <a:t>profese</a:t>
            </a:r>
            <a:r>
              <a:rPr lang="en-US"/>
              <a:t>:</a:t>
            </a:r>
            <a:endParaRPr lang="cs-CZ"/>
          </a:p>
          <a:p>
            <a:pPr marL="285750" indent="-285750">
              <a:buFont typeface="Arial"/>
              <a:buChar char="•"/>
            </a:pPr>
            <a:r>
              <a:rPr lang="en-US" err="1"/>
              <a:t>Instalatér</a:t>
            </a:r>
            <a:r>
              <a:rPr lang="en-US"/>
              <a:t>/</a:t>
            </a:r>
            <a:r>
              <a:rPr lang="en-US" err="1"/>
              <a:t>montér</a:t>
            </a:r>
            <a:r>
              <a:rPr lang="en-US"/>
              <a:t> </a:t>
            </a:r>
            <a:r>
              <a:rPr lang="en-US" err="1"/>
              <a:t>potrubí</a:t>
            </a:r>
            <a:endParaRPr lang="cs-CZ" err="1"/>
          </a:p>
          <a:p>
            <a:pPr marL="285750" indent="-285750">
              <a:buFont typeface="Arial"/>
              <a:buChar char="•"/>
            </a:pPr>
            <a:r>
              <a:rPr lang="en-US" err="1"/>
              <a:t>Svářeč</a:t>
            </a:r>
            <a:endParaRPr lang="cs-CZ" err="1"/>
          </a:p>
          <a:p>
            <a:pPr marL="285750" indent="-285750">
              <a:buFont typeface="Arial"/>
              <a:buChar char="•"/>
            </a:pPr>
            <a:r>
              <a:rPr lang="en-US" err="1"/>
              <a:t>Strojník</a:t>
            </a:r>
            <a:r>
              <a:rPr lang="en-US"/>
              <a:t> </a:t>
            </a:r>
            <a:r>
              <a:rPr lang="en-US" err="1"/>
              <a:t>vodohospodářských</a:t>
            </a:r>
            <a:r>
              <a:rPr lang="en-US"/>
              <a:t> </a:t>
            </a:r>
            <a:r>
              <a:rPr lang="en-US" err="1"/>
              <a:t>zařízení</a:t>
            </a:r>
            <a:endParaRPr lang="cs-CZ" err="1"/>
          </a:p>
          <a:p>
            <a:pPr marL="285750" indent="-285750">
              <a:buFont typeface="Arial"/>
              <a:buChar char="•"/>
            </a:pPr>
            <a:r>
              <a:rPr lang="en-US" err="1"/>
              <a:t>Obsluha</a:t>
            </a:r>
            <a:r>
              <a:rPr lang="en-US"/>
              <a:t> </a:t>
            </a:r>
            <a:r>
              <a:rPr lang="en-US" err="1"/>
              <a:t>čistírny</a:t>
            </a:r>
            <a:r>
              <a:rPr lang="en-US"/>
              <a:t> </a:t>
            </a:r>
            <a:r>
              <a:rPr lang="en-US" err="1"/>
              <a:t>odpadních</a:t>
            </a:r>
            <a:r>
              <a:rPr lang="en-US"/>
              <a:t> </a:t>
            </a:r>
            <a:r>
              <a:rPr lang="en-US" err="1"/>
              <a:t>vod</a:t>
            </a:r>
            <a:endParaRPr lang="cs-CZ" err="1"/>
          </a:p>
          <a:p>
            <a:pPr marL="285750" indent="-285750">
              <a:buFont typeface="Arial"/>
              <a:buChar char="•"/>
            </a:pPr>
            <a:r>
              <a:rPr lang="en-US" err="1"/>
              <a:t>Obsluha</a:t>
            </a:r>
            <a:r>
              <a:rPr lang="en-US"/>
              <a:t> </a:t>
            </a:r>
            <a:r>
              <a:rPr lang="en-US" err="1"/>
              <a:t>úpravny</a:t>
            </a:r>
            <a:r>
              <a:rPr lang="en-US"/>
              <a:t> </a:t>
            </a:r>
            <a:r>
              <a:rPr lang="en-US" err="1"/>
              <a:t>vody</a:t>
            </a:r>
            <a:endParaRPr lang="cs-CZ" err="1"/>
          </a:p>
          <a:p>
            <a:pPr marL="285750" indent="-285750">
              <a:buFont typeface="Arial"/>
              <a:buChar char="•"/>
            </a:pPr>
            <a:r>
              <a:rPr lang="en-US" err="1"/>
              <a:t>Kopáč</a:t>
            </a:r>
            <a:r>
              <a:rPr lang="en-US"/>
              <a:t>/</a:t>
            </a:r>
            <a:r>
              <a:rPr lang="en-US" err="1"/>
              <a:t>stavební</a:t>
            </a:r>
            <a:r>
              <a:rPr lang="en-US"/>
              <a:t> </a:t>
            </a:r>
            <a:r>
              <a:rPr lang="en-US" err="1"/>
              <a:t>dělník</a:t>
            </a:r>
            <a:endParaRPr lang="cs-CZ" err="1"/>
          </a:p>
          <a:p>
            <a:pPr marL="285750" indent="-285750">
              <a:buFont typeface="Arial"/>
              <a:buChar char="•"/>
            </a:pPr>
            <a:r>
              <a:rPr lang="en-US" err="1"/>
              <a:t>Laboratorní</a:t>
            </a:r>
            <a:r>
              <a:rPr lang="en-US"/>
              <a:t> </a:t>
            </a:r>
            <a:r>
              <a:rPr lang="en-US" err="1"/>
              <a:t>profese</a:t>
            </a:r>
            <a:r>
              <a:rPr lang="en-US"/>
              <a:t>:</a:t>
            </a:r>
            <a:endParaRPr lang="cs-CZ"/>
          </a:p>
          <a:p>
            <a:pPr marL="285750" indent="-285750">
              <a:buFont typeface="Arial"/>
              <a:buChar char="•"/>
            </a:pPr>
            <a:r>
              <a:rPr lang="en-US" err="1"/>
              <a:t>Laborant</a:t>
            </a:r>
            <a:r>
              <a:rPr lang="en-US"/>
              <a:t> pro </a:t>
            </a:r>
            <a:r>
              <a:rPr lang="en-US" err="1"/>
              <a:t>rozbor</a:t>
            </a:r>
            <a:r>
              <a:rPr lang="en-US"/>
              <a:t> </a:t>
            </a:r>
            <a:r>
              <a:rPr lang="en-US" err="1"/>
              <a:t>vody</a:t>
            </a:r>
            <a:endParaRPr lang="cs-CZ" err="1"/>
          </a:p>
          <a:p>
            <a:pPr marL="285750" indent="-285750">
              <a:buFont typeface="Arial"/>
              <a:buChar char="•"/>
            </a:pPr>
            <a:r>
              <a:rPr lang="en-US" err="1"/>
              <a:t>Chemik</a:t>
            </a:r>
            <a:endParaRPr lang="cs-CZ" err="1"/>
          </a:p>
          <a:p>
            <a:pPr marL="285750" indent="-285750">
              <a:buFont typeface="Arial"/>
              <a:buChar char="•"/>
            </a:pPr>
            <a:r>
              <a:rPr lang="en-US" err="1"/>
              <a:t>Administrativní</a:t>
            </a:r>
            <a:r>
              <a:rPr lang="en-US"/>
              <a:t> a </a:t>
            </a:r>
            <a:r>
              <a:rPr lang="en-US" err="1"/>
              <a:t>podpůrné</a:t>
            </a:r>
            <a:r>
              <a:rPr lang="en-US"/>
              <a:t> </a:t>
            </a:r>
            <a:r>
              <a:rPr lang="en-US" err="1"/>
              <a:t>profese</a:t>
            </a:r>
            <a:r>
              <a:rPr lang="en-US"/>
              <a:t>:</a:t>
            </a:r>
            <a:endParaRPr lang="cs-CZ"/>
          </a:p>
          <a:p>
            <a:pPr marL="285750" indent="-285750">
              <a:buFont typeface="Arial"/>
              <a:buChar char="•"/>
            </a:pPr>
            <a:r>
              <a:rPr lang="en-US" err="1"/>
              <a:t>Ekonom</a:t>
            </a:r>
            <a:r>
              <a:rPr lang="en-US"/>
              <a:t>/</a:t>
            </a:r>
            <a:r>
              <a:rPr lang="en-US" err="1"/>
              <a:t>účetní</a:t>
            </a:r>
            <a:endParaRPr lang="cs-CZ" err="1"/>
          </a:p>
          <a:p>
            <a:pPr marL="285750" indent="-285750">
              <a:buFont typeface="Arial"/>
              <a:buChar char="•"/>
            </a:pPr>
            <a:r>
              <a:rPr lang="en-US" err="1"/>
              <a:t>Personalista</a:t>
            </a:r>
            <a:endParaRPr lang="cs-CZ" err="1"/>
          </a:p>
          <a:p>
            <a:pPr marL="285750" indent="-285750">
              <a:buFont typeface="Arial"/>
              <a:buChar char="•"/>
            </a:pPr>
            <a:r>
              <a:rPr lang="en-US" err="1"/>
              <a:t>Dispečer</a:t>
            </a:r>
            <a:endParaRPr lang="cs-CZ" err="1"/>
          </a:p>
          <a:p>
            <a:pPr marL="285750" indent="-285750">
              <a:buFont typeface="Arial"/>
              <a:buChar char="•"/>
            </a:pPr>
            <a:r>
              <a:rPr lang="en-US" err="1"/>
              <a:t>Odečítač</a:t>
            </a:r>
            <a:r>
              <a:rPr lang="en-US"/>
              <a:t> </a:t>
            </a:r>
            <a:r>
              <a:rPr lang="en-US" err="1"/>
              <a:t>vodoměrů</a:t>
            </a:r>
            <a:endParaRPr lang="cs-CZ" err="1"/>
          </a:p>
          <a:p>
            <a:pPr marL="285750" indent="-285750">
              <a:buFont typeface="Arial"/>
              <a:buChar char="•"/>
            </a:pPr>
            <a:r>
              <a:rPr lang="en-US" err="1"/>
              <a:t>Zákaznický</a:t>
            </a:r>
            <a:r>
              <a:rPr lang="en-US"/>
              <a:t> </a:t>
            </a:r>
            <a:r>
              <a:rPr lang="en-US" err="1"/>
              <a:t>servis</a:t>
            </a:r>
            <a:endParaRPr lang="cs-CZ" err="1"/>
          </a:p>
          <a:p>
            <a:pPr marL="285750" indent="-285750">
              <a:buFont typeface="Arial"/>
              <a:buChar char="•"/>
            </a:pPr>
            <a:r>
              <a:rPr lang="en-US"/>
              <a:t>IT </a:t>
            </a:r>
            <a:r>
              <a:rPr lang="en-US" err="1"/>
              <a:t>specialista</a:t>
            </a:r>
            <a:endParaRPr lang="cs-CZ" err="1"/>
          </a:p>
          <a:p>
            <a:pPr marL="285750" indent="-285750">
              <a:buFont typeface="Arial"/>
              <a:buChar char="•"/>
            </a:pPr>
            <a:r>
              <a:rPr lang="en-US"/>
              <a:t>Management:</a:t>
            </a:r>
            <a:endParaRPr lang="cs-CZ"/>
          </a:p>
          <a:p>
            <a:pPr marL="285750" indent="-285750">
              <a:buFont typeface="Arial"/>
              <a:buChar char="•"/>
            </a:pPr>
            <a:r>
              <a:rPr lang="en-US" err="1"/>
              <a:t>Ředitel</a:t>
            </a:r>
            <a:r>
              <a:rPr lang="en-US"/>
              <a:t> </a:t>
            </a:r>
            <a:r>
              <a:rPr lang="en-US" err="1"/>
              <a:t>společnosti</a:t>
            </a:r>
            <a:endParaRPr lang="cs-CZ" err="1"/>
          </a:p>
          <a:p>
            <a:pPr marL="285750" indent="-285750">
              <a:buFont typeface="Arial"/>
              <a:buChar char="•"/>
            </a:pPr>
            <a:r>
              <a:rPr lang="en-US" err="1"/>
              <a:t>Vedoucí</a:t>
            </a:r>
            <a:r>
              <a:rPr lang="en-US"/>
              <a:t> </a:t>
            </a:r>
            <a:r>
              <a:rPr lang="en-US" err="1"/>
              <a:t>provozu</a:t>
            </a:r>
            <a:endParaRPr lang="cs-CZ" err="1"/>
          </a:p>
          <a:p>
            <a:pPr marL="285750" indent="-285750">
              <a:buFont typeface="Arial"/>
              <a:buChar char="•"/>
            </a:pPr>
            <a:r>
              <a:rPr lang="en-US" err="1"/>
              <a:t>Vedoucí</a:t>
            </a:r>
            <a:r>
              <a:rPr lang="en-US"/>
              <a:t> </a:t>
            </a:r>
            <a:r>
              <a:rPr lang="en-US" err="1"/>
              <a:t>údržby</a:t>
            </a:r>
            <a:endParaRPr lang="cs-CZ" err="1"/>
          </a:p>
          <a:p>
            <a:pPr marL="285750" indent="-285750">
              <a:buFont typeface="Arial"/>
              <a:buChar char="•"/>
            </a:pPr>
            <a:r>
              <a:rPr lang="en-US" err="1"/>
              <a:t>Projektový</a:t>
            </a:r>
            <a:r>
              <a:rPr lang="en-US"/>
              <a:t> </a:t>
            </a:r>
            <a:r>
              <a:rPr lang="en-US" err="1"/>
              <a:t>manažer</a:t>
            </a:r>
            <a:endParaRPr lang="cs-CZ" err="1"/>
          </a:p>
          <a:p>
            <a:endParaRPr lang="en-US">
              <a:ea typeface="Calibri"/>
              <a:cs typeface="Calibri"/>
            </a:endParaRP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101</a:t>
            </a:fld>
            <a:endParaRPr lang="cs-CZ"/>
          </a:p>
        </p:txBody>
      </p:sp>
    </p:spTree>
    <p:extLst>
      <p:ext uri="{BB962C8B-B14F-4D97-AF65-F5344CB8AC3E}">
        <p14:creationId xmlns:p14="http://schemas.microsoft.com/office/powerpoint/2010/main" val="19907110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a:ea typeface="Calibri"/>
                <a:cs typeface="Calibri"/>
              </a:rPr>
              <a:t>Slide je </a:t>
            </a:r>
            <a:r>
              <a:rPr lang="en-US" err="1">
                <a:ea typeface="Calibri"/>
                <a:cs typeface="Calibri"/>
              </a:rPr>
              <a:t>úvodem</a:t>
            </a:r>
            <a:r>
              <a:rPr lang="en-US">
                <a:ea typeface="Calibri"/>
                <a:cs typeface="Calibri"/>
              </a:rPr>
              <a:t> do </a:t>
            </a:r>
            <a:r>
              <a:rPr lang="en-US" err="1">
                <a:ea typeface="Calibri"/>
                <a:cs typeface="Calibri"/>
              </a:rPr>
              <a:t>diskuze</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téma</a:t>
            </a:r>
            <a:r>
              <a:rPr lang="en-US">
                <a:ea typeface="Calibri"/>
                <a:cs typeface="Calibri"/>
              </a:rPr>
              <a:t> </a:t>
            </a:r>
            <a:r>
              <a:rPr lang="en-US" err="1">
                <a:ea typeface="Calibri"/>
                <a:cs typeface="Calibri"/>
              </a:rPr>
              <a:t>budoucnosti</a:t>
            </a:r>
            <a:r>
              <a:rPr lang="en-US">
                <a:ea typeface="Calibri"/>
                <a:cs typeface="Calibri"/>
              </a:rPr>
              <a:t> </a:t>
            </a:r>
            <a:r>
              <a:rPr lang="en-US" err="1">
                <a:ea typeface="Calibri"/>
                <a:cs typeface="Calibri"/>
              </a:rPr>
              <a:t>planety</a:t>
            </a:r>
            <a:r>
              <a:rPr lang="en-US">
                <a:ea typeface="Calibri"/>
                <a:cs typeface="Calibri"/>
              </a:rPr>
              <a:t> a </a:t>
            </a:r>
            <a:r>
              <a:rPr lang="en-US" err="1">
                <a:ea typeface="Calibri"/>
                <a:cs typeface="Calibri"/>
              </a:rPr>
              <a:t>společnosti</a:t>
            </a:r>
            <a:r>
              <a:rPr lang="en-US">
                <a:ea typeface="Calibri"/>
                <a:cs typeface="Calibri"/>
              </a:rPr>
              <a:t>. </a:t>
            </a:r>
            <a:r>
              <a:rPr lang="en-US" err="1">
                <a:ea typeface="Calibri"/>
                <a:cs typeface="Calibri"/>
              </a:rPr>
              <a:t>Vlivem</a:t>
            </a:r>
            <a:r>
              <a:rPr lang="en-US">
                <a:ea typeface="Calibri"/>
                <a:cs typeface="Calibri"/>
              </a:rPr>
              <a:t> </a:t>
            </a:r>
            <a:r>
              <a:rPr lang="en-US" err="1">
                <a:ea typeface="Calibri"/>
                <a:cs typeface="Calibri"/>
              </a:rPr>
              <a:t>klimatické</a:t>
            </a:r>
            <a:r>
              <a:rPr lang="en-US">
                <a:ea typeface="Calibri"/>
                <a:cs typeface="Calibri"/>
              </a:rPr>
              <a:t> </a:t>
            </a:r>
            <a:r>
              <a:rPr lang="en-US" err="1">
                <a:ea typeface="Calibri"/>
                <a:cs typeface="Calibri"/>
              </a:rPr>
              <a:t>změny</a:t>
            </a:r>
            <a:r>
              <a:rPr lang="en-US">
                <a:ea typeface="Calibri"/>
                <a:cs typeface="Calibri"/>
              </a:rPr>
              <a:t> </a:t>
            </a:r>
            <a:r>
              <a:rPr lang="en-US" err="1">
                <a:ea typeface="Calibri"/>
                <a:cs typeface="Calibri"/>
              </a:rPr>
              <a:t>nás</a:t>
            </a:r>
            <a:r>
              <a:rPr lang="en-US">
                <a:ea typeface="Calibri"/>
                <a:cs typeface="Calibri"/>
              </a:rPr>
              <a:t> </a:t>
            </a:r>
            <a:r>
              <a:rPr lang="en-US" err="1">
                <a:ea typeface="Calibri"/>
                <a:cs typeface="Calibri"/>
              </a:rPr>
              <a:t>čeká</a:t>
            </a:r>
            <a:r>
              <a:rPr lang="en-US">
                <a:ea typeface="Calibri"/>
                <a:cs typeface="Calibri"/>
              </a:rPr>
              <a:t> </a:t>
            </a:r>
            <a:r>
              <a:rPr lang="en-US" err="1">
                <a:ea typeface="Calibri"/>
                <a:cs typeface="Calibri"/>
              </a:rPr>
              <a:t>řada</a:t>
            </a:r>
            <a:r>
              <a:rPr lang="en-US">
                <a:ea typeface="Calibri"/>
                <a:cs typeface="Calibri"/>
              </a:rPr>
              <a:t> </a:t>
            </a:r>
            <a:r>
              <a:rPr lang="en-US" err="1">
                <a:ea typeface="Calibri"/>
                <a:cs typeface="Calibri"/>
              </a:rPr>
              <a:t>zásadních</a:t>
            </a:r>
            <a:r>
              <a:rPr lang="en-US">
                <a:ea typeface="Calibri"/>
                <a:cs typeface="Calibri"/>
              </a:rPr>
              <a:t> </a:t>
            </a:r>
            <a:r>
              <a:rPr lang="en-US" err="1">
                <a:ea typeface="Calibri"/>
                <a:cs typeface="Calibri"/>
              </a:rPr>
              <a:t>ekosystémových</a:t>
            </a:r>
            <a:r>
              <a:rPr lang="en-US">
                <a:ea typeface="Calibri"/>
                <a:cs typeface="Calibri"/>
              </a:rPr>
              <a:t> </a:t>
            </a:r>
            <a:r>
              <a:rPr lang="en-US" err="1">
                <a:ea typeface="Calibri"/>
                <a:cs typeface="Calibri"/>
              </a:rPr>
              <a:t>změn</a:t>
            </a:r>
            <a:r>
              <a:rPr lang="en-US">
                <a:ea typeface="Calibri"/>
                <a:cs typeface="Calibri"/>
              </a:rPr>
              <a:t>. Jak </a:t>
            </a:r>
            <a:r>
              <a:rPr lang="en-US" err="1">
                <a:ea typeface="Calibri"/>
                <a:cs typeface="Calibri"/>
              </a:rPr>
              <a:t>těmto</a:t>
            </a:r>
            <a:r>
              <a:rPr lang="en-US">
                <a:ea typeface="Calibri"/>
                <a:cs typeface="Calibri"/>
              </a:rPr>
              <a:t> </a:t>
            </a:r>
            <a:r>
              <a:rPr lang="en-US" err="1">
                <a:ea typeface="Calibri"/>
                <a:cs typeface="Calibri"/>
              </a:rPr>
              <a:t>změnám</a:t>
            </a:r>
            <a:r>
              <a:rPr lang="en-US">
                <a:ea typeface="Calibri"/>
                <a:cs typeface="Calibri"/>
              </a:rPr>
              <a:t> </a:t>
            </a:r>
            <a:r>
              <a:rPr lang="en-US" err="1">
                <a:ea typeface="Calibri"/>
                <a:cs typeface="Calibri"/>
              </a:rPr>
              <a:t>přispíváme</a:t>
            </a:r>
            <a:r>
              <a:rPr lang="en-US">
                <a:ea typeface="Calibri"/>
                <a:cs typeface="Calibri"/>
              </a:rPr>
              <a:t> a jak </a:t>
            </a:r>
            <a:r>
              <a:rPr lang="en-US" err="1">
                <a:ea typeface="Calibri"/>
                <a:cs typeface="Calibri"/>
              </a:rPr>
              <a:t>jim</a:t>
            </a:r>
            <a:r>
              <a:rPr lang="en-US">
                <a:ea typeface="Calibri"/>
                <a:cs typeface="Calibri"/>
              </a:rPr>
              <a:t> </a:t>
            </a:r>
            <a:r>
              <a:rPr lang="en-US" err="1">
                <a:ea typeface="Calibri"/>
                <a:cs typeface="Calibri"/>
              </a:rPr>
              <a:t>můžeme</a:t>
            </a:r>
            <a:r>
              <a:rPr lang="en-US">
                <a:ea typeface="Calibri"/>
                <a:cs typeface="Calibri"/>
              </a:rPr>
              <a:t> </a:t>
            </a:r>
            <a:r>
              <a:rPr lang="en-US" err="1">
                <a:ea typeface="Calibri"/>
                <a:cs typeface="Calibri"/>
              </a:rPr>
              <a:t>čelit</a:t>
            </a:r>
            <a:r>
              <a:rPr lang="en-US">
                <a:ea typeface="Calibri"/>
                <a:cs typeface="Calibri"/>
              </a:rPr>
              <a:t>? </a:t>
            </a:r>
            <a:r>
              <a:rPr lang="en-US" err="1">
                <a:ea typeface="Calibri"/>
                <a:cs typeface="Calibri"/>
              </a:rPr>
              <a:t>Dá</a:t>
            </a:r>
            <a:r>
              <a:rPr lang="en-US">
                <a:ea typeface="Calibri"/>
                <a:cs typeface="Calibri"/>
              </a:rPr>
              <a:t> se </a:t>
            </a:r>
            <a:r>
              <a:rPr lang="en-US" err="1">
                <a:ea typeface="Calibri"/>
                <a:cs typeface="Calibri"/>
              </a:rPr>
              <a:t>klimatická</a:t>
            </a:r>
            <a:r>
              <a:rPr lang="en-US">
                <a:ea typeface="Calibri"/>
                <a:cs typeface="Calibri"/>
              </a:rPr>
              <a:t> </a:t>
            </a:r>
            <a:r>
              <a:rPr lang="en-US" err="1">
                <a:ea typeface="Calibri"/>
                <a:cs typeface="Calibri"/>
              </a:rPr>
              <a:t>změna</a:t>
            </a:r>
            <a:r>
              <a:rPr lang="en-US">
                <a:ea typeface="Calibri"/>
                <a:cs typeface="Calibri"/>
              </a:rPr>
              <a:t> </a:t>
            </a:r>
            <a:r>
              <a:rPr lang="en-US" err="1">
                <a:ea typeface="Calibri"/>
                <a:cs typeface="Calibri"/>
              </a:rPr>
              <a:t>ještě</a:t>
            </a:r>
            <a:r>
              <a:rPr lang="en-US">
                <a:ea typeface="Calibri"/>
                <a:cs typeface="Calibri"/>
              </a:rPr>
              <a:t> </a:t>
            </a:r>
            <a:r>
              <a:rPr lang="en-US" err="1">
                <a:ea typeface="Calibri"/>
                <a:cs typeface="Calibri"/>
              </a:rPr>
              <a:t>zvrátit</a:t>
            </a:r>
            <a:r>
              <a:rPr lang="en-US">
                <a:ea typeface="Calibri"/>
                <a:cs typeface="Calibri"/>
              </a:rPr>
              <a:t> </a:t>
            </a:r>
            <a:r>
              <a:rPr lang="en-US" err="1">
                <a:ea typeface="Calibri"/>
                <a:cs typeface="Calibri"/>
              </a:rPr>
              <a:t>nebo</a:t>
            </a:r>
            <a:r>
              <a:rPr lang="en-US">
                <a:ea typeface="Calibri"/>
                <a:cs typeface="Calibri"/>
              </a:rPr>
              <a:t> se </a:t>
            </a:r>
            <a:r>
              <a:rPr lang="en-US" err="1">
                <a:ea typeface="Calibri"/>
                <a:cs typeface="Calibri"/>
              </a:rPr>
              <a:t>už</a:t>
            </a:r>
            <a:r>
              <a:rPr lang="en-US">
                <a:ea typeface="Calibri"/>
                <a:cs typeface="Calibri"/>
              </a:rPr>
              <a:t> </a:t>
            </a:r>
            <a:r>
              <a:rPr lang="en-US" err="1">
                <a:ea typeface="Calibri"/>
                <a:cs typeface="Calibri"/>
              </a:rPr>
              <a:t>musíme</a:t>
            </a:r>
            <a:r>
              <a:rPr lang="en-US">
                <a:ea typeface="Calibri"/>
                <a:cs typeface="Calibri"/>
              </a:rPr>
              <a:t> </a:t>
            </a:r>
            <a:r>
              <a:rPr lang="en-US" err="1">
                <a:ea typeface="Calibri"/>
                <a:cs typeface="Calibri"/>
              </a:rPr>
              <a:t>adaptovat</a:t>
            </a:r>
            <a:r>
              <a:rPr lang="en-US">
                <a:ea typeface="Calibri"/>
                <a:cs typeface="Calibri"/>
              </a:rPr>
              <a:t> </a:t>
            </a:r>
            <a:r>
              <a:rPr lang="en-US" err="1">
                <a:ea typeface="Calibri"/>
                <a:cs typeface="Calibri"/>
              </a:rPr>
              <a:t>na</a:t>
            </a:r>
            <a:r>
              <a:rPr lang="en-US">
                <a:ea typeface="Calibri"/>
                <a:cs typeface="Calibri"/>
              </a:rPr>
              <a:t> </a:t>
            </a:r>
            <a:r>
              <a:rPr lang="en-US" err="1">
                <a:ea typeface="Calibri"/>
                <a:cs typeface="Calibri"/>
              </a:rPr>
              <a:t>její</a:t>
            </a:r>
            <a:r>
              <a:rPr lang="en-US">
                <a:ea typeface="Calibri"/>
                <a:cs typeface="Calibri"/>
              </a:rPr>
              <a:t> </a:t>
            </a:r>
            <a:r>
              <a:rPr lang="en-US" err="1">
                <a:ea typeface="Calibri"/>
                <a:cs typeface="Calibri"/>
              </a:rPr>
              <a:t>důsledky</a:t>
            </a:r>
            <a:r>
              <a:rPr lang="en-US">
                <a:ea typeface="Calibri"/>
                <a:cs typeface="Calibri"/>
              </a:rPr>
              <a:t>?</a:t>
            </a:r>
          </a:p>
        </p:txBody>
      </p:sp>
      <p:sp>
        <p:nvSpPr>
          <p:cNvPr id="4" name="Zástupný symbol pro číslo snímku 3"/>
          <p:cNvSpPr>
            <a:spLocks noGrp="1"/>
          </p:cNvSpPr>
          <p:nvPr>
            <p:ph type="sldNum" sz="quarter" idx="5"/>
          </p:nvPr>
        </p:nvSpPr>
        <p:spPr/>
        <p:txBody>
          <a:bodyPr/>
          <a:lstStyle/>
          <a:p>
            <a:fld id="{8ECB5537-1133-47A8-B36B-B291B6A79872}" type="slidenum">
              <a:rPr lang="cs-CZ" smtClean="0"/>
              <a:t>102</a:t>
            </a:fld>
            <a:endParaRPr lang="cs-CZ"/>
          </a:p>
        </p:txBody>
      </p:sp>
    </p:spTree>
    <p:extLst>
      <p:ext uri="{BB962C8B-B14F-4D97-AF65-F5344CB8AC3E}">
        <p14:creationId xmlns:p14="http://schemas.microsoft.com/office/powerpoint/2010/main" val="24377088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0CC0B-8793-7481-D584-8430E8385F3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670C7FD-3CBB-B496-93B9-F0E875D15C6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971E07D-6055-9D46-E261-C59A98DE2FC3}"/>
              </a:ext>
            </a:extLst>
          </p:cNvPr>
          <p:cNvSpPr>
            <a:spLocks noGrp="1"/>
          </p:cNvSpPr>
          <p:nvPr>
            <p:ph type="body" idx="1"/>
          </p:nvPr>
        </p:nvSpPr>
        <p:spPr/>
        <p:txBody>
          <a:bodyPr/>
          <a:lstStyle/>
          <a:p>
            <a:pPr marL="171450" indent="-171450">
              <a:spcBef>
                <a:spcPct val="20000"/>
              </a:spcBef>
              <a:buFont typeface="Arial"/>
              <a:buChar char="•"/>
            </a:pPr>
            <a:endParaRPr lang="cs-CZ">
              <a:ea typeface="Calibri"/>
              <a:cs typeface="Calibri"/>
            </a:endParaRPr>
          </a:p>
        </p:txBody>
      </p:sp>
      <p:sp>
        <p:nvSpPr>
          <p:cNvPr id="4" name="Zástupný symbol pro číslo snímku 3">
            <a:extLst>
              <a:ext uri="{FF2B5EF4-FFF2-40B4-BE49-F238E27FC236}">
                <a16:creationId xmlns:a16="http://schemas.microsoft.com/office/drawing/2014/main" id="{2E8C68E3-729F-FD82-0BD0-441647DB4E75}"/>
              </a:ext>
            </a:extLst>
          </p:cNvPr>
          <p:cNvSpPr>
            <a:spLocks noGrp="1"/>
          </p:cNvSpPr>
          <p:nvPr>
            <p:ph type="sldNum" sz="quarter" idx="5"/>
          </p:nvPr>
        </p:nvSpPr>
        <p:spPr/>
        <p:txBody>
          <a:bodyPr/>
          <a:lstStyle/>
          <a:p>
            <a:fld id="{8ECB5537-1133-47A8-B36B-B291B6A79872}" type="slidenum">
              <a:rPr lang="cs-CZ" smtClean="0"/>
              <a:t>103</a:t>
            </a:fld>
            <a:endParaRPr lang="cs-CZ"/>
          </a:p>
        </p:txBody>
      </p:sp>
    </p:spTree>
    <p:extLst>
      <p:ext uri="{BB962C8B-B14F-4D97-AF65-F5344CB8AC3E}">
        <p14:creationId xmlns:p14="http://schemas.microsoft.com/office/powerpoint/2010/main" val="3295631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0142b2f93_1_2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r>
              <a:rPr lang="en-US"/>
              <a:t>Slide je </a:t>
            </a:r>
            <a:r>
              <a:rPr lang="en-US" err="1"/>
              <a:t>úvodem</a:t>
            </a:r>
            <a:r>
              <a:rPr lang="en-US"/>
              <a:t> do </a:t>
            </a:r>
            <a:r>
              <a:rPr lang="en-US" err="1"/>
              <a:t>diskuze</a:t>
            </a:r>
            <a:r>
              <a:rPr lang="en-US"/>
              <a:t> </a:t>
            </a:r>
            <a:r>
              <a:rPr lang="en-US" err="1"/>
              <a:t>na</a:t>
            </a:r>
            <a:r>
              <a:rPr lang="en-US"/>
              <a:t> </a:t>
            </a:r>
            <a:r>
              <a:rPr lang="en-US" err="1"/>
              <a:t>téma</a:t>
            </a:r>
            <a:r>
              <a:rPr lang="en-US"/>
              <a:t> </a:t>
            </a:r>
            <a:r>
              <a:rPr lang="en-US" err="1"/>
              <a:t>budoucnosti</a:t>
            </a:r>
            <a:r>
              <a:rPr lang="en-US"/>
              <a:t> </a:t>
            </a:r>
            <a:r>
              <a:rPr lang="en-US" err="1"/>
              <a:t>planety</a:t>
            </a:r>
            <a:r>
              <a:rPr lang="en-US"/>
              <a:t> a </a:t>
            </a:r>
            <a:r>
              <a:rPr lang="en-US" err="1"/>
              <a:t>společnosti</a:t>
            </a:r>
            <a:r>
              <a:rPr lang="en-US"/>
              <a:t>. </a:t>
            </a:r>
            <a:r>
              <a:rPr lang="en-US" err="1"/>
              <a:t>Vlivem</a:t>
            </a:r>
            <a:r>
              <a:rPr lang="en-US"/>
              <a:t> </a:t>
            </a:r>
            <a:r>
              <a:rPr lang="en-US" err="1"/>
              <a:t>klimatické</a:t>
            </a:r>
            <a:r>
              <a:rPr lang="en-US"/>
              <a:t> </a:t>
            </a:r>
            <a:r>
              <a:rPr lang="en-US" err="1"/>
              <a:t>změny</a:t>
            </a:r>
            <a:r>
              <a:rPr lang="en-US"/>
              <a:t> </a:t>
            </a:r>
            <a:r>
              <a:rPr lang="en-US" err="1"/>
              <a:t>nás</a:t>
            </a:r>
            <a:r>
              <a:rPr lang="en-US"/>
              <a:t> </a:t>
            </a:r>
            <a:r>
              <a:rPr lang="en-US" err="1"/>
              <a:t>čeká</a:t>
            </a:r>
            <a:r>
              <a:rPr lang="en-US"/>
              <a:t> </a:t>
            </a:r>
            <a:r>
              <a:rPr lang="en-US" err="1"/>
              <a:t>řada</a:t>
            </a:r>
            <a:r>
              <a:rPr lang="en-US"/>
              <a:t> </a:t>
            </a:r>
            <a:r>
              <a:rPr lang="en-US" err="1"/>
              <a:t>zásadních</a:t>
            </a:r>
            <a:r>
              <a:rPr lang="en-US"/>
              <a:t> </a:t>
            </a:r>
            <a:r>
              <a:rPr lang="en-US" err="1"/>
              <a:t>ekosystémových</a:t>
            </a:r>
            <a:r>
              <a:rPr lang="en-US"/>
              <a:t> </a:t>
            </a:r>
            <a:r>
              <a:rPr lang="en-US" err="1"/>
              <a:t>změn</a:t>
            </a:r>
            <a:r>
              <a:rPr lang="en-US"/>
              <a:t>. Jak </a:t>
            </a:r>
            <a:r>
              <a:rPr lang="en-US" err="1"/>
              <a:t>těmto</a:t>
            </a:r>
            <a:r>
              <a:rPr lang="en-US"/>
              <a:t> </a:t>
            </a:r>
            <a:r>
              <a:rPr lang="en-US" err="1"/>
              <a:t>změnám</a:t>
            </a:r>
            <a:r>
              <a:rPr lang="en-US"/>
              <a:t> </a:t>
            </a:r>
            <a:r>
              <a:rPr lang="en-US" err="1"/>
              <a:t>přispíváme</a:t>
            </a:r>
            <a:r>
              <a:rPr lang="en-US"/>
              <a:t> a jak </a:t>
            </a:r>
            <a:r>
              <a:rPr lang="en-US" err="1"/>
              <a:t>jim</a:t>
            </a:r>
            <a:r>
              <a:rPr lang="en-US"/>
              <a:t> </a:t>
            </a:r>
            <a:r>
              <a:rPr lang="en-US" err="1"/>
              <a:t>můžeme</a:t>
            </a:r>
            <a:r>
              <a:rPr lang="en-US"/>
              <a:t> </a:t>
            </a:r>
            <a:r>
              <a:rPr lang="en-US" err="1"/>
              <a:t>čelit</a:t>
            </a:r>
            <a:r>
              <a:rPr lang="en-US"/>
              <a:t>? </a:t>
            </a:r>
            <a:r>
              <a:rPr lang="en-US" err="1"/>
              <a:t>Dá</a:t>
            </a:r>
            <a:r>
              <a:rPr lang="en-US"/>
              <a:t> se </a:t>
            </a:r>
            <a:r>
              <a:rPr lang="en-US" err="1"/>
              <a:t>klimatická</a:t>
            </a:r>
            <a:r>
              <a:rPr lang="en-US"/>
              <a:t> </a:t>
            </a:r>
            <a:r>
              <a:rPr lang="en-US" err="1"/>
              <a:t>změna</a:t>
            </a:r>
            <a:r>
              <a:rPr lang="en-US"/>
              <a:t> </a:t>
            </a:r>
            <a:r>
              <a:rPr lang="en-US" err="1"/>
              <a:t>ještě</a:t>
            </a:r>
            <a:r>
              <a:rPr lang="en-US"/>
              <a:t> </a:t>
            </a:r>
            <a:r>
              <a:rPr lang="en-US" err="1"/>
              <a:t>zvrátit</a:t>
            </a:r>
            <a:r>
              <a:rPr lang="en-US"/>
              <a:t> </a:t>
            </a:r>
            <a:r>
              <a:rPr lang="en-US" err="1"/>
              <a:t>nebo</a:t>
            </a:r>
            <a:r>
              <a:rPr lang="en-US"/>
              <a:t> se </a:t>
            </a:r>
            <a:r>
              <a:rPr lang="en-US" err="1"/>
              <a:t>už</a:t>
            </a:r>
            <a:r>
              <a:rPr lang="en-US"/>
              <a:t> </a:t>
            </a:r>
            <a:r>
              <a:rPr lang="en-US" err="1"/>
              <a:t>musíme</a:t>
            </a:r>
            <a:r>
              <a:rPr lang="en-US"/>
              <a:t> </a:t>
            </a:r>
            <a:r>
              <a:rPr lang="en-US" err="1"/>
              <a:t>adaptovat</a:t>
            </a:r>
            <a:r>
              <a:rPr lang="en-US"/>
              <a:t> </a:t>
            </a:r>
            <a:r>
              <a:rPr lang="en-US" err="1"/>
              <a:t>na</a:t>
            </a:r>
            <a:r>
              <a:rPr lang="en-US"/>
              <a:t> </a:t>
            </a:r>
            <a:r>
              <a:rPr lang="en-US" err="1"/>
              <a:t>její</a:t>
            </a:r>
            <a:r>
              <a:rPr lang="en-US"/>
              <a:t> </a:t>
            </a:r>
            <a:r>
              <a:rPr lang="en-US" err="1"/>
              <a:t>důsledky</a:t>
            </a:r>
            <a:r>
              <a:rPr lang="en-US"/>
              <a:t>?</a:t>
            </a:r>
            <a:endParaRPr lang="cs-CZ"/>
          </a:p>
        </p:txBody>
      </p:sp>
      <p:sp>
        <p:nvSpPr>
          <p:cNvPr id="312" name="Google Shape;312;g50142b2f93_1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184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669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6699"/>
                </a:solidFill>
              </a:defRPr>
            </a:lvl1pPr>
          </a:lstStyle>
          <a:p>
            <a:fld id="{5BCAD085-E8A6-8845-BD4E-CB4CCA059FC4}" type="datetimeFigureOut">
              <a:rPr lang="en-US" smtClean="0"/>
              <a:pPr/>
              <a:t>10/30/2025</a:t>
            </a:fld>
            <a:endParaRPr lang="en-US"/>
          </a:p>
        </p:txBody>
      </p:sp>
      <p:sp>
        <p:nvSpPr>
          <p:cNvPr id="5" name="Footer Placeholder 4"/>
          <p:cNvSpPr>
            <a:spLocks noGrp="1"/>
          </p:cNvSpPr>
          <p:nvPr>
            <p:ph type="ftr" sz="quarter" idx="11"/>
          </p:nvPr>
        </p:nvSpPr>
        <p:spPr/>
        <p:txBody>
          <a:bodyPr/>
          <a:lstStyle>
            <a:lvl1pPr>
              <a:defRPr>
                <a:solidFill>
                  <a:srgbClr val="006699"/>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006699"/>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224466"/>
                </a:solidFill>
              </a:defRPr>
            </a:lvl1pPr>
            <a:lvl2pPr>
              <a:defRPr>
                <a:solidFill>
                  <a:srgbClr val="224466"/>
                </a:solidFill>
              </a:defRPr>
            </a:lvl2pPr>
            <a:lvl3pPr>
              <a:defRPr>
                <a:solidFill>
                  <a:srgbClr val="224466"/>
                </a:solidFill>
              </a:defRPr>
            </a:lvl3pPr>
            <a:lvl4pPr>
              <a:defRPr>
                <a:solidFill>
                  <a:srgbClr val="224466"/>
                </a:solidFill>
              </a:defRPr>
            </a:lvl4pPr>
            <a:lvl5pPr>
              <a:defRPr>
                <a:solidFill>
                  <a:srgbClr val="2244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FFFFFF"/>
                </a:solidFill>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C2E9F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rgbClr val="C2E9F5"/>
                </a:solidFill>
              </a:defRPr>
            </a:lvl1pPr>
          </a:lstStyle>
          <a:p>
            <a:fld id="{5BCAD085-E8A6-8845-BD4E-CB4CCA059FC4}" type="datetimeFigureOut">
              <a:rPr lang="en-US" smtClean="0"/>
              <a:pPr/>
              <a:t>10/30/2025</a:t>
            </a:fld>
            <a:endParaRPr lang="en-US"/>
          </a:p>
        </p:txBody>
      </p:sp>
      <p:sp>
        <p:nvSpPr>
          <p:cNvPr id="5" name="Footer Placeholder 4"/>
          <p:cNvSpPr>
            <a:spLocks noGrp="1"/>
          </p:cNvSpPr>
          <p:nvPr>
            <p:ph type="ftr" sz="quarter" idx="11"/>
          </p:nvPr>
        </p:nvSpPr>
        <p:spPr/>
        <p:txBody>
          <a:bodyPr/>
          <a:lstStyle>
            <a:lvl1pPr>
              <a:defRPr>
                <a:solidFill>
                  <a:srgbClr val="C2E9F5"/>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C2E9F5"/>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4">
  <p:cSld name="Blank 4">
    <p:bg>
      <p:bgPr>
        <a:solidFill>
          <a:srgbClr val="F2F2F2"/>
        </a:solidFill>
        <a:effectLst/>
      </p:bgPr>
    </p:bg>
    <p:spTree>
      <p:nvGrpSpPr>
        <p:cNvPr id="1" name="Shape 12"/>
        <p:cNvGrpSpPr/>
        <p:nvPr/>
      </p:nvGrpSpPr>
      <p:grpSpPr>
        <a:xfrm>
          <a:off x="0" y="0"/>
          <a:ext cx="0" cy="0"/>
          <a:chOff x="0" y="0"/>
          <a:chExt cx="0" cy="0"/>
        </a:xfrm>
      </p:grpSpPr>
      <p:sp>
        <p:nvSpPr>
          <p:cNvPr id="13" name="Google Shape;13;p5"/>
          <p:cNvSpPr txBox="1">
            <a:spLocks noGrp="1"/>
          </p:cNvSpPr>
          <p:nvPr>
            <p:ph type="title"/>
          </p:nvPr>
        </p:nvSpPr>
        <p:spPr>
          <a:xfrm>
            <a:off x="984219" y="539567"/>
            <a:ext cx="5160656" cy="988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666" b="1">
                <a:solidFill>
                  <a:schemeClr val="dk1"/>
                </a:solidFill>
              </a:defRPr>
            </a:lvl1pPr>
            <a:lvl2pPr lvl="1" rtl="0">
              <a:spcBef>
                <a:spcPts val="0"/>
              </a:spcBef>
              <a:spcAft>
                <a:spcPts val="0"/>
              </a:spcAft>
              <a:buNone/>
              <a:defRPr sz="2666" b="1"/>
            </a:lvl2pPr>
            <a:lvl3pPr lvl="2" rtl="0">
              <a:spcBef>
                <a:spcPts val="0"/>
              </a:spcBef>
              <a:spcAft>
                <a:spcPts val="0"/>
              </a:spcAft>
              <a:buNone/>
              <a:defRPr sz="2666" b="1"/>
            </a:lvl3pPr>
            <a:lvl4pPr lvl="3" rtl="0">
              <a:spcBef>
                <a:spcPts val="0"/>
              </a:spcBef>
              <a:spcAft>
                <a:spcPts val="0"/>
              </a:spcAft>
              <a:buNone/>
              <a:defRPr sz="2666" b="1"/>
            </a:lvl4pPr>
            <a:lvl5pPr lvl="4" rtl="0">
              <a:spcBef>
                <a:spcPts val="0"/>
              </a:spcBef>
              <a:spcAft>
                <a:spcPts val="0"/>
              </a:spcAft>
              <a:buNone/>
              <a:defRPr sz="2666" b="1"/>
            </a:lvl5pPr>
            <a:lvl6pPr lvl="5" rtl="0">
              <a:spcBef>
                <a:spcPts val="0"/>
              </a:spcBef>
              <a:spcAft>
                <a:spcPts val="0"/>
              </a:spcAft>
              <a:buNone/>
              <a:defRPr sz="2666" b="1"/>
            </a:lvl6pPr>
            <a:lvl7pPr lvl="6" rtl="0">
              <a:spcBef>
                <a:spcPts val="0"/>
              </a:spcBef>
              <a:spcAft>
                <a:spcPts val="0"/>
              </a:spcAft>
              <a:buNone/>
              <a:defRPr sz="2666" b="1"/>
            </a:lvl7pPr>
            <a:lvl8pPr lvl="7" rtl="0">
              <a:spcBef>
                <a:spcPts val="0"/>
              </a:spcBef>
              <a:spcAft>
                <a:spcPts val="0"/>
              </a:spcAft>
              <a:buNone/>
              <a:defRPr sz="2666" b="1"/>
            </a:lvl8pPr>
            <a:lvl9pPr lvl="8" rtl="0">
              <a:spcBef>
                <a:spcPts val="0"/>
              </a:spcBef>
              <a:spcAft>
                <a:spcPts val="0"/>
              </a:spcAft>
              <a:buNone/>
              <a:defRPr sz="2666" b="1"/>
            </a:lvl9pPr>
          </a:lstStyle>
          <a:p>
            <a:endParaRPr/>
          </a:p>
        </p:txBody>
      </p:sp>
      <p:sp>
        <p:nvSpPr>
          <p:cNvPr id="14" name="Google Shape;14;p5"/>
          <p:cNvSpPr txBox="1">
            <a:spLocks noGrp="1"/>
          </p:cNvSpPr>
          <p:nvPr>
            <p:ph type="sldNum" idx="12"/>
          </p:nvPr>
        </p:nvSpPr>
        <p:spPr>
          <a:xfrm>
            <a:off x="11274096" y="6528133"/>
            <a:ext cx="565853" cy="260800"/>
          </a:xfrm>
          <a:prstGeom prst="rect">
            <a:avLst/>
          </a:prstGeom>
          <a:noFill/>
          <a:ln>
            <a:noFill/>
          </a:ln>
        </p:spPr>
        <p:txBody>
          <a:bodyPr spcFirstLastPara="1" wrap="square" lIns="0" tIns="0" rIns="0" bIns="0" anchor="t" anchorCtr="0">
            <a:noAutofit/>
          </a:bodyPr>
          <a:lstStyle>
            <a:lvl1pPr lvl="0" algn="r" rtl="0">
              <a:buClr>
                <a:srgbClr val="000000"/>
              </a:buClr>
              <a:buSzPts val="900"/>
              <a:buFont typeface="Helvetica Neue Light"/>
              <a:buNone/>
              <a:defRPr sz="800" i="1">
                <a:solidFill>
                  <a:srgbClr val="55555A"/>
                </a:solidFill>
              </a:defRPr>
            </a:lvl1pPr>
            <a:lvl2pPr lvl="1" algn="r" rtl="0">
              <a:buClr>
                <a:srgbClr val="000000"/>
              </a:buClr>
              <a:buSzPts val="900"/>
              <a:buFont typeface="Helvetica Neue Light"/>
              <a:buNone/>
              <a:defRPr sz="800" i="1">
                <a:solidFill>
                  <a:srgbClr val="55555A"/>
                </a:solidFill>
              </a:defRPr>
            </a:lvl2pPr>
            <a:lvl3pPr lvl="2" algn="r" rtl="0">
              <a:buClr>
                <a:srgbClr val="000000"/>
              </a:buClr>
              <a:buSzPts val="900"/>
              <a:buFont typeface="Helvetica Neue Light"/>
              <a:buNone/>
              <a:defRPr sz="800" i="1">
                <a:solidFill>
                  <a:srgbClr val="55555A"/>
                </a:solidFill>
              </a:defRPr>
            </a:lvl3pPr>
            <a:lvl4pPr lvl="3" algn="r" rtl="0">
              <a:buClr>
                <a:srgbClr val="000000"/>
              </a:buClr>
              <a:buSzPts val="900"/>
              <a:buFont typeface="Helvetica Neue Light"/>
              <a:buNone/>
              <a:defRPr sz="800" i="1">
                <a:solidFill>
                  <a:srgbClr val="55555A"/>
                </a:solidFill>
              </a:defRPr>
            </a:lvl4pPr>
            <a:lvl5pPr lvl="4" algn="r" rtl="0">
              <a:buClr>
                <a:srgbClr val="000000"/>
              </a:buClr>
              <a:buSzPts val="900"/>
              <a:buFont typeface="Helvetica Neue Light"/>
              <a:buNone/>
              <a:defRPr sz="800" i="1">
                <a:solidFill>
                  <a:srgbClr val="55555A"/>
                </a:solidFill>
              </a:defRPr>
            </a:lvl5pPr>
            <a:lvl6pPr lvl="5" algn="r" rtl="0">
              <a:buClr>
                <a:srgbClr val="000000"/>
              </a:buClr>
              <a:buSzPts val="900"/>
              <a:buFont typeface="Helvetica Neue Light"/>
              <a:buNone/>
              <a:defRPr sz="800" i="1">
                <a:solidFill>
                  <a:srgbClr val="55555A"/>
                </a:solidFill>
              </a:defRPr>
            </a:lvl6pPr>
            <a:lvl7pPr lvl="6" algn="r" rtl="0">
              <a:buClr>
                <a:srgbClr val="000000"/>
              </a:buClr>
              <a:buSzPts val="900"/>
              <a:buFont typeface="Helvetica Neue Light"/>
              <a:buNone/>
              <a:defRPr sz="800" i="1">
                <a:solidFill>
                  <a:srgbClr val="55555A"/>
                </a:solidFill>
              </a:defRPr>
            </a:lvl7pPr>
            <a:lvl8pPr lvl="7" algn="r" rtl="0">
              <a:buClr>
                <a:srgbClr val="000000"/>
              </a:buClr>
              <a:buSzPts val="900"/>
              <a:buFont typeface="Helvetica Neue Light"/>
              <a:buNone/>
              <a:defRPr sz="800" i="1">
                <a:solidFill>
                  <a:srgbClr val="55555A"/>
                </a:solidFill>
              </a:defRPr>
            </a:lvl8pPr>
            <a:lvl9pPr lvl="8" algn="r" rtl="0">
              <a:buClr>
                <a:srgbClr val="000000"/>
              </a:buClr>
              <a:buSzPts val="900"/>
              <a:buFont typeface="Helvetica Neue Light"/>
              <a:buNone/>
              <a:defRPr sz="800" i="1">
                <a:solidFill>
                  <a:srgbClr val="55555A"/>
                </a:solidFill>
              </a:defRPr>
            </a:lvl9pPr>
          </a:lstStyle>
          <a:p>
            <a:fld id="{00000000-1234-1234-1234-123412341234}" type="slidenum">
              <a:rPr lang="fr" smtClean="0"/>
              <a:pPr/>
              <a:t>‹#›</a:t>
            </a:fld>
            <a:endParaRPr lang="fr" sz="1866" i="0"/>
          </a:p>
        </p:txBody>
      </p:sp>
    </p:spTree>
    <p:extLst>
      <p:ext uri="{BB962C8B-B14F-4D97-AF65-F5344CB8AC3E}">
        <p14:creationId xmlns:p14="http://schemas.microsoft.com/office/powerpoint/2010/main" val="3238045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b="1" kern="1200">
          <a:solidFill>
            <a:srgbClr val="006699"/>
          </a:solidFill>
          <a:latin typeface="Verdana" panose="020B0604030504040204" pitchFamily="34" charset="0"/>
          <a:ea typeface="Verdana" panose="020B0604030504040204" pitchFamily="34" charset="0"/>
          <a:cs typeface="+mj-cs"/>
        </a:defRPr>
      </a:lvl1pPr>
    </p:titleStyle>
    <p:bodyStyle>
      <a:lvl1pPr marL="342900" indent="-342900" algn="l" defTabSz="457200" rtl="0" eaLnBrk="1" latinLnBrk="0" hangingPunct="1">
        <a:spcBef>
          <a:spcPct val="20000"/>
        </a:spcBef>
        <a:buFont typeface="Arial"/>
        <a:buChar char="•"/>
        <a:defRPr sz="3200" kern="1200">
          <a:solidFill>
            <a:srgbClr val="006699"/>
          </a:solidFill>
          <a:latin typeface="Verdana" panose="020B060403050404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2800" kern="1200">
          <a:solidFill>
            <a:srgbClr val="006699"/>
          </a:solidFill>
          <a:latin typeface="Verdana" panose="020B060403050404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2400" kern="1200">
          <a:solidFill>
            <a:srgbClr val="006699"/>
          </a:solidFill>
          <a:latin typeface="Verdana" panose="020B060403050404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2000" kern="1200">
          <a:solidFill>
            <a:srgbClr val="006699"/>
          </a:solidFill>
          <a:latin typeface="Verdana" panose="020B060403050404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2000" kern="1200">
          <a:solidFill>
            <a:srgbClr val="006699"/>
          </a:solidFill>
          <a:latin typeface="Verdana" panose="020B060403050404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zwa.cz/projekt-od-kohoutku-do-zachodu-CZ640"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jpeg"/><Relationship Id="rId7" Type="http://schemas.openxmlformats.org/officeDocument/2006/relationships/hyperlink" Target="https://cs.wikipedia.org/wiki/Kolob%C4%9Bh_vod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mediawiki.org/wiki/Special:MyLanguage/Extension:Media_Viewer/About" TargetMode="External"/><Relationship Id="rId5" Type="http://schemas.openxmlformats.org/officeDocument/2006/relationships/hyperlink" Target="https://commons.wikimedia.org/wiki/File:Watercycleczechhigh.jpg?uselang=cs#Licence" TargetMode="External"/><Relationship Id="rId4" Type="http://schemas.openxmlformats.org/officeDocument/2006/relationships/hyperlink" Target="https://commons.wikimedia.org/wiki/File:Watercycleczechhigh.jpg"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customXml" Target="../ink/ink3.xml"/><Relationship Id="rId12" Type="http://schemas.microsoft.com/office/2007/relationships/hdphoto" Target="../media/hdphoto3.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4.png"/><Relationship Id="rId5" Type="http://schemas.openxmlformats.org/officeDocument/2006/relationships/image" Target="../media/image203.png"/><Relationship Id="rId10" Type="http://schemas.openxmlformats.org/officeDocument/2006/relationships/image" Target="../media/image23.png"/><Relationship Id="rId4" Type="http://schemas.openxmlformats.org/officeDocument/2006/relationships/customXml" Target="../ink/ink1.xml"/><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3.png"/><Relationship Id="rId7" Type="http://schemas.microsoft.com/office/2007/relationships/hdphoto" Target="../media/hdphoto4.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5.wdp"/><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48.jpeg"/><Relationship Id="rId18"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6.jpeg"/><Relationship Id="rId12" Type="http://schemas.openxmlformats.org/officeDocument/2006/relationships/image" Target="../media/image46.png"/><Relationship Id="rId17" Type="http://schemas.openxmlformats.org/officeDocument/2006/relationships/customXml" Target="../ink/ink7.xml"/><Relationship Id="rId2" Type="http://schemas.openxmlformats.org/officeDocument/2006/relationships/notesSlide" Target="../notesSlides/notesSlide18.xml"/><Relationship Id="rId16" Type="http://schemas.openxmlformats.org/officeDocument/2006/relationships/image" Target="../media/image49.jpe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customXml" Target="../ink/ink5.xml"/><Relationship Id="rId5" Type="http://schemas.openxmlformats.org/officeDocument/2006/relationships/image" Target="../media/image44.png"/><Relationship Id="rId15" Type="http://schemas.openxmlformats.org/officeDocument/2006/relationships/image" Target="../media/image48.png"/><Relationship Id="rId10" Type="http://schemas.openxmlformats.org/officeDocument/2006/relationships/image" Target="../media/image47.jpeg"/><Relationship Id="rId19" Type="http://schemas.openxmlformats.org/officeDocument/2006/relationships/customXml" Target="../ink/ink8.xml"/><Relationship Id="rId4" Type="http://schemas.openxmlformats.org/officeDocument/2006/relationships/image" Target="../media/image43.png"/><Relationship Id="rId9" Type="http://schemas.openxmlformats.org/officeDocument/2006/relationships/image" Target="../media/image440.png"/><Relationship Id="rId14" Type="http://schemas.openxmlformats.org/officeDocument/2006/relationships/customXml" Target="../ink/ink6.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 Id="rId9" Type="http://schemas.openxmlformats.org/officeDocument/2006/relationships/image" Target="../media/image57.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4.png"/><Relationship Id="rId4"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4.png"/><Relationship Id="rId4"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78.png"/><Relationship Id="rId4"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8.xml"/><Relationship Id="rId5" Type="http://schemas.openxmlformats.org/officeDocument/2006/relationships/image" Target="../media/image79.png"/><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8.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77.png"/></Relationships>
</file>

<file path=ppt/slides/_rels/slide5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74.png"/><Relationship Id="rId7" Type="http://schemas.openxmlformats.org/officeDocument/2006/relationships/image" Target="../media/image93.png"/><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72.png"/><Relationship Id="rId9" Type="http://schemas.openxmlformats.org/officeDocument/2006/relationships/image" Target="../media/image95.png"/></Relationships>
</file>

<file path=ppt/slides/_rels/slide51.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2.png"/><Relationship Id="rId3" Type="http://schemas.openxmlformats.org/officeDocument/2006/relationships/image" Target="../media/image74.png"/><Relationship Id="rId7" Type="http://schemas.openxmlformats.org/officeDocument/2006/relationships/image" Target="../media/image93.png"/><Relationship Id="rId12" Type="http://schemas.openxmlformats.org/officeDocument/2006/relationships/image" Target="../media/image101.png"/><Relationship Id="rId17" Type="http://schemas.openxmlformats.org/officeDocument/2006/relationships/image" Target="../media/image106.jpeg"/><Relationship Id="rId2" Type="http://schemas.openxmlformats.org/officeDocument/2006/relationships/notesSlide" Target="../notesSlides/notesSlide47.xml"/><Relationship Id="rId16" Type="http://schemas.openxmlformats.org/officeDocument/2006/relationships/image" Target="../media/image105.png"/><Relationship Id="rId1" Type="http://schemas.openxmlformats.org/officeDocument/2006/relationships/slideLayout" Target="../slideLayouts/slideLayout8.xml"/><Relationship Id="rId6" Type="http://schemas.openxmlformats.org/officeDocument/2006/relationships/image" Target="../media/image92.svg"/><Relationship Id="rId11" Type="http://schemas.openxmlformats.org/officeDocument/2006/relationships/image" Target="../media/image100.png"/><Relationship Id="rId5" Type="http://schemas.openxmlformats.org/officeDocument/2006/relationships/image" Target="../media/image91.png"/><Relationship Id="rId15" Type="http://schemas.openxmlformats.org/officeDocument/2006/relationships/image" Target="../media/image104.png"/><Relationship Id="rId10" Type="http://schemas.microsoft.com/office/2007/relationships/hdphoto" Target="../media/hdphoto7.wdp"/><Relationship Id="rId4" Type="http://schemas.openxmlformats.org/officeDocument/2006/relationships/image" Target="../media/image72.png"/><Relationship Id="rId9" Type="http://schemas.openxmlformats.org/officeDocument/2006/relationships/image" Target="../media/image99.png"/><Relationship Id="rId14" Type="http://schemas.openxmlformats.org/officeDocument/2006/relationships/image" Target="../media/image103.png"/></Relationships>
</file>

<file path=ppt/slides/_rels/slide5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74.png"/><Relationship Id="rId7" Type="http://schemas.openxmlformats.org/officeDocument/2006/relationships/image" Target="../media/image93.png"/><Relationship Id="rId12" Type="http://schemas.openxmlformats.org/officeDocument/2006/relationships/image" Target="../media/image111.png"/><Relationship Id="rId2" Type="http://schemas.openxmlformats.org/officeDocument/2006/relationships/notesSlide" Target="../notesSlides/notesSlide48.xml"/><Relationship Id="rId1" Type="http://schemas.openxmlformats.org/officeDocument/2006/relationships/slideLayout" Target="../slideLayouts/slideLayout8.xml"/><Relationship Id="rId6" Type="http://schemas.openxmlformats.org/officeDocument/2006/relationships/image" Target="../media/image92.svg"/><Relationship Id="rId11" Type="http://schemas.openxmlformats.org/officeDocument/2006/relationships/image" Target="../media/image110.png"/><Relationship Id="rId5" Type="http://schemas.openxmlformats.org/officeDocument/2006/relationships/image" Target="../media/image91.png"/><Relationship Id="rId10" Type="http://schemas.openxmlformats.org/officeDocument/2006/relationships/image" Target="../media/image109.png"/><Relationship Id="rId4" Type="http://schemas.openxmlformats.org/officeDocument/2006/relationships/image" Target="../media/image72.png"/><Relationship Id="rId9" Type="http://schemas.openxmlformats.org/officeDocument/2006/relationships/image" Target="../media/image108.png"/></Relationships>
</file>

<file path=ppt/slides/_rels/slide53.xml.rels><?xml version="1.0" encoding="UTF-8" standalone="yes"?>
<Relationships xmlns="http://schemas.openxmlformats.org/package/2006/relationships"><Relationship Id="rId8" Type="http://schemas.openxmlformats.org/officeDocument/2006/relationships/image" Target="../media/image103.png"/><Relationship Id="rId13" Type="http://schemas.microsoft.com/office/2007/relationships/hdphoto" Target="../media/hdphoto8.wdp"/><Relationship Id="rId3" Type="http://schemas.openxmlformats.org/officeDocument/2006/relationships/image" Target="../media/image112.png"/><Relationship Id="rId7" Type="http://schemas.openxmlformats.org/officeDocument/2006/relationships/image" Target="../media/image114.png"/><Relationship Id="rId12" Type="http://schemas.openxmlformats.org/officeDocument/2006/relationships/image" Target="../media/image118.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image" Target="../media/image117.png"/><Relationship Id="rId5" Type="http://schemas.openxmlformats.org/officeDocument/2006/relationships/image" Target="../media/image70.png"/><Relationship Id="rId10" Type="http://schemas.openxmlformats.org/officeDocument/2006/relationships/image" Target="../media/image116.png"/><Relationship Id="rId4" Type="http://schemas.openxmlformats.org/officeDocument/2006/relationships/image" Target="../media/image13.png"/><Relationship Id="rId9" Type="http://schemas.openxmlformats.org/officeDocument/2006/relationships/image" Target="../media/image115.png"/></Relationships>
</file>

<file path=ppt/slides/_rels/slide5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120.jpeg"/></Relationships>
</file>

<file path=ppt/slides/_rels/slide5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5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25.png"/><Relationship Id="rId7" Type="http://schemas.openxmlformats.org/officeDocument/2006/relationships/image" Target="../media/image129.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25.png"/><Relationship Id="rId7" Type="http://schemas.openxmlformats.org/officeDocument/2006/relationships/image" Target="../media/image129.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png"/></Relationships>
</file>

<file path=ppt/slides/_rels/slide62.xml.rels><?xml version="1.0" encoding="UTF-8" standalone="yes"?>
<Relationships xmlns="http://schemas.openxmlformats.org/package/2006/relationships"><Relationship Id="rId8" Type="http://schemas.openxmlformats.org/officeDocument/2006/relationships/image" Target="../media/image137.jpeg"/><Relationship Id="rId3" Type="http://schemas.openxmlformats.org/officeDocument/2006/relationships/image" Target="../media/image132.jpeg"/><Relationship Id="rId7" Type="http://schemas.openxmlformats.org/officeDocument/2006/relationships/image" Target="../media/image136.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png"/><Relationship Id="rId9" Type="http://schemas.openxmlformats.org/officeDocument/2006/relationships/image" Target="../media/image138.jpeg"/></Relationships>
</file>

<file path=ppt/slides/_rels/slide6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6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48.svg"/></Relationships>
</file>

<file path=ppt/slides/_rels/slide67.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 Id="rId9" Type="http://schemas.openxmlformats.org/officeDocument/2006/relationships/image" Target="../media/image155.png"/></Relationships>
</file>

<file path=ppt/slides/_rels/slide6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69.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65.sv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63.svg"/><Relationship Id="rId4" Type="http://schemas.openxmlformats.org/officeDocument/2006/relationships/image" Target="../media/image162.png"/></Relationships>
</file>

<file path=ppt/slides/_rels/slide7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167.png"/></Relationships>
</file>

<file path=ppt/slides/_rels/slide71.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3" Type="http://schemas.openxmlformats.org/officeDocument/2006/relationships/image" Target="../media/image168.png"/><Relationship Id="rId7" Type="http://schemas.openxmlformats.org/officeDocument/2006/relationships/image" Target="../media/image171.png"/><Relationship Id="rId12" Type="http://schemas.openxmlformats.org/officeDocument/2006/relationships/image" Target="../media/image176.png"/><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69.png"/><Relationship Id="rId10" Type="http://schemas.openxmlformats.org/officeDocument/2006/relationships/image" Target="../media/image174.png"/><Relationship Id="rId4" Type="http://schemas.openxmlformats.org/officeDocument/2006/relationships/image" Target="../media/image154.png"/><Relationship Id="rId9" Type="http://schemas.openxmlformats.org/officeDocument/2006/relationships/image" Target="../media/image173.png"/></Relationships>
</file>

<file path=ppt/slides/_rels/slide72.xml.rels><?xml version="1.0" encoding="UTF-8" standalone="yes"?>
<Relationships xmlns="http://schemas.openxmlformats.org/package/2006/relationships"><Relationship Id="rId8" Type="http://schemas.openxmlformats.org/officeDocument/2006/relationships/image" Target="../media/image183.svg"/><Relationship Id="rId3" Type="http://schemas.openxmlformats.org/officeDocument/2006/relationships/image" Target="../media/image178.jpeg"/><Relationship Id="rId7" Type="http://schemas.openxmlformats.org/officeDocument/2006/relationships/image" Target="../media/image182.pn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181.jpeg"/><Relationship Id="rId5" Type="http://schemas.openxmlformats.org/officeDocument/2006/relationships/image" Target="../media/image180.jpeg"/><Relationship Id="rId4" Type="http://schemas.openxmlformats.org/officeDocument/2006/relationships/image" Target="../media/image179.jpeg"/></Relationships>
</file>

<file path=ppt/slides/_rels/slide7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4.jpeg"/><Relationship Id="rId7" Type="http://schemas.openxmlformats.org/officeDocument/2006/relationships/diagramColors" Target="../diagrams/colors2.xml"/><Relationship Id="rId12" Type="http://schemas.openxmlformats.org/officeDocument/2006/relationships/image" Target="../media/image188.jpeg"/><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diagramQuickStyle" Target="../diagrams/quickStyle2.xml"/><Relationship Id="rId11" Type="http://schemas.openxmlformats.org/officeDocument/2006/relationships/image" Target="../media/image187.jpeg"/><Relationship Id="rId5" Type="http://schemas.openxmlformats.org/officeDocument/2006/relationships/diagramLayout" Target="../diagrams/layout2.xml"/><Relationship Id="rId10" Type="http://schemas.openxmlformats.org/officeDocument/2006/relationships/image" Target="../media/image186.jpeg"/><Relationship Id="rId4" Type="http://schemas.openxmlformats.org/officeDocument/2006/relationships/diagramData" Target="../diagrams/data2.xml"/><Relationship Id="rId9" Type="http://schemas.openxmlformats.org/officeDocument/2006/relationships/image" Target="../media/image185.jpeg"/></Relationships>
</file>

<file path=ppt/slides/_rels/slide7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9.xml"/><Relationship Id="rId1" Type="http://schemas.openxmlformats.org/officeDocument/2006/relationships/slideLayout" Target="../slideLayouts/slideLayout4.xml"/><Relationship Id="rId4" Type="http://schemas.openxmlformats.org/officeDocument/2006/relationships/image" Target="../media/image148.svg"/></Relationships>
</file>

<file path=ppt/slides/_rels/slide75.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71.xml"/><Relationship Id="rId1" Type="http://schemas.openxmlformats.org/officeDocument/2006/relationships/slideLayout" Target="../slideLayouts/slideLayout4.xml"/><Relationship Id="rId5" Type="http://schemas.openxmlformats.org/officeDocument/2006/relationships/image" Target="../media/image192.png"/><Relationship Id="rId4" Type="http://schemas.openxmlformats.org/officeDocument/2006/relationships/image" Target="../media/image191.png"/></Relationships>
</file>

<file path=ppt/slides/_rels/slide77.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7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95.png"/></Relationships>
</file>

<file path=ppt/slides/_rels/slide80.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97.png"/><Relationship Id="rId7" Type="http://schemas.openxmlformats.org/officeDocument/2006/relationships/image" Target="../media/image153.png"/><Relationship Id="rId12" Type="http://schemas.openxmlformats.org/officeDocument/2006/relationships/image" Target="../media/image202.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52.png"/><Relationship Id="rId11" Type="http://schemas.openxmlformats.org/officeDocument/2006/relationships/image" Target="../media/image201.png"/><Relationship Id="rId5" Type="http://schemas.openxmlformats.org/officeDocument/2006/relationships/image" Target="../media/image198.png"/><Relationship Id="rId10" Type="http://schemas.openxmlformats.org/officeDocument/2006/relationships/image" Target="../media/image200.png"/><Relationship Id="rId4" Type="http://schemas.openxmlformats.org/officeDocument/2006/relationships/image" Target="../media/image150.png"/><Relationship Id="rId9" Type="http://schemas.openxmlformats.org/officeDocument/2006/relationships/image" Target="../media/image199.png"/></Relationships>
</file>

<file path=ppt/slides/_rels/slide82.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203.jpeg"/><Relationship Id="rId7" Type="http://schemas.openxmlformats.org/officeDocument/2006/relationships/image" Target="../media/image207.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206.png"/><Relationship Id="rId5" Type="http://schemas.openxmlformats.org/officeDocument/2006/relationships/image" Target="../media/image205.jpeg"/><Relationship Id="rId4" Type="http://schemas.openxmlformats.org/officeDocument/2006/relationships/image" Target="../media/image204.jpeg"/></Relationships>
</file>

<file path=ppt/slides/_rels/slide83.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208.png"/><Relationship Id="rId7" Type="http://schemas.openxmlformats.org/officeDocument/2006/relationships/image" Target="../media/image211.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210.svg"/><Relationship Id="rId5" Type="http://schemas.openxmlformats.org/officeDocument/2006/relationships/image" Target="../media/image209.png"/><Relationship Id="rId10" Type="http://schemas.openxmlformats.org/officeDocument/2006/relationships/image" Target="../media/image214.png"/><Relationship Id="rId4" Type="http://schemas.openxmlformats.org/officeDocument/2006/relationships/image" Target="../media/image161.png"/><Relationship Id="rId9" Type="http://schemas.openxmlformats.org/officeDocument/2006/relationships/image" Target="../media/image213.png"/></Relationships>
</file>

<file path=ppt/slides/_rels/slide84.xml.rels><?xml version="1.0" encoding="UTF-8" standalone="yes"?>
<Relationships xmlns="http://schemas.openxmlformats.org/package/2006/relationships"><Relationship Id="rId3" Type="http://schemas.openxmlformats.org/officeDocument/2006/relationships/image" Target="../media/image215.jpeg"/><Relationship Id="rId7" Type="http://schemas.openxmlformats.org/officeDocument/2006/relationships/image" Target="../media/image163.sv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162.png"/><Relationship Id="rId5" Type="http://schemas.openxmlformats.org/officeDocument/2006/relationships/image" Target="../media/image208.png"/><Relationship Id="rId4" Type="http://schemas.openxmlformats.org/officeDocument/2006/relationships/image" Target="../media/image216.png"/></Relationships>
</file>

<file path=ppt/slides/_rels/slide85.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7.jpeg"/><Relationship Id="rId7" Type="http://schemas.openxmlformats.org/officeDocument/2006/relationships/image" Target="../media/image220.sv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219.png"/><Relationship Id="rId5" Type="http://schemas.openxmlformats.org/officeDocument/2006/relationships/image" Target="../media/image208.png"/><Relationship Id="rId4" Type="http://schemas.openxmlformats.org/officeDocument/2006/relationships/image" Target="../media/image218.jpeg"/></Relationships>
</file>

<file path=ppt/slides/_rels/slide86.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09.png"/><Relationship Id="rId7" Type="http://schemas.openxmlformats.org/officeDocument/2006/relationships/image" Target="../media/image222.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212.png"/><Relationship Id="rId10" Type="http://schemas.openxmlformats.org/officeDocument/2006/relationships/image" Target="../media/image225.png"/><Relationship Id="rId4" Type="http://schemas.openxmlformats.org/officeDocument/2006/relationships/image" Target="../media/image210.svg"/><Relationship Id="rId9" Type="http://schemas.openxmlformats.org/officeDocument/2006/relationships/image" Target="../media/image224.png"/></Relationships>
</file>

<file path=ppt/slides/_rels/slide87.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226.png"/><Relationship Id="rId7" Type="http://schemas.openxmlformats.org/officeDocument/2006/relationships/image" Target="../media/image229.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11.png"/><Relationship Id="rId5" Type="http://schemas.openxmlformats.org/officeDocument/2006/relationships/image" Target="../media/image228.jpeg"/><Relationship Id="rId4" Type="http://schemas.openxmlformats.org/officeDocument/2006/relationships/image" Target="../media/image227.jpeg"/><Relationship Id="rId9" Type="http://schemas.openxmlformats.org/officeDocument/2006/relationships/image" Target="../media/image231.png"/></Relationships>
</file>

<file path=ppt/slides/_rels/slide8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230.png"/><Relationship Id="rId4" Type="http://schemas.openxmlformats.org/officeDocument/2006/relationships/image" Target="../media/image229.png"/></Relationships>
</file>

<file path=ppt/slides/_rels/slide89.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232.png"/><Relationship Id="rId7" Type="http://schemas.openxmlformats.org/officeDocument/2006/relationships/image" Target="../media/image233.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230.png"/><Relationship Id="rId5" Type="http://schemas.openxmlformats.org/officeDocument/2006/relationships/image" Target="../media/image153.png"/><Relationship Id="rId10" Type="http://schemas.openxmlformats.org/officeDocument/2006/relationships/image" Target="../media/image229.png"/><Relationship Id="rId4" Type="http://schemas.openxmlformats.org/officeDocument/2006/relationships/image" Target="../media/image152.png"/><Relationship Id="rId9" Type="http://schemas.openxmlformats.org/officeDocument/2006/relationships/image" Target="../media/image211.png"/></Relationships>
</file>

<file path=ppt/slides/_rels/slide90.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232.png"/><Relationship Id="rId7" Type="http://schemas.openxmlformats.org/officeDocument/2006/relationships/image" Target="../media/image233.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230.png"/><Relationship Id="rId5" Type="http://schemas.openxmlformats.org/officeDocument/2006/relationships/image" Target="../media/image153.png"/><Relationship Id="rId10" Type="http://schemas.openxmlformats.org/officeDocument/2006/relationships/image" Target="../media/image229.png"/><Relationship Id="rId4" Type="http://schemas.openxmlformats.org/officeDocument/2006/relationships/image" Target="../media/image152.png"/><Relationship Id="rId9" Type="http://schemas.openxmlformats.org/officeDocument/2006/relationships/image" Target="../media/image211.png"/></Relationships>
</file>

<file path=ppt/slides/_rels/slide91.xml.rels><?xml version="1.0" encoding="UTF-8" standalone="yes"?>
<Relationships xmlns="http://schemas.openxmlformats.org/package/2006/relationships"><Relationship Id="rId8" Type="http://schemas.openxmlformats.org/officeDocument/2006/relationships/image" Target="../media/image235.png"/><Relationship Id="rId13" Type="http://schemas.openxmlformats.org/officeDocument/2006/relationships/image" Target="../media/image238.png"/><Relationship Id="rId3" Type="http://schemas.openxmlformats.org/officeDocument/2006/relationships/image" Target="../media/image233.png"/><Relationship Id="rId7" Type="http://schemas.openxmlformats.org/officeDocument/2006/relationships/image" Target="../media/image230.png"/><Relationship Id="rId12" Type="http://schemas.openxmlformats.org/officeDocument/2006/relationships/image" Target="../media/image237.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229.png"/><Relationship Id="rId11" Type="http://schemas.openxmlformats.org/officeDocument/2006/relationships/image" Target="../media/image220.svg"/><Relationship Id="rId5" Type="http://schemas.openxmlformats.org/officeDocument/2006/relationships/image" Target="../media/image211.png"/><Relationship Id="rId10" Type="http://schemas.openxmlformats.org/officeDocument/2006/relationships/image" Target="../media/image219.png"/><Relationship Id="rId4" Type="http://schemas.openxmlformats.org/officeDocument/2006/relationships/image" Target="../media/image234.png"/><Relationship Id="rId9" Type="http://schemas.openxmlformats.org/officeDocument/2006/relationships/image" Target="../media/image236.png"/></Relationships>
</file>

<file path=ppt/slides/_rels/slide92.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40.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238.png"/><Relationship Id="rId5" Type="http://schemas.openxmlformats.org/officeDocument/2006/relationships/image" Target="../media/image239.png"/><Relationship Id="rId4" Type="http://schemas.openxmlformats.org/officeDocument/2006/relationships/image" Target="../media/image220.svg"/></Relationships>
</file>

<file path=ppt/slides/_rels/slide9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244.jpeg"/><Relationship Id="rId5" Type="http://schemas.openxmlformats.org/officeDocument/2006/relationships/image" Target="../media/image243.jpeg"/><Relationship Id="rId4" Type="http://schemas.openxmlformats.org/officeDocument/2006/relationships/image" Target="../media/image242.jpeg"/></Relationships>
</file>

<file path=ppt/slides/_rels/slide94.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247.jpeg"/><Relationship Id="rId4" Type="http://schemas.openxmlformats.org/officeDocument/2006/relationships/image" Target="../media/image246.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notesSlide" Target="../notesSlides/notesSlide91.xml"/><Relationship Id="rId1" Type="http://schemas.openxmlformats.org/officeDocument/2006/relationships/slideLayout" Target="../slideLayouts/slideLayout4.xml"/><Relationship Id="rId5" Type="http://schemas.openxmlformats.org/officeDocument/2006/relationships/image" Target="../media/image251.jpeg"/><Relationship Id="rId4" Type="http://schemas.openxmlformats.org/officeDocument/2006/relationships/hyperlink" Target="https://www.veolia.cz/cs/reference/mesta-obce/golf-vinor"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252.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notesSlide" Target="../notesSlides/notesSlide92.xml"/><Relationship Id="rId1" Type="http://schemas.openxmlformats.org/officeDocument/2006/relationships/slideLayout" Target="../slideLayouts/slideLayout4.xml"/><Relationship Id="rId4" Type="http://schemas.openxmlformats.org/officeDocument/2006/relationships/image" Target="../media/image255.png"/></Relationships>
</file>

<file path=ppt/slides/_rels/slide101.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jpeg"/><Relationship Id="rId1" Type="http://schemas.openxmlformats.org/officeDocument/2006/relationships/slideLayout" Target="../slideLayouts/slideLayout1.xml"/><Relationship Id="rId5" Type="http://schemas.openxmlformats.org/officeDocument/2006/relationships/image" Target="../media/image263.png"/><Relationship Id="rId4" Type="http://schemas.openxmlformats.org/officeDocument/2006/relationships/image" Target="../media/image262.png"/></Relationships>
</file>

<file path=ppt/slides/_rels/slide106.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B2B4ED3-79D7-638B-6B88-AFDBD4813EC0}"/>
              </a:ext>
            </a:extLst>
          </p:cNvPr>
          <p:cNvSpPr>
            <a:spLocks noGrp="1"/>
          </p:cNvSpPr>
          <p:nvPr>
            <p:ph type="ctrTitle"/>
          </p:nvPr>
        </p:nvSpPr>
        <p:spPr/>
        <p:txBody>
          <a:bodyPr>
            <a:normAutofit/>
          </a:bodyPr>
          <a:lstStyle/>
          <a:p>
            <a:r>
              <a:rPr lang="cs-CZ" sz="8800">
                <a:solidFill>
                  <a:schemeClr val="bg1"/>
                </a:solidFill>
              </a:rPr>
              <a:t>VODA</a:t>
            </a:r>
          </a:p>
        </p:txBody>
      </p:sp>
      <p:sp>
        <p:nvSpPr>
          <p:cNvPr id="3" name="Podnadpis 2">
            <a:extLst>
              <a:ext uri="{FF2B5EF4-FFF2-40B4-BE49-F238E27FC236}">
                <a16:creationId xmlns:a16="http://schemas.microsoft.com/office/drawing/2014/main" id="{DA174C4C-0BF5-0E36-8034-14D16D278F99}"/>
              </a:ext>
            </a:extLst>
          </p:cNvPr>
          <p:cNvSpPr>
            <a:spLocks noGrp="1"/>
          </p:cNvSpPr>
          <p:nvPr>
            <p:ph type="subTitle" idx="1"/>
          </p:nvPr>
        </p:nvSpPr>
        <p:spPr/>
        <p:txBody>
          <a:bodyPr/>
          <a:lstStyle/>
          <a:p>
            <a:r>
              <a:rPr lang="cs-CZ">
                <a:solidFill>
                  <a:srgbClr val="E6F4F9"/>
                </a:solidFill>
              </a:rPr>
              <a:t>a její cesta</a:t>
            </a:r>
          </a:p>
        </p:txBody>
      </p:sp>
      <p:pic>
        <p:nvPicPr>
          <p:cNvPr id="5" name="Obrázek 4">
            <a:extLst>
              <a:ext uri="{FF2B5EF4-FFF2-40B4-BE49-F238E27FC236}">
                <a16:creationId xmlns:a16="http://schemas.microsoft.com/office/drawing/2014/main" id="{1E1832C9-6729-C887-3E58-400A70E533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9329" y="0"/>
            <a:ext cx="3346999" cy="3465874"/>
          </a:xfrm>
          <a:prstGeom prst="rect">
            <a:avLst/>
          </a:prstGeom>
        </p:spPr>
      </p:pic>
    </p:spTree>
    <p:extLst>
      <p:ext uri="{BB962C8B-B14F-4D97-AF65-F5344CB8AC3E}">
        <p14:creationId xmlns:p14="http://schemas.microsoft.com/office/powerpoint/2010/main" val="2115569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A0E19D-E33D-E80A-0610-B64D4BC245DF}"/>
              </a:ext>
            </a:extLst>
          </p:cNvPr>
          <p:cNvSpPr>
            <a:spLocks noGrp="1"/>
          </p:cNvSpPr>
          <p:nvPr>
            <p:ph type="title"/>
          </p:nvPr>
        </p:nvSpPr>
        <p:spPr/>
        <p:txBody>
          <a:bodyPr/>
          <a:lstStyle/>
          <a:p>
            <a:r>
              <a:rPr lang="cs-CZ"/>
              <a:t>O projektu</a:t>
            </a:r>
          </a:p>
        </p:txBody>
      </p:sp>
      <p:pic>
        <p:nvPicPr>
          <p:cNvPr id="9" name="Zástupný obsah 8">
            <a:extLst>
              <a:ext uri="{FF2B5EF4-FFF2-40B4-BE49-F238E27FC236}">
                <a16:creationId xmlns:a16="http://schemas.microsoft.com/office/drawing/2014/main" id="{9BBB9D28-9F0C-BA94-A218-18B58439FE0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1265" y="4194179"/>
            <a:ext cx="12167560" cy="2663821"/>
          </a:xfrm>
        </p:spPr>
      </p:pic>
      <p:sp>
        <p:nvSpPr>
          <p:cNvPr id="10" name="Zástupný obsah 2">
            <a:extLst>
              <a:ext uri="{FF2B5EF4-FFF2-40B4-BE49-F238E27FC236}">
                <a16:creationId xmlns:a16="http://schemas.microsoft.com/office/drawing/2014/main" id="{795B28F3-6E8C-7E2A-0EFF-45822ED30871}"/>
              </a:ext>
            </a:extLst>
          </p:cNvPr>
          <p:cNvSpPr txBox="1">
            <a:spLocks/>
          </p:cNvSpPr>
          <p:nvPr/>
        </p:nvSpPr>
        <p:spPr>
          <a:xfrm>
            <a:off x="609441" y="1313158"/>
            <a:ext cx="7269285" cy="286543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224466"/>
                </a:solidFill>
                <a:latin typeface="Verdana" panose="020B060403050404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2800" kern="1200">
                <a:solidFill>
                  <a:srgbClr val="224466"/>
                </a:solidFill>
                <a:latin typeface="Verdana" panose="020B060403050404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2400" kern="1200">
                <a:solidFill>
                  <a:srgbClr val="224466"/>
                </a:solidFill>
                <a:latin typeface="Verdana" panose="020B060403050404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2000" kern="1200">
                <a:solidFill>
                  <a:srgbClr val="224466"/>
                </a:solidFill>
                <a:latin typeface="Verdana" panose="020B060403050404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2000" kern="1200">
                <a:solidFill>
                  <a:srgbClr val="224466"/>
                </a:solidFill>
                <a:latin typeface="Verdana" panose="020B060403050404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sz="1400"/>
              <a:t>Tato prezentace byla vytvořena v rámci řešení projektu: </a:t>
            </a:r>
            <a:r>
              <a:rPr lang="cs-CZ" sz="1000" b="1" u="sng">
                <a:effectLst/>
              </a:rPr>
              <a:t> „Od kohoutku do záchodu“ environmentální vzdělávání dětí a mládeže se zaměřením na výrobu pitné vody a čištění odpadních vod.</a:t>
            </a:r>
            <a:endParaRPr lang="cs-CZ" sz="1400"/>
          </a:p>
          <a:p>
            <a:endParaRPr lang="cs-CZ" sz="1400"/>
          </a:p>
          <a:p>
            <a:r>
              <a:rPr lang="cs-CZ" sz="1400"/>
              <a:t>Více informací naleznete na: </a:t>
            </a:r>
          </a:p>
          <a:p>
            <a:pPr marL="0" indent="0">
              <a:buNone/>
            </a:pPr>
            <a:r>
              <a:rPr lang="cs-CZ" sz="1400">
                <a:hlinkClick r:id="rId3"/>
              </a:rPr>
              <a:t>https://www.czwa.cz/projekt-od-kohoutku-do-zachodu-CZ640</a:t>
            </a:r>
            <a:endParaRPr lang="cs-CZ" sz="1400"/>
          </a:p>
          <a:p>
            <a:pPr marL="0" indent="0">
              <a:buNone/>
            </a:pPr>
            <a:endParaRPr lang="cs-CZ" sz="1400"/>
          </a:p>
        </p:txBody>
      </p:sp>
      <p:pic>
        <p:nvPicPr>
          <p:cNvPr id="11" name="Obrázek 10">
            <a:extLst>
              <a:ext uri="{FF2B5EF4-FFF2-40B4-BE49-F238E27FC236}">
                <a16:creationId xmlns:a16="http://schemas.microsoft.com/office/drawing/2014/main" id="{C6F6A5D0-E369-5105-3B37-ADCF91BF033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3532" y="82886"/>
            <a:ext cx="2132365" cy="2208100"/>
          </a:xfrm>
          <a:prstGeom prst="rect">
            <a:avLst/>
          </a:prstGeom>
        </p:spPr>
      </p:pic>
      <p:pic>
        <p:nvPicPr>
          <p:cNvPr id="13" name="Obrázek 12">
            <a:extLst>
              <a:ext uri="{FF2B5EF4-FFF2-40B4-BE49-F238E27FC236}">
                <a16:creationId xmlns:a16="http://schemas.microsoft.com/office/drawing/2014/main" id="{24468240-3D32-58E5-9462-69F0247CC1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2996106"/>
            <a:ext cx="3580592" cy="1106236"/>
          </a:xfrm>
          <a:prstGeom prst="rect">
            <a:avLst/>
          </a:prstGeom>
        </p:spPr>
      </p:pic>
      <p:pic>
        <p:nvPicPr>
          <p:cNvPr id="15" name="Obrázek 14">
            <a:extLst>
              <a:ext uri="{FF2B5EF4-FFF2-40B4-BE49-F238E27FC236}">
                <a16:creationId xmlns:a16="http://schemas.microsoft.com/office/drawing/2014/main" id="{577BF86F-21D7-609C-B3D4-7763866E487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96848" y="1870224"/>
            <a:ext cx="2308371" cy="2308371"/>
          </a:xfrm>
          <a:prstGeom prst="rect">
            <a:avLst/>
          </a:prstGeom>
        </p:spPr>
      </p:pic>
    </p:spTree>
    <p:extLst>
      <p:ext uri="{BB962C8B-B14F-4D97-AF65-F5344CB8AC3E}">
        <p14:creationId xmlns:p14="http://schemas.microsoft.com/office/powerpoint/2010/main" val="144674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C1DA63-4380-48E2-6358-6F8529210FEB}"/>
              </a:ext>
            </a:extLst>
          </p:cNvPr>
          <p:cNvSpPr>
            <a:spLocks noGrp="1"/>
          </p:cNvSpPr>
          <p:nvPr>
            <p:ph type="title"/>
          </p:nvPr>
        </p:nvSpPr>
        <p:spPr>
          <a:xfrm>
            <a:off x="722313" y="4258044"/>
            <a:ext cx="7772400" cy="1362075"/>
          </a:xfrm>
        </p:spPr>
        <p:txBody>
          <a:bodyPr>
            <a:normAutofit fontScale="90000"/>
          </a:bodyPr>
          <a:lstStyle/>
          <a:p>
            <a:r>
              <a:rPr lang="cs-CZ" sz="6698"/>
              <a:t>VODA</a:t>
            </a:r>
            <a:br>
              <a:rPr lang="cs-CZ"/>
            </a:br>
            <a:endParaRPr lang="cs-CZ"/>
          </a:p>
        </p:txBody>
      </p:sp>
      <p:sp>
        <p:nvSpPr>
          <p:cNvPr id="3" name="Podnadpis 2">
            <a:extLst>
              <a:ext uri="{FF2B5EF4-FFF2-40B4-BE49-F238E27FC236}">
                <a16:creationId xmlns:a16="http://schemas.microsoft.com/office/drawing/2014/main" id="{25DC5575-DE75-2556-26AC-1647993B738D}"/>
              </a:ext>
            </a:extLst>
          </p:cNvPr>
          <p:cNvSpPr>
            <a:spLocks noGrp="1"/>
          </p:cNvSpPr>
          <p:nvPr>
            <p:ph type="body" idx="1"/>
          </p:nvPr>
        </p:nvSpPr>
        <p:spPr/>
        <p:txBody>
          <a:bodyPr/>
          <a:lstStyle/>
          <a:p>
            <a:r>
              <a:rPr lang="cs-CZ"/>
              <a:t>Jak se k nám dostane domů?</a:t>
            </a:r>
            <a:br>
              <a:rPr lang="cs-CZ"/>
            </a:br>
            <a:r>
              <a:rPr lang="cs-CZ"/>
              <a:t>Co se děje, když spláchneme?</a:t>
            </a:r>
            <a:br>
              <a:rPr lang="cs-CZ"/>
            </a:br>
            <a:endParaRPr lang="cs-CZ"/>
          </a:p>
        </p:txBody>
      </p:sp>
    </p:spTree>
    <p:extLst>
      <p:ext uri="{BB962C8B-B14F-4D97-AF65-F5344CB8AC3E}">
        <p14:creationId xmlns:p14="http://schemas.microsoft.com/office/powerpoint/2010/main" val="103383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143599F-50CD-8073-2835-89B8A152226B}"/>
              </a:ext>
            </a:extLst>
          </p:cNvPr>
          <p:cNvSpPr>
            <a:spLocks noGrp="1"/>
          </p:cNvSpPr>
          <p:nvPr>
            <p:ph type="title"/>
          </p:nvPr>
        </p:nvSpPr>
        <p:spPr>
          <a:xfrm>
            <a:off x="379892" y="287529"/>
            <a:ext cx="11424979" cy="1143000"/>
          </a:xfrm>
        </p:spPr>
        <p:txBody>
          <a:bodyPr/>
          <a:lstStyle/>
          <a:p>
            <a:r>
              <a:rPr lang="cs-CZ" sz="3599">
                <a:latin typeface="Aptos Display"/>
              </a:rPr>
              <a:t>VODA JE JEN JEDNA</a:t>
            </a:r>
            <a:endParaRPr lang="cs-CZ"/>
          </a:p>
        </p:txBody>
      </p:sp>
      <p:pic>
        <p:nvPicPr>
          <p:cNvPr id="4" name="Zástupný obsah 3" descr="Obsah obrázku planeta, Země, Svět, Vesmír">
            <a:extLst>
              <a:ext uri="{FF2B5EF4-FFF2-40B4-BE49-F238E27FC236}">
                <a16:creationId xmlns:a16="http://schemas.microsoft.com/office/drawing/2014/main" id="{BFFC5805-D345-CC70-4FE8-988181399CC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221321" y="1600677"/>
            <a:ext cx="5773550" cy="2909314"/>
          </a:xfrm>
        </p:spPr>
      </p:pic>
      <p:sp>
        <p:nvSpPr>
          <p:cNvPr id="3" name="TextovéPole 2">
            <a:extLst>
              <a:ext uri="{FF2B5EF4-FFF2-40B4-BE49-F238E27FC236}">
                <a16:creationId xmlns:a16="http://schemas.microsoft.com/office/drawing/2014/main" id="{1971649D-3E9D-4715-75D6-7AB38F4C4DFE}"/>
              </a:ext>
            </a:extLst>
          </p:cNvPr>
          <p:cNvSpPr txBox="1"/>
          <p:nvPr/>
        </p:nvSpPr>
        <p:spPr>
          <a:xfrm>
            <a:off x="602816" y="4803554"/>
            <a:ext cx="11387277" cy="1569636"/>
          </a:xfrm>
          <a:prstGeom prst="rect">
            <a:avLst/>
          </a:prstGeom>
          <a:solidFill>
            <a:srgbClr val="E6F4F9"/>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cs-CZ" sz="2000">
                <a:solidFill>
                  <a:srgbClr val="006699"/>
                </a:solidFill>
                <a:latin typeface="Verdana" panose="020B0604030504040204" pitchFamily="34" charset="0"/>
                <a:ea typeface="Verdana" panose="020B0604030504040204" pitchFamily="34" charset="0"/>
              </a:rPr>
              <a:t>Na počátku stvořil Bůh nebesa a zemi. Země byla pustá a prázdná, temnota byla nad hlubinou a Duch Boží se vznášel nad vodami.(</a:t>
            </a:r>
            <a:r>
              <a:rPr lang="cs-CZ" sz="2000" err="1">
                <a:solidFill>
                  <a:srgbClr val="006699"/>
                </a:solidFill>
                <a:latin typeface="Verdana" panose="020B0604030504040204" pitchFamily="34" charset="0"/>
                <a:ea typeface="Verdana" panose="020B0604030504040204" pitchFamily="34" charset="0"/>
              </a:rPr>
              <a:t>Gn</a:t>
            </a:r>
            <a:r>
              <a:rPr lang="cs-CZ" sz="2000">
                <a:solidFill>
                  <a:srgbClr val="006699"/>
                </a:solidFill>
                <a:latin typeface="Verdana" panose="020B0604030504040204" pitchFamily="34" charset="0"/>
                <a:ea typeface="Verdana" panose="020B0604030504040204" pitchFamily="34" charset="0"/>
              </a:rPr>
              <a:t> 1, 1-2 )</a:t>
            </a:r>
          </a:p>
          <a:p>
            <a:pPr algn="just"/>
            <a:endParaRPr lang="cs-CZ" sz="1600">
              <a:solidFill>
                <a:srgbClr val="006699"/>
              </a:solidFill>
              <a:latin typeface="Verdana" panose="020B0604030504040204" pitchFamily="34" charset="0"/>
              <a:ea typeface="Verdana" panose="020B0604030504040204" pitchFamily="34" charset="0"/>
            </a:endParaRPr>
          </a:p>
          <a:p>
            <a:r>
              <a:rPr lang="cs-CZ" sz="2000" b="1">
                <a:solidFill>
                  <a:srgbClr val="006699"/>
                </a:solidFill>
                <a:latin typeface="Verdana" panose="020B0604030504040204" pitchFamily="34" charset="0"/>
                <a:ea typeface="Verdana" panose="020B0604030504040204" pitchFamily="34" charset="0"/>
              </a:rPr>
              <a:t>Voda na Zemi je od jejího počátku až do dneška jen jedna. Nikam nemizí ani se netvoří, nemůžeme si ji brát ani vyrobit. Půjčujeme si ji z koloběhu vody.</a:t>
            </a:r>
            <a:endParaRPr lang="cs-CZ" sz="1600">
              <a:solidFill>
                <a:srgbClr val="006699"/>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2942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63B6C41-2624-D8DE-B2FE-9EDCEF9908EE}"/>
              </a:ext>
            </a:extLst>
          </p:cNvPr>
          <p:cNvSpPr>
            <a:spLocks noGrp="1"/>
          </p:cNvSpPr>
          <p:nvPr>
            <p:ph type="title"/>
          </p:nvPr>
        </p:nvSpPr>
        <p:spPr>
          <a:xfrm>
            <a:off x="609441" y="275460"/>
            <a:ext cx="10969943" cy="808884"/>
          </a:xfrm>
          <a:noFill/>
        </p:spPr>
        <p:txBody>
          <a:bodyPr/>
          <a:lstStyle/>
          <a:p>
            <a:r>
              <a:rPr lang="cs-CZ"/>
              <a:t>MOTIVACE</a:t>
            </a:r>
          </a:p>
        </p:txBody>
      </p:sp>
      <p:sp>
        <p:nvSpPr>
          <p:cNvPr id="3" name="Zástupný obsah 2">
            <a:extLst>
              <a:ext uri="{FF2B5EF4-FFF2-40B4-BE49-F238E27FC236}">
                <a16:creationId xmlns:a16="http://schemas.microsoft.com/office/drawing/2014/main" id="{943B5814-8C85-A59C-043A-DF10C07D1060}"/>
              </a:ext>
            </a:extLst>
          </p:cNvPr>
          <p:cNvSpPr>
            <a:spLocks noGrp="1"/>
          </p:cNvSpPr>
          <p:nvPr>
            <p:ph idx="1"/>
          </p:nvPr>
        </p:nvSpPr>
        <p:spPr>
          <a:xfrm>
            <a:off x="609441" y="1313158"/>
            <a:ext cx="11249479" cy="4812304"/>
          </a:xfrm>
        </p:spPr>
        <p:txBody>
          <a:bodyPr>
            <a:normAutofit/>
          </a:bodyPr>
          <a:lstStyle/>
          <a:p>
            <a:r>
              <a:rPr lang="cs-CZ" sz="2400"/>
              <a:t>Jak a proč je voda pro mě důležitá?</a:t>
            </a:r>
            <a:br>
              <a:rPr lang="cs-CZ" sz="2400"/>
            </a:br>
            <a:r>
              <a:rPr lang="cs-CZ" sz="2400"/>
              <a:t>- 60% lidského těla, nezbytná pro vše živé na Zemi</a:t>
            </a:r>
          </a:p>
          <a:p>
            <a:endParaRPr lang="cs-CZ" sz="2400"/>
          </a:p>
          <a:p>
            <a:r>
              <a:rPr lang="cs-CZ" sz="2400"/>
              <a:t>Proč je důležité o ni dobře pečovat a vážit si ji?</a:t>
            </a:r>
            <a:br>
              <a:rPr lang="cs-CZ" sz="2400"/>
            </a:br>
            <a:r>
              <a:rPr lang="cs-CZ" sz="2400"/>
              <a:t>- zhoršující se kvalita zdrojů; častější a delší období sucha</a:t>
            </a:r>
            <a:br>
              <a:rPr lang="cs-CZ" sz="2400"/>
            </a:br>
            <a:r>
              <a:rPr lang="cs-CZ" sz="2400"/>
              <a:t>- neumíme ji nahradit</a:t>
            </a:r>
          </a:p>
          <a:p>
            <a:endParaRPr lang="cs-CZ" sz="2400"/>
          </a:p>
          <a:p>
            <a:r>
              <a:rPr lang="cs-CZ" sz="2400"/>
              <a:t>Každý přijímá vodu přímo i nepřímo = týká se nás všech</a:t>
            </a:r>
            <a:br>
              <a:rPr lang="cs-CZ" sz="2400"/>
            </a:br>
            <a:r>
              <a:rPr lang="cs-CZ" sz="2400"/>
              <a:t>- obsah vody v jiných nápojích</a:t>
            </a:r>
            <a:br>
              <a:rPr lang="cs-CZ" sz="2400"/>
            </a:br>
            <a:r>
              <a:rPr lang="cs-CZ" sz="2400"/>
              <a:t>- vodní stopa produktů</a:t>
            </a:r>
          </a:p>
          <a:p>
            <a:endParaRPr lang="cs-CZ" sz="2400"/>
          </a:p>
        </p:txBody>
      </p:sp>
    </p:spTree>
    <p:extLst>
      <p:ext uri="{BB962C8B-B14F-4D97-AF65-F5344CB8AC3E}">
        <p14:creationId xmlns:p14="http://schemas.microsoft.com/office/powerpoint/2010/main" val="2141574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0AEC98-7C1E-F220-ED52-4701BA6BEF85}"/>
              </a:ext>
            </a:extLst>
          </p:cNvPr>
          <p:cNvSpPr>
            <a:spLocks noGrp="1"/>
          </p:cNvSpPr>
          <p:nvPr>
            <p:ph type="title"/>
          </p:nvPr>
        </p:nvSpPr>
        <p:spPr>
          <a:xfrm>
            <a:off x="3449268" y="322542"/>
            <a:ext cx="5290289" cy="3546609"/>
          </a:xfrm>
        </p:spPr>
        <p:txBody>
          <a:bodyPr anchor="ctr">
            <a:normAutofit/>
          </a:bodyPr>
          <a:lstStyle/>
          <a:p>
            <a:r>
              <a:rPr lang="cs-CZ" sz="5398"/>
              <a:t>Kolik dní vydržíme</a:t>
            </a:r>
            <a:br>
              <a:rPr lang="cs-CZ" sz="5398"/>
            </a:br>
            <a:r>
              <a:rPr lang="cs-CZ" sz="5398"/>
              <a:t>bez </a:t>
            </a:r>
            <a:r>
              <a:rPr lang="cs-CZ" sz="5398">
                <a:solidFill>
                  <a:schemeClr val="accent1"/>
                </a:solidFill>
              </a:rPr>
              <a:t>vody</a:t>
            </a:r>
            <a:r>
              <a:rPr lang="cs-CZ" sz="5398"/>
              <a:t>?</a:t>
            </a:r>
          </a:p>
        </p:txBody>
      </p:sp>
      <p:pic>
        <p:nvPicPr>
          <p:cNvPr id="5" name="Obrázek 4" descr="Obsah obrázku duna, příroda, písek, Zpívající písek&#10;&#10;Popis byl vytvořen automaticky">
            <a:extLst>
              <a:ext uri="{FF2B5EF4-FFF2-40B4-BE49-F238E27FC236}">
                <a16:creationId xmlns:a16="http://schemas.microsoft.com/office/drawing/2014/main" id="{C31267EA-FFD2-EA8D-DBA9-5C0729DBB7E6}"/>
              </a:ext>
            </a:extLst>
          </p:cNvPr>
          <p:cNvPicPr>
            <a:picLocks noChangeAspect="1"/>
          </p:cNvPicPr>
          <p:nvPr/>
        </p:nvPicPr>
        <p:blipFill>
          <a:blip r:embed="rId3" cstate="screen">
            <a:alphaModFix amt="70000"/>
            <a:extLst>
              <a:ext uri="{28A0092B-C50C-407E-A947-70E740481C1C}">
                <a14:useLocalDpi xmlns:a14="http://schemas.microsoft.com/office/drawing/2010/main"/>
              </a:ext>
            </a:extLst>
          </a:blip>
          <a:srcRect/>
          <a:stretch/>
        </p:blipFill>
        <p:spPr>
          <a:xfrm>
            <a:off x="-1" y="1829569"/>
            <a:ext cx="12188825" cy="5027538"/>
          </a:xfrm>
          <a:prstGeom prst="rect">
            <a:avLst/>
          </a:prstGeom>
          <a:noFill/>
        </p:spPr>
      </p:pic>
      <p:pic>
        <p:nvPicPr>
          <p:cNvPr id="6" name="Obrázek 5">
            <a:extLst>
              <a:ext uri="{FF2B5EF4-FFF2-40B4-BE49-F238E27FC236}">
                <a16:creationId xmlns:a16="http://schemas.microsoft.com/office/drawing/2014/main" id="{7968B5E7-CB9A-63E0-1ECE-66C42B5282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03741" y="3869151"/>
            <a:ext cx="1588132" cy="2547806"/>
          </a:xfrm>
          <a:prstGeom prst="rect">
            <a:avLst/>
          </a:prstGeom>
        </p:spPr>
      </p:pic>
    </p:spTree>
    <p:extLst>
      <p:ext uri="{BB962C8B-B14F-4D97-AF65-F5344CB8AC3E}">
        <p14:creationId xmlns:p14="http://schemas.microsoft.com/office/powerpoint/2010/main" val="1316030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ál 3">
            <a:extLst>
              <a:ext uri="{FF2B5EF4-FFF2-40B4-BE49-F238E27FC236}">
                <a16:creationId xmlns:a16="http://schemas.microsoft.com/office/drawing/2014/main" id="{D9E494F0-BB56-7AEF-C3A9-C704DEB46F09}"/>
              </a:ext>
            </a:extLst>
          </p:cNvPr>
          <p:cNvSpPr/>
          <p:nvPr/>
        </p:nvSpPr>
        <p:spPr>
          <a:xfrm>
            <a:off x="4562345" y="2531767"/>
            <a:ext cx="3064135" cy="1794466"/>
          </a:xfrm>
          <a:prstGeom prst="ellipse">
            <a:avLst/>
          </a:prstGeom>
          <a:solidFill>
            <a:srgbClr val="A2CA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4799">
                <a:solidFill>
                  <a:schemeClr val="tx1"/>
                </a:solidFill>
              </a:rPr>
              <a:t>VODA</a:t>
            </a:r>
            <a:endParaRPr lang="cs-CZ" sz="1799">
              <a:solidFill>
                <a:schemeClr val="tx1"/>
              </a:solidFill>
            </a:endParaRPr>
          </a:p>
        </p:txBody>
      </p:sp>
      <p:cxnSp>
        <p:nvCxnSpPr>
          <p:cNvPr id="6" name="Přímá spojnice 5">
            <a:extLst>
              <a:ext uri="{FF2B5EF4-FFF2-40B4-BE49-F238E27FC236}">
                <a16:creationId xmlns:a16="http://schemas.microsoft.com/office/drawing/2014/main" id="{7105E6C6-7ABF-8BFD-8D0D-97C19E419B33}"/>
              </a:ext>
            </a:extLst>
          </p:cNvPr>
          <p:cNvCxnSpPr>
            <a:cxnSpLocks/>
            <a:stCxn id="4" idx="0"/>
          </p:cNvCxnSpPr>
          <p:nvPr/>
        </p:nvCxnSpPr>
        <p:spPr>
          <a:xfrm flipV="1">
            <a:off x="6094412" y="1600677"/>
            <a:ext cx="0" cy="9310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Přímá spojnice 6">
            <a:extLst>
              <a:ext uri="{FF2B5EF4-FFF2-40B4-BE49-F238E27FC236}">
                <a16:creationId xmlns:a16="http://schemas.microsoft.com/office/drawing/2014/main" id="{62F2923D-6C98-6389-2147-5F05F54D7578}"/>
              </a:ext>
            </a:extLst>
          </p:cNvPr>
          <p:cNvCxnSpPr>
            <a:cxnSpLocks/>
            <a:stCxn id="4" idx="7"/>
          </p:cNvCxnSpPr>
          <p:nvPr/>
        </p:nvCxnSpPr>
        <p:spPr>
          <a:xfrm flipV="1">
            <a:off x="7177747" y="1896932"/>
            <a:ext cx="681446" cy="89762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Přímá spojnice 9">
            <a:extLst>
              <a:ext uri="{FF2B5EF4-FFF2-40B4-BE49-F238E27FC236}">
                <a16:creationId xmlns:a16="http://schemas.microsoft.com/office/drawing/2014/main" id="{2C9FD039-0F55-F8D8-7668-210F9A043428}"/>
              </a:ext>
            </a:extLst>
          </p:cNvPr>
          <p:cNvCxnSpPr>
            <a:cxnSpLocks/>
            <a:stCxn id="4" idx="6"/>
          </p:cNvCxnSpPr>
          <p:nvPr/>
        </p:nvCxnSpPr>
        <p:spPr>
          <a:xfrm>
            <a:off x="7626479" y="3429000"/>
            <a:ext cx="1074987"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Přímá spojnice 20">
            <a:extLst>
              <a:ext uri="{FF2B5EF4-FFF2-40B4-BE49-F238E27FC236}">
                <a16:creationId xmlns:a16="http://schemas.microsoft.com/office/drawing/2014/main" id="{E63CAD8D-1547-402A-DB07-EBD8BB53715E}"/>
              </a:ext>
            </a:extLst>
          </p:cNvPr>
          <p:cNvCxnSpPr>
            <a:cxnSpLocks/>
            <a:stCxn id="4" idx="5"/>
          </p:cNvCxnSpPr>
          <p:nvPr/>
        </p:nvCxnSpPr>
        <p:spPr>
          <a:xfrm>
            <a:off x="7177747" y="4063439"/>
            <a:ext cx="1003155" cy="72833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Přímá spojnice 22">
            <a:extLst>
              <a:ext uri="{FF2B5EF4-FFF2-40B4-BE49-F238E27FC236}">
                <a16:creationId xmlns:a16="http://schemas.microsoft.com/office/drawing/2014/main" id="{6A4467EE-6865-9433-BCB3-8C6B7F1ED479}"/>
              </a:ext>
            </a:extLst>
          </p:cNvPr>
          <p:cNvCxnSpPr>
            <a:cxnSpLocks/>
            <a:stCxn id="4" idx="4"/>
          </p:cNvCxnSpPr>
          <p:nvPr/>
        </p:nvCxnSpPr>
        <p:spPr>
          <a:xfrm>
            <a:off x="6094412" y="4326233"/>
            <a:ext cx="0" cy="9310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Přímá spojnice 26">
            <a:extLst>
              <a:ext uri="{FF2B5EF4-FFF2-40B4-BE49-F238E27FC236}">
                <a16:creationId xmlns:a16="http://schemas.microsoft.com/office/drawing/2014/main" id="{C593CB6B-D264-291B-CCF6-D3D4BB390CF7}"/>
              </a:ext>
            </a:extLst>
          </p:cNvPr>
          <p:cNvCxnSpPr>
            <a:cxnSpLocks/>
            <a:endCxn id="4" idx="3"/>
          </p:cNvCxnSpPr>
          <p:nvPr/>
        </p:nvCxnSpPr>
        <p:spPr>
          <a:xfrm flipV="1">
            <a:off x="4007921" y="4063439"/>
            <a:ext cx="1003155" cy="72833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Přímá spojnice 28">
            <a:extLst>
              <a:ext uri="{FF2B5EF4-FFF2-40B4-BE49-F238E27FC236}">
                <a16:creationId xmlns:a16="http://schemas.microsoft.com/office/drawing/2014/main" id="{9B8FA9B6-2CE7-8302-F913-84866F02687F}"/>
              </a:ext>
            </a:extLst>
          </p:cNvPr>
          <p:cNvCxnSpPr>
            <a:cxnSpLocks/>
            <a:endCxn id="4" idx="2"/>
          </p:cNvCxnSpPr>
          <p:nvPr/>
        </p:nvCxnSpPr>
        <p:spPr>
          <a:xfrm>
            <a:off x="3453500" y="3429000"/>
            <a:ext cx="1108844" cy="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Přímá spojnice 30">
            <a:extLst>
              <a:ext uri="{FF2B5EF4-FFF2-40B4-BE49-F238E27FC236}">
                <a16:creationId xmlns:a16="http://schemas.microsoft.com/office/drawing/2014/main" id="{50A31490-DA88-F832-1922-0ED38B346174}"/>
              </a:ext>
            </a:extLst>
          </p:cNvPr>
          <p:cNvCxnSpPr>
            <a:cxnSpLocks/>
            <a:endCxn id="4" idx="1"/>
          </p:cNvCxnSpPr>
          <p:nvPr/>
        </p:nvCxnSpPr>
        <p:spPr>
          <a:xfrm>
            <a:off x="4096798" y="1896932"/>
            <a:ext cx="914278" cy="89762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00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B2B37AC4-F874-BAAF-8291-3DAE44CB50B1}"/>
              </a:ext>
            </a:extLst>
          </p:cNvPr>
          <p:cNvGrpSpPr/>
          <p:nvPr/>
        </p:nvGrpSpPr>
        <p:grpSpPr>
          <a:xfrm>
            <a:off x="1420303" y="580541"/>
            <a:ext cx="1815893" cy="5696919"/>
            <a:chOff x="1400967" y="397068"/>
            <a:chExt cx="1816366" cy="5698403"/>
          </a:xfrm>
        </p:grpSpPr>
        <p:pic>
          <p:nvPicPr>
            <p:cNvPr id="4" name="Obrázek 3">
              <a:extLst>
                <a:ext uri="{FF2B5EF4-FFF2-40B4-BE49-F238E27FC236}">
                  <a16:creationId xmlns:a16="http://schemas.microsoft.com/office/drawing/2014/main" id="{785BA411-07B7-7746-6C58-2B32028B42C8}"/>
                </a:ext>
              </a:extLst>
            </p:cNvPr>
            <p:cNvPicPr>
              <a:picLocks noChangeAspect="1"/>
            </p:cNvPicPr>
            <p:nvPr/>
          </p:nvPicPr>
          <p:blipFill>
            <a:blip r:embed="rId3" cstate="screen">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1400967" y="397068"/>
              <a:ext cx="1816366" cy="5698403"/>
            </a:xfrm>
            <a:prstGeom prst="rect">
              <a:avLst/>
            </a:prstGeom>
          </p:spPr>
        </p:pic>
        <p:sp>
          <p:nvSpPr>
            <p:cNvPr id="5" name="TextovéPole 4">
              <a:extLst>
                <a:ext uri="{FF2B5EF4-FFF2-40B4-BE49-F238E27FC236}">
                  <a16:creationId xmlns:a16="http://schemas.microsoft.com/office/drawing/2014/main" id="{5E3DEE36-5A71-A87A-F45C-D3B6BD1806F1}"/>
                </a:ext>
              </a:extLst>
            </p:cNvPr>
            <p:cNvSpPr txBox="1"/>
            <p:nvPr/>
          </p:nvSpPr>
          <p:spPr>
            <a:xfrm>
              <a:off x="1696405" y="1384642"/>
              <a:ext cx="1416183" cy="400110"/>
            </a:xfrm>
            <a:prstGeom prst="rect">
              <a:avLst/>
            </a:prstGeom>
            <a:noFill/>
          </p:spPr>
          <p:txBody>
            <a:bodyPr wrap="square" rtlCol="0">
              <a:spAutoFit/>
            </a:bodyPr>
            <a:lstStyle/>
            <a:p>
              <a:pPr algn="ctr"/>
              <a:r>
                <a:rPr lang="cs-CZ" sz="1999" b="1"/>
                <a:t>60 - 70 %</a:t>
              </a:r>
            </a:p>
          </p:txBody>
        </p:sp>
      </p:grpSp>
      <p:grpSp>
        <p:nvGrpSpPr>
          <p:cNvPr id="16" name="Skupina 15">
            <a:extLst>
              <a:ext uri="{FF2B5EF4-FFF2-40B4-BE49-F238E27FC236}">
                <a16:creationId xmlns:a16="http://schemas.microsoft.com/office/drawing/2014/main" id="{BF4F71F4-F1F5-44FB-888F-85E7C114C205}"/>
              </a:ext>
            </a:extLst>
          </p:cNvPr>
          <p:cNvGrpSpPr/>
          <p:nvPr/>
        </p:nvGrpSpPr>
        <p:grpSpPr>
          <a:xfrm>
            <a:off x="7645878" y="693338"/>
            <a:ext cx="3581741" cy="5605115"/>
            <a:chOff x="3790272" y="509208"/>
            <a:chExt cx="3582674" cy="5606575"/>
          </a:xfrm>
        </p:grpSpPr>
        <p:pic>
          <p:nvPicPr>
            <p:cNvPr id="10" name="Obrázek 9">
              <a:extLst>
                <a:ext uri="{FF2B5EF4-FFF2-40B4-BE49-F238E27FC236}">
                  <a16:creationId xmlns:a16="http://schemas.microsoft.com/office/drawing/2014/main" id="{C59B2C13-05EA-1BBF-E375-008CDCA231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90272" y="509208"/>
              <a:ext cx="3582674" cy="2149605"/>
            </a:xfrm>
            <a:prstGeom prst="rect">
              <a:avLst/>
            </a:prstGeom>
          </p:spPr>
        </p:pic>
        <p:grpSp>
          <p:nvGrpSpPr>
            <p:cNvPr id="15" name="Skupina 14">
              <a:extLst>
                <a:ext uri="{FF2B5EF4-FFF2-40B4-BE49-F238E27FC236}">
                  <a16:creationId xmlns:a16="http://schemas.microsoft.com/office/drawing/2014/main" id="{4BE34B09-D465-FF8F-3F11-6F488DE0E22F}"/>
                </a:ext>
              </a:extLst>
            </p:cNvPr>
            <p:cNvGrpSpPr/>
            <p:nvPr/>
          </p:nvGrpSpPr>
          <p:grpSpPr>
            <a:xfrm>
              <a:off x="4018796" y="3016983"/>
              <a:ext cx="3057896" cy="3098800"/>
              <a:chOff x="4018796" y="3016983"/>
              <a:chExt cx="3057896" cy="3098800"/>
            </a:xfrm>
          </p:grpSpPr>
          <p:pic>
            <p:nvPicPr>
              <p:cNvPr id="14" name="Obrázek 13">
                <a:extLst>
                  <a:ext uri="{FF2B5EF4-FFF2-40B4-BE49-F238E27FC236}">
                    <a16:creationId xmlns:a16="http://schemas.microsoft.com/office/drawing/2014/main" id="{4027CE89-006C-0027-9287-7F81FCADDF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8796" y="3016983"/>
                <a:ext cx="3057896" cy="3098800"/>
              </a:xfrm>
              <a:prstGeom prst="rect">
                <a:avLst/>
              </a:prstGeom>
            </p:spPr>
          </p:pic>
          <p:pic>
            <p:nvPicPr>
              <p:cNvPr id="8" name="Obrázek 7">
                <a:extLst>
                  <a:ext uri="{FF2B5EF4-FFF2-40B4-BE49-F238E27FC236}">
                    <a16:creationId xmlns:a16="http://schemas.microsoft.com/office/drawing/2014/main" id="{EA9F2F73-DE05-CE6C-99FA-524ADED5485D}"/>
                  </a:ext>
                </a:extLst>
              </p:cNvPr>
              <p:cNvPicPr>
                <a:picLocks noChangeAspect="1"/>
              </p:cNvPicPr>
              <p:nvPr/>
            </p:nvPicPr>
            <p:blipFill>
              <a:blip r:embed="rId7" cstate="screen">
                <a:alphaModFix amt="85000"/>
                <a:extLst>
                  <a:ext uri="{BEBA8EAE-BF5A-486C-A8C5-ECC9F3942E4B}">
                    <a14:imgProps xmlns:a14="http://schemas.microsoft.com/office/drawing/2010/main">
                      <a14:imgLayer r:embed="rId8">
                        <a14:imgEffect>
                          <a14:backgroundRemoval t="6704" b="91276" l="3708" r="90200">
                            <a14:foregroundMark x1="8623" y1="36786" x2="7151" y2="58058"/>
                            <a14:foregroundMark x1="7151" y1="58058" x2="11065" y2="72454"/>
                            <a14:foregroundMark x1="8122" y1="38204" x2="9594" y2="72239"/>
                            <a14:foregroundMark x1="9594" y1="72239" x2="9594" y2="71723"/>
                            <a14:foregroundMark x1="3708" y1="61753" x2="3708" y2="61753"/>
                            <a14:foregroundMark x1="5180" y1="68887" x2="5180" y2="68887"/>
                            <a14:foregroundMark x1="3708" y1="41040" x2="3708" y2="41040"/>
                            <a14:foregroundMark x1="7151" y1="17490" x2="7151" y2="17490"/>
                            <a14:foregroundMark x1="60918" y1="38891" x2="60918" y2="38891"/>
                            <a14:foregroundMark x1="77045" y1="38891" x2="77045" y2="38891"/>
                            <a14:foregroundMark x1="73632" y1="48174" x2="73632" y2="48174"/>
                            <a14:foregroundMark x1="76074" y1="50322" x2="76074" y2="50322"/>
                            <a14:foregroundMark x1="71660" y1="55307" x2="71660" y2="55307"/>
                            <a14:foregroundMark x1="80959" y1="58917" x2="80959" y2="58917"/>
                            <a14:foregroundMark x1="72190" y1="91276" x2="74691" y2="91448"/>
                            <a14:foregroundMark x1="69629" y1="91104" x2="72396" y2="91276"/>
                            <a14:foregroundMark x1="57004" y1="90288" x2="64450" y2="90761"/>
                            <a14:foregroundMark x1="74691" y1="91448" x2="87787" y2="82467"/>
                            <a14:foregroundMark x1="87787" y1="82467" x2="87787" y2="78169"/>
                            <a14:foregroundMark x1="88287" y1="81736" x2="88287" y2="81736"/>
                            <a14:foregroundMark x1="88287" y1="65320" x2="90230" y2="76751"/>
                            <a14:foregroundMark x1="75074" y1="11775" x2="75074" y2="11775"/>
                            <a14:foregroundMark x1="52590" y1="33906" x2="52590" y2="33906"/>
                            <a14:foregroundMark x1="45262" y1="23206" x2="45262" y2="23206"/>
                            <a14:foregroundMark x1="35992" y1="21057" x2="35992" y2="21057"/>
                            <a14:foregroundMark x1="40377" y1="17490" x2="40377" y2="17490"/>
                            <a14:foregroundMark x1="31577" y1="18221" x2="31577" y2="18221"/>
                            <a14:foregroundMark x1="23749" y1="18908" x2="23749" y2="18908"/>
                            <a14:foregroundMark x1="27192" y1="11087" x2="27192" y2="11087"/>
                            <a14:foregroundMark x1="16922" y1="6790" x2="16922" y2="6790"/>
                            <a14:foregroundMark x1="6651" y1="18221" x2="6651" y2="18221"/>
                            <a14:foregroundMark x1="55032" y1="45337" x2="55032" y2="45337"/>
                            <a14:foregroundMark x1="61889" y1="47486" x2="61889" y2="47486"/>
                            <a14:foregroundMark x1="68746" y1="44607" x2="68746" y2="44607"/>
                            <a14:foregroundMark x1="72631" y1="55307" x2="72631" y2="55307"/>
                            <a14:foregroundMark x1="80959" y1="57456" x2="80959" y2="57456"/>
                            <a14:foregroundMark x1="84373" y1="59605" x2="84373" y2="59605"/>
                            <a14:foregroundMark x1="84873" y1="53889" x2="84873" y2="53889"/>
                            <a14:foregroundMark x1="90230" y1="48174" x2="90230" y2="48174"/>
                            <a14:foregroundMark x1="81430" y1="19639" x2="81430" y2="19639"/>
                            <a14:foregroundMark x1="84873" y1="53202" x2="84873" y2="53202"/>
                            <a14:foregroundMark x1="89759" y1="46068" x2="89759" y2="46068"/>
                            <a14:backgroundMark x1="72719" y1="91964" x2="65892" y2="93210"/>
                            <a14:backgroundMark x1="71866" y1="91964" x2="78723" y2="93210"/>
                            <a14:backgroundMark x1="67599" y1="91964" x2="72719" y2="90718"/>
                            <a14:backgroundMark x1="73573" y1="93210" x2="68452" y2="91964"/>
                            <a14:backgroundMark x1="60742" y1="91964" x2="76162" y2="89471"/>
                          </a14:backgroundRemoval>
                        </a14:imgEffect>
                      </a14:imgLayer>
                    </a14:imgProps>
                  </a:ext>
                  <a:ext uri="{28A0092B-C50C-407E-A947-70E740481C1C}">
                    <a14:useLocalDpi xmlns:a14="http://schemas.microsoft.com/office/drawing/2010/main"/>
                  </a:ext>
                </a:extLst>
              </a:blip>
              <a:srcRect/>
              <a:stretch/>
            </p:blipFill>
            <p:spPr>
              <a:xfrm>
                <a:off x="4591730" y="4496508"/>
                <a:ext cx="1979759" cy="1355510"/>
              </a:xfrm>
              <a:prstGeom prst="rect">
                <a:avLst/>
              </a:prstGeom>
            </p:spPr>
          </p:pic>
        </p:grpSp>
      </p:grpSp>
      <p:grpSp>
        <p:nvGrpSpPr>
          <p:cNvPr id="22" name="Skupina 21">
            <a:extLst>
              <a:ext uri="{FF2B5EF4-FFF2-40B4-BE49-F238E27FC236}">
                <a16:creationId xmlns:a16="http://schemas.microsoft.com/office/drawing/2014/main" id="{4CDB17FF-65BB-7E73-790A-BE32E38D97FA}"/>
              </a:ext>
            </a:extLst>
          </p:cNvPr>
          <p:cNvGrpSpPr/>
          <p:nvPr/>
        </p:nvGrpSpPr>
        <p:grpSpPr>
          <a:xfrm>
            <a:off x="4370473" y="4078806"/>
            <a:ext cx="2089898" cy="2085857"/>
            <a:chOff x="4231729" y="4210994"/>
            <a:chExt cx="2090442" cy="2086400"/>
          </a:xfrm>
        </p:grpSpPr>
        <p:pic>
          <p:nvPicPr>
            <p:cNvPr id="17" name="Obrázek 16">
              <a:extLst>
                <a:ext uri="{FF2B5EF4-FFF2-40B4-BE49-F238E27FC236}">
                  <a16:creationId xmlns:a16="http://schemas.microsoft.com/office/drawing/2014/main" id="{92C40B2D-410E-A374-EFFF-97C812AD7275}"/>
                </a:ext>
              </a:extLst>
            </p:cNvPr>
            <p:cNvPicPr>
              <a:picLocks noChangeAspect="1"/>
            </p:cNvPicPr>
            <p:nvPr/>
          </p:nvPicPr>
          <p:blipFill>
            <a:blip r:embed="rId9"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231729" y="4611104"/>
              <a:ext cx="2090442" cy="1686290"/>
            </a:xfrm>
            <a:prstGeom prst="rect">
              <a:avLst/>
            </a:prstGeom>
          </p:spPr>
        </p:pic>
        <p:sp>
          <p:nvSpPr>
            <p:cNvPr id="18" name="TextovéPole 17">
              <a:extLst>
                <a:ext uri="{FF2B5EF4-FFF2-40B4-BE49-F238E27FC236}">
                  <a16:creationId xmlns:a16="http://schemas.microsoft.com/office/drawing/2014/main" id="{E503EDCC-5FBC-6321-F505-D5BC9E0910D5}"/>
                </a:ext>
              </a:extLst>
            </p:cNvPr>
            <p:cNvSpPr txBox="1"/>
            <p:nvPr/>
          </p:nvSpPr>
          <p:spPr>
            <a:xfrm>
              <a:off x="4594480" y="4210994"/>
              <a:ext cx="1416183" cy="400110"/>
            </a:xfrm>
            <a:prstGeom prst="rect">
              <a:avLst/>
            </a:prstGeom>
            <a:noFill/>
          </p:spPr>
          <p:txBody>
            <a:bodyPr wrap="square" rtlCol="0">
              <a:spAutoFit/>
            </a:bodyPr>
            <a:lstStyle/>
            <a:p>
              <a:pPr algn="ctr"/>
              <a:r>
                <a:rPr lang="cs-CZ" sz="1999" b="1"/>
                <a:t>70 - 90 %</a:t>
              </a:r>
            </a:p>
          </p:txBody>
        </p:sp>
      </p:grpSp>
      <p:grpSp>
        <p:nvGrpSpPr>
          <p:cNvPr id="21" name="Skupina 20">
            <a:extLst>
              <a:ext uri="{FF2B5EF4-FFF2-40B4-BE49-F238E27FC236}">
                <a16:creationId xmlns:a16="http://schemas.microsoft.com/office/drawing/2014/main" id="{0B310EFA-9D59-1C1B-3D22-43E71D269AEE}"/>
              </a:ext>
            </a:extLst>
          </p:cNvPr>
          <p:cNvGrpSpPr/>
          <p:nvPr/>
        </p:nvGrpSpPr>
        <p:grpSpPr>
          <a:xfrm>
            <a:off x="4069906" y="693338"/>
            <a:ext cx="2369593" cy="2762559"/>
            <a:chOff x="4003204" y="919720"/>
            <a:chExt cx="2370210" cy="2763279"/>
          </a:xfrm>
        </p:grpSpPr>
        <p:pic>
          <p:nvPicPr>
            <p:cNvPr id="19" name="Obrázek 18">
              <a:extLst>
                <a:ext uri="{FF2B5EF4-FFF2-40B4-BE49-F238E27FC236}">
                  <a16:creationId xmlns:a16="http://schemas.microsoft.com/office/drawing/2014/main" id="{75A4A2EA-5ECF-3B5A-872A-E238866E1458}"/>
                </a:ext>
              </a:extLst>
            </p:cNvPr>
            <p:cNvPicPr>
              <a:picLocks noChangeAspect="1"/>
            </p:cNvPicPr>
            <p:nvPr/>
          </p:nvPicPr>
          <p:blipFill>
            <a:blip r:embed="rId1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003204" y="1119775"/>
              <a:ext cx="2370210" cy="2563224"/>
            </a:xfrm>
            <a:prstGeom prst="rect">
              <a:avLst/>
            </a:prstGeom>
          </p:spPr>
        </p:pic>
        <p:sp>
          <p:nvSpPr>
            <p:cNvPr id="20" name="TextovéPole 19">
              <a:extLst>
                <a:ext uri="{FF2B5EF4-FFF2-40B4-BE49-F238E27FC236}">
                  <a16:creationId xmlns:a16="http://schemas.microsoft.com/office/drawing/2014/main" id="{0C31F68A-31B8-2612-CD9A-89720A6986A9}"/>
                </a:ext>
              </a:extLst>
            </p:cNvPr>
            <p:cNvSpPr txBox="1"/>
            <p:nvPr/>
          </p:nvSpPr>
          <p:spPr>
            <a:xfrm>
              <a:off x="4480218" y="919720"/>
              <a:ext cx="1416183" cy="400110"/>
            </a:xfrm>
            <a:prstGeom prst="rect">
              <a:avLst/>
            </a:prstGeom>
            <a:noFill/>
          </p:spPr>
          <p:txBody>
            <a:bodyPr wrap="square" rtlCol="0">
              <a:spAutoFit/>
            </a:bodyPr>
            <a:lstStyle/>
            <a:p>
              <a:pPr algn="ctr"/>
              <a:r>
                <a:rPr lang="cs-CZ" sz="1999" b="1"/>
                <a:t>50 - 80 %</a:t>
              </a:r>
            </a:p>
          </p:txBody>
        </p:sp>
      </p:grpSp>
    </p:spTree>
    <p:extLst>
      <p:ext uri="{BB962C8B-B14F-4D97-AF65-F5344CB8AC3E}">
        <p14:creationId xmlns:p14="http://schemas.microsoft.com/office/powerpoint/2010/main" val="3888381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8EBDB2-4B96-2136-6A38-E27B2E6CE4A6}"/>
              </a:ext>
            </a:extLst>
          </p:cNvPr>
          <p:cNvSpPr>
            <a:spLocks noGrp="1"/>
          </p:cNvSpPr>
          <p:nvPr>
            <p:ph type="title"/>
          </p:nvPr>
        </p:nvSpPr>
        <p:spPr>
          <a:xfrm>
            <a:off x="609441" y="275460"/>
            <a:ext cx="10969943" cy="1142702"/>
          </a:xfrm>
        </p:spPr>
        <p:txBody>
          <a:bodyPr anchor="ctr">
            <a:normAutofit/>
          </a:bodyPr>
          <a:lstStyle/>
          <a:p>
            <a:r>
              <a:rPr lang="cs-CZ"/>
              <a:t>Vodní cyklus</a:t>
            </a:r>
          </a:p>
        </p:txBody>
      </p:sp>
      <p:pic>
        <p:nvPicPr>
          <p:cNvPr id="1026" name="Picture 2" descr="undefined">
            <a:extLst>
              <a:ext uri="{FF2B5EF4-FFF2-40B4-BE49-F238E27FC236}">
                <a16:creationId xmlns:a16="http://schemas.microsoft.com/office/drawing/2014/main" id="{4F061A89-4669-5C3E-EF37-EBADA0A66CEB}"/>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15535" y="2216046"/>
            <a:ext cx="4863341" cy="3378651"/>
          </a:xfrm>
          <a:prstGeom prst="rect">
            <a:avLst/>
          </a:prstGeom>
          <a:solidFill>
            <a:srgbClr val="FFFFFF"/>
          </a:solidFill>
        </p:spPr>
      </p:pic>
      <p:sp>
        <p:nvSpPr>
          <p:cNvPr id="7" name="Rectangle 4">
            <a:extLst>
              <a:ext uri="{FF2B5EF4-FFF2-40B4-BE49-F238E27FC236}">
                <a16:creationId xmlns:a16="http://schemas.microsoft.com/office/drawing/2014/main" id="{0DDB576A-AD78-1BC1-E46E-A2B08D1EA7E2}"/>
              </a:ext>
            </a:extLst>
          </p:cNvPr>
          <p:cNvSpPr>
            <a:spLocks noChangeArrowheads="1"/>
          </p:cNvSpPr>
          <p:nvPr/>
        </p:nvSpPr>
        <p:spPr bwMode="auto">
          <a:xfrm>
            <a:off x="-1" y="1558018337"/>
            <a:ext cx="12188825" cy="117781571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396" tIns="0" rIns="71396" bIns="0" numCol="1" anchor="ctr" anchorCtr="0" compatLnSpc="1">
            <a:prstTxWarp prst="textNoShape">
              <a:avLst/>
            </a:prstTxWarp>
            <a:spAutoFit/>
          </a:bodyPr>
          <a:lstStyle/>
          <a:p>
            <a:pPr defTabSz="914126" eaLnBrk="0" fontAlgn="base" hangingPunct="0">
              <a:spcBef>
                <a:spcPct val="0"/>
              </a:spcBef>
              <a:spcAft>
                <a:spcPts val="600"/>
              </a:spcAft>
            </a:pPr>
            <a:r>
              <a:rPr lang="cs-CZ" altLang="cs-CZ" sz="1200" b="1">
                <a:solidFill>
                  <a:srgbClr val="FFFFFF"/>
                </a:solidFill>
                <a:latin typeface="inherit"/>
                <a:hlinkClick r:id="rId4"/>
              </a:rPr>
              <a:t>Více informací</a:t>
            </a:r>
            <a:endParaRPr lang="cs-CZ" altLang="cs-CZ" sz="1200">
              <a:solidFill>
                <a:srgbClr val="202122"/>
              </a:solidFill>
              <a:latin typeface="Arial" panose="020B0604020202020204" pitchFamily="34" charset="0"/>
            </a:endParaRPr>
          </a:p>
          <a:p>
            <a:pPr defTabSz="914126" eaLnBrk="0" fontAlgn="base" hangingPunct="0">
              <a:spcBef>
                <a:spcPct val="0"/>
              </a:spcBef>
              <a:spcAft>
                <a:spcPts val="600"/>
              </a:spcAft>
            </a:pPr>
            <a:r>
              <a:rPr lang="cs-CZ" altLang="cs-CZ" sz="1500">
                <a:solidFill>
                  <a:srgbClr val="202122"/>
                </a:solidFill>
                <a:latin typeface="Arial" panose="020B0604020202020204" pitchFamily="34" charset="0"/>
              </a:rPr>
              <a:t>Schéma koloběhu vody</a:t>
            </a:r>
            <a:endParaRPr lang="cs-CZ" altLang="cs-CZ" sz="1200">
              <a:solidFill>
                <a:srgbClr val="202122"/>
              </a:solidFill>
              <a:latin typeface="Arial" panose="020B0604020202020204" pitchFamily="34" charset="0"/>
            </a:endParaRPr>
          </a:p>
          <a:p>
            <a:pPr defTabSz="914126" eaLnBrk="0" fontAlgn="base" hangingPunct="0">
              <a:spcBef>
                <a:spcPct val="0"/>
              </a:spcBef>
              <a:spcAft>
                <a:spcPts val="600"/>
              </a:spcAft>
            </a:pPr>
            <a:r>
              <a:rPr lang="cs-CZ" altLang="cs-CZ" sz="101969">
                <a:solidFill>
                  <a:srgbClr val="3366CC"/>
                </a:solidFill>
                <a:latin typeface="Arial" panose="020B0604020202020204" pitchFamily="34" charset="0"/>
                <a:hlinkClick r:id="rId4"/>
              </a:rPr>
              <a:t>Zobrazit informace o autorovi</a:t>
            </a:r>
            <a:endParaRPr lang="cs-CZ" altLang="cs-CZ" sz="1200">
              <a:solidFill>
                <a:srgbClr val="202122"/>
              </a:solidFill>
              <a:latin typeface="Arial" panose="020B0604020202020204" pitchFamily="34" charset="0"/>
            </a:endParaRPr>
          </a:p>
          <a:p>
            <a:pPr algn="r" defTabSz="914126" eaLnBrk="0" fontAlgn="t" hangingPunct="0">
              <a:spcBef>
                <a:spcPct val="0"/>
              </a:spcBef>
              <a:spcAft>
                <a:spcPts val="600"/>
              </a:spcAft>
              <a:buFontTx/>
              <a:buChar char="•"/>
            </a:pPr>
            <a:r>
              <a:rPr lang="cs-CZ" altLang="cs-CZ" sz="101969">
                <a:solidFill>
                  <a:srgbClr val="3366CC"/>
                </a:solidFill>
                <a:latin typeface="Arial" panose="020B0604020202020204" pitchFamily="34" charset="0"/>
                <a:hlinkClick r:id="rId5"/>
              </a:rPr>
              <a:t>Volné dílo</a:t>
            </a:r>
            <a:endParaRPr lang="cs-CZ" altLang="cs-CZ" sz="101969">
              <a:solidFill>
                <a:srgbClr val="202122"/>
              </a:solidFill>
              <a:latin typeface="Arial" panose="020B0604020202020204" pitchFamily="34" charset="0"/>
            </a:endParaRPr>
          </a:p>
          <a:p>
            <a:pPr algn="r" defTabSz="914126" eaLnBrk="0" fontAlgn="t" hangingPunct="0">
              <a:spcBef>
                <a:spcPct val="0"/>
              </a:spcBef>
              <a:spcAft>
                <a:spcPts val="600"/>
              </a:spcAft>
              <a:buFontTx/>
              <a:buChar char="•"/>
            </a:pPr>
            <a:r>
              <a:rPr lang="cs-CZ" altLang="cs-CZ" sz="101969">
                <a:solidFill>
                  <a:srgbClr val="202122"/>
                </a:solidFill>
                <a:latin typeface="Arial" panose="020B0604020202020204" pitchFamily="34" charset="0"/>
              </a:rPr>
              <a:t>File:Watercycleczechhigh.jpg</a:t>
            </a:r>
          </a:p>
          <a:p>
            <a:pPr algn="r" defTabSz="914126" eaLnBrk="0" fontAlgn="t" hangingPunct="0">
              <a:spcBef>
                <a:spcPct val="0"/>
              </a:spcBef>
              <a:spcAft>
                <a:spcPts val="600"/>
              </a:spcAft>
              <a:buFontTx/>
              <a:buChar char="•"/>
            </a:pPr>
            <a:r>
              <a:rPr lang="cs-CZ" altLang="cs-CZ" sz="101969">
                <a:solidFill>
                  <a:srgbClr val="202122"/>
                </a:solidFill>
                <a:latin typeface="Arial" panose="020B0604020202020204" pitchFamily="34" charset="0"/>
              </a:rPr>
              <a:t>Načteno: 24. července 2006</a:t>
            </a:r>
            <a:endParaRPr lang="cs-CZ" altLang="cs-CZ" sz="1200">
              <a:solidFill>
                <a:srgbClr val="202122"/>
              </a:solidFill>
              <a:latin typeface="Arial" panose="020B0604020202020204" pitchFamily="34" charset="0"/>
            </a:endParaRPr>
          </a:p>
          <a:p>
            <a:pPr defTabSz="914126" eaLnBrk="0" fontAlgn="base" hangingPunct="0">
              <a:spcBef>
                <a:spcPct val="0"/>
              </a:spcBef>
              <a:spcAft>
                <a:spcPts val="600"/>
              </a:spcAft>
            </a:pPr>
            <a:r>
              <a:rPr lang="cs-CZ" altLang="cs-CZ" sz="101969">
                <a:solidFill>
                  <a:srgbClr val="3366CC"/>
                </a:solidFill>
                <a:latin typeface="Arial" panose="020B0604020202020204" pitchFamily="34" charset="0"/>
                <a:hlinkClick r:id="rId6"/>
              </a:rPr>
              <a:t>O Prohlížeči médií</a:t>
            </a:r>
            <a:endParaRPr lang="cs-CZ" altLang="cs-CZ" sz="1799">
              <a:latin typeface="Arial" panose="020B0604020202020204" pitchFamily="34" charset="0"/>
            </a:endParaRPr>
          </a:p>
        </p:txBody>
      </p:sp>
      <p:sp>
        <p:nvSpPr>
          <p:cNvPr id="10" name="TextovéPole 9">
            <a:extLst>
              <a:ext uri="{FF2B5EF4-FFF2-40B4-BE49-F238E27FC236}">
                <a16:creationId xmlns:a16="http://schemas.microsoft.com/office/drawing/2014/main" id="{BA769A46-E9BD-3997-616B-BAF6DDEB2E89}"/>
              </a:ext>
            </a:extLst>
          </p:cNvPr>
          <p:cNvSpPr txBox="1"/>
          <p:nvPr/>
        </p:nvSpPr>
        <p:spPr>
          <a:xfrm>
            <a:off x="1199143" y="6164591"/>
            <a:ext cx="8206774" cy="369236"/>
          </a:xfrm>
          <a:prstGeom prst="rect">
            <a:avLst/>
          </a:prstGeom>
          <a:noFill/>
        </p:spPr>
        <p:txBody>
          <a:bodyPr wrap="square" rtlCol="0">
            <a:spAutoFit/>
          </a:bodyPr>
          <a:lstStyle/>
          <a:p>
            <a:r>
              <a:rPr lang="cs-CZ" sz="1799">
                <a:hlinkClick r:id="rId7"/>
              </a:rPr>
              <a:t>Koloběh vody – Wikipedie (wikipedia.org)</a:t>
            </a:r>
            <a:endParaRPr lang="cs-CZ" sz="1799"/>
          </a:p>
        </p:txBody>
      </p:sp>
      <p:pic>
        <p:nvPicPr>
          <p:cNvPr id="3" name="Obrázek 2">
            <a:extLst>
              <a:ext uri="{FF2B5EF4-FFF2-40B4-BE49-F238E27FC236}">
                <a16:creationId xmlns:a16="http://schemas.microsoft.com/office/drawing/2014/main" id="{85738A21-9CD1-51C1-2D5D-00519B8CE17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02633" y="2214534"/>
            <a:ext cx="4700436" cy="3382897"/>
          </a:xfrm>
          <a:prstGeom prst="rect">
            <a:avLst/>
          </a:prstGeom>
        </p:spPr>
      </p:pic>
      <p:sp>
        <p:nvSpPr>
          <p:cNvPr id="4" name="TextovéPole 3">
            <a:extLst>
              <a:ext uri="{FF2B5EF4-FFF2-40B4-BE49-F238E27FC236}">
                <a16:creationId xmlns:a16="http://schemas.microsoft.com/office/drawing/2014/main" id="{166B861D-8A0B-AD4B-6FBB-E8897BF8466D}"/>
              </a:ext>
            </a:extLst>
          </p:cNvPr>
          <p:cNvSpPr txBox="1"/>
          <p:nvPr/>
        </p:nvSpPr>
        <p:spPr>
          <a:xfrm>
            <a:off x="823568" y="1641168"/>
            <a:ext cx="4008037" cy="3692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cs-CZ" sz="1799" b="1">
                <a:solidFill>
                  <a:srgbClr val="006699"/>
                </a:solidFill>
                <a:latin typeface="Verdana" panose="020B0604030504040204" pitchFamily="34" charset="0"/>
                <a:ea typeface="Verdana" panose="020B0604030504040204" pitchFamily="34" charset="0"/>
                <a:cs typeface="Calibri"/>
              </a:rPr>
              <a:t>V přírodě</a:t>
            </a:r>
            <a:endParaRPr lang="cs-CZ" sz="1799" b="1">
              <a:solidFill>
                <a:srgbClr val="006699"/>
              </a:solidFill>
              <a:latin typeface="Verdana" panose="020B0604030504040204" pitchFamily="34" charset="0"/>
              <a:ea typeface="Verdana" panose="020B0604030504040204" pitchFamily="34" charset="0"/>
            </a:endParaRPr>
          </a:p>
        </p:txBody>
      </p:sp>
      <p:sp>
        <p:nvSpPr>
          <p:cNvPr id="5" name="TextovéPole 4">
            <a:extLst>
              <a:ext uri="{FF2B5EF4-FFF2-40B4-BE49-F238E27FC236}">
                <a16:creationId xmlns:a16="http://schemas.microsoft.com/office/drawing/2014/main" id="{38E9B7AE-2326-E4B6-1D6B-7AFA71F07287}"/>
              </a:ext>
            </a:extLst>
          </p:cNvPr>
          <p:cNvSpPr txBox="1"/>
          <p:nvPr/>
        </p:nvSpPr>
        <p:spPr>
          <a:xfrm>
            <a:off x="6046370" y="1641168"/>
            <a:ext cx="4008037" cy="3692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cs-CZ" sz="1799" b="1">
                <a:solidFill>
                  <a:srgbClr val="006699"/>
                </a:solidFill>
                <a:latin typeface="Verdana" panose="020B0604030504040204" pitchFamily="34" charset="0"/>
                <a:ea typeface="Verdana" panose="020B0604030504040204" pitchFamily="34" charset="0"/>
                <a:cs typeface="Calibri"/>
              </a:rPr>
              <a:t>Ve městě</a:t>
            </a:r>
            <a:endParaRPr lang="cs-CZ" sz="1799" b="1">
              <a:solidFill>
                <a:srgbClr val="006699"/>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98493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2C974A-D386-CFEA-6B0A-1AF4B6C50E6D}"/>
              </a:ext>
            </a:extLst>
          </p:cNvPr>
          <p:cNvSpPr>
            <a:spLocks noGrp="1"/>
          </p:cNvSpPr>
          <p:nvPr>
            <p:ph type="title"/>
          </p:nvPr>
        </p:nvSpPr>
        <p:spPr/>
        <p:txBody>
          <a:bodyPr>
            <a:normAutofit/>
          </a:bodyPr>
          <a:lstStyle/>
          <a:p>
            <a:pPr algn="l"/>
            <a:r>
              <a:rPr lang="cs-CZ"/>
              <a:t>Vodní cyklus</a:t>
            </a:r>
          </a:p>
        </p:txBody>
      </p:sp>
      <p:graphicFrame>
        <p:nvGraphicFramePr>
          <p:cNvPr id="4" name="Zástupný obsah 3">
            <a:extLst>
              <a:ext uri="{FF2B5EF4-FFF2-40B4-BE49-F238E27FC236}">
                <a16:creationId xmlns:a16="http://schemas.microsoft.com/office/drawing/2014/main" id="{45E45EF7-74F8-F550-9769-FE38251B9606}"/>
              </a:ext>
            </a:extLst>
          </p:cNvPr>
          <p:cNvGraphicFramePr>
            <a:graphicFrameLocks noGrp="1"/>
          </p:cNvGraphicFramePr>
          <p:nvPr>
            <p:ph idx="1"/>
            <p:extLst>
              <p:ext uri="{D42A27DB-BD31-4B8C-83A1-F6EECF244321}">
                <p14:modId xmlns:p14="http://schemas.microsoft.com/office/powerpoint/2010/main" val="557388909"/>
              </p:ext>
            </p:extLst>
          </p:nvPr>
        </p:nvGraphicFramePr>
        <p:xfrm>
          <a:off x="2137592" y="211362"/>
          <a:ext cx="11880000" cy="63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5124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mapa, Země, planeta, Svět&#10;&#10;Popis byl vytvořen automaticky">
            <a:extLst>
              <a:ext uri="{FF2B5EF4-FFF2-40B4-BE49-F238E27FC236}">
                <a16:creationId xmlns:a16="http://schemas.microsoft.com/office/drawing/2014/main" id="{93DD15C5-F8D0-4815-3DA1-F7F87462C1A4}"/>
              </a:ext>
            </a:extLst>
          </p:cNvPr>
          <p:cNvPicPr>
            <a:picLocks noChangeAspect="1"/>
          </p:cNvPicPr>
          <p:nvPr/>
        </p:nvPicPr>
        <p:blipFill>
          <a:blip r:embed="rId3" cstate="screen">
            <a:extLst>
              <a:ext uri="{28A0092B-C50C-407E-A947-70E740481C1C}">
                <a14:useLocalDpi xmlns:a14="http://schemas.microsoft.com/office/drawing/2010/main"/>
              </a:ext>
            </a:extLst>
          </a:blip>
          <a:srcRect t="4160" b="3788"/>
          <a:stretch/>
        </p:blipFill>
        <p:spPr>
          <a:xfrm>
            <a:off x="2687466" y="332066"/>
            <a:ext cx="6813892" cy="6193869"/>
          </a:xfrm>
          <a:prstGeom prst="rect">
            <a:avLst/>
          </a:prstGeom>
          <a:noFill/>
        </p:spPr>
      </p:pic>
    </p:spTree>
    <p:extLst>
      <p:ext uri="{BB962C8B-B14F-4D97-AF65-F5344CB8AC3E}">
        <p14:creationId xmlns:p14="http://schemas.microsoft.com/office/powerpoint/2010/main" val="1582731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95750-0BA4-39DC-2BEC-2C806D78809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0681561-622F-0322-9639-FCB381231CCC}"/>
              </a:ext>
            </a:extLst>
          </p:cNvPr>
          <p:cNvSpPr>
            <a:spLocks noGrp="1"/>
          </p:cNvSpPr>
          <p:nvPr>
            <p:ph type="title"/>
          </p:nvPr>
        </p:nvSpPr>
        <p:spPr>
          <a:xfrm>
            <a:off x="609442" y="3704"/>
            <a:ext cx="7471302" cy="1161747"/>
          </a:xfrm>
        </p:spPr>
        <p:txBody>
          <a:bodyPr anchor="b">
            <a:noAutofit/>
          </a:bodyPr>
          <a:lstStyle/>
          <a:p>
            <a:r>
              <a:rPr lang="cs-CZ" sz="3600"/>
              <a:t>Naše modrá planeta</a:t>
            </a:r>
          </a:p>
        </p:txBody>
      </p:sp>
      <p:pic>
        <p:nvPicPr>
          <p:cNvPr id="4" name="Obrázek 3" descr="Obsah obrázku mapa, Země, planeta, Svět&#10;&#10;Popis byl vytvořen automaticky">
            <a:extLst>
              <a:ext uri="{FF2B5EF4-FFF2-40B4-BE49-F238E27FC236}">
                <a16:creationId xmlns:a16="http://schemas.microsoft.com/office/drawing/2014/main" id="{B2ECEE80-08F6-A5A4-5396-014279BE73BE}"/>
              </a:ext>
            </a:extLst>
          </p:cNvPr>
          <p:cNvPicPr>
            <a:picLocks noChangeAspect="1"/>
          </p:cNvPicPr>
          <p:nvPr/>
        </p:nvPicPr>
        <p:blipFill>
          <a:blip r:embed="rId3" cstate="screen">
            <a:extLst>
              <a:ext uri="{28A0092B-C50C-407E-A947-70E740481C1C}">
                <a14:useLocalDpi xmlns:a14="http://schemas.microsoft.com/office/drawing/2010/main"/>
              </a:ext>
            </a:extLst>
          </a:blip>
          <a:srcRect t="4160" b="3788"/>
          <a:stretch/>
        </p:blipFill>
        <p:spPr>
          <a:xfrm>
            <a:off x="4765492" y="332066"/>
            <a:ext cx="6813892" cy="6193869"/>
          </a:xfrm>
          <a:prstGeom prst="rect">
            <a:avLst/>
          </a:prstGeom>
          <a:noFill/>
        </p:spPr>
      </p:pic>
      <p:sp>
        <p:nvSpPr>
          <p:cNvPr id="9" name="Text Placeholder 3">
            <a:extLst>
              <a:ext uri="{FF2B5EF4-FFF2-40B4-BE49-F238E27FC236}">
                <a16:creationId xmlns:a16="http://schemas.microsoft.com/office/drawing/2014/main" id="{B7E6DD43-F1A1-DC88-8739-F52B198260E1}"/>
              </a:ext>
            </a:extLst>
          </p:cNvPr>
          <p:cNvSpPr>
            <a:spLocks noGrp="1"/>
          </p:cNvSpPr>
          <p:nvPr>
            <p:ph type="body" sz="half" idx="2"/>
          </p:nvPr>
        </p:nvSpPr>
        <p:spPr>
          <a:xfrm>
            <a:off x="609442" y="1435620"/>
            <a:ext cx="4156049" cy="1540173"/>
          </a:xfrm>
        </p:spPr>
        <p:txBody>
          <a:bodyPr>
            <a:normAutofit lnSpcReduction="10000"/>
          </a:bodyPr>
          <a:lstStyle/>
          <a:p>
            <a:r>
              <a:rPr lang="en-US" sz="3599"/>
              <a:t>~ 70 % </a:t>
            </a:r>
            <a:r>
              <a:rPr lang="en-US" sz="3599" err="1">
                <a:solidFill>
                  <a:schemeClr val="accent1"/>
                </a:solidFill>
              </a:rPr>
              <a:t>vody</a:t>
            </a:r>
            <a:endParaRPr lang="en-US" sz="3599">
              <a:solidFill>
                <a:schemeClr val="accent1"/>
              </a:solidFill>
            </a:endParaRPr>
          </a:p>
          <a:p>
            <a:r>
              <a:rPr lang="en-US" sz="2800" err="1">
                <a:solidFill>
                  <a:schemeClr val="accent2"/>
                </a:solidFill>
              </a:rPr>
              <a:t>Nerovnoměrně</a:t>
            </a:r>
            <a:r>
              <a:rPr lang="en-US" sz="2800">
                <a:solidFill>
                  <a:schemeClr val="accent2"/>
                </a:solidFill>
              </a:rPr>
              <a:t> </a:t>
            </a:r>
            <a:r>
              <a:rPr lang="en-US" sz="2800" err="1">
                <a:solidFill>
                  <a:schemeClr val="accent2"/>
                </a:solidFill>
              </a:rPr>
              <a:t>rozdělena</a:t>
            </a:r>
            <a:endParaRPr lang="en-US" sz="2800">
              <a:solidFill>
                <a:schemeClr val="accent2"/>
              </a:solidFill>
            </a:endParaRPr>
          </a:p>
        </p:txBody>
      </p:sp>
    </p:spTree>
    <p:extLst>
      <p:ext uri="{BB962C8B-B14F-4D97-AF65-F5344CB8AC3E}">
        <p14:creationId xmlns:p14="http://schemas.microsoft.com/office/powerpoint/2010/main" val="59903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D2561-5F3C-A71D-05AC-2F932B0836FA}"/>
            </a:ext>
          </a:extLst>
        </p:cNvPr>
        <p:cNvGrpSpPr/>
        <p:nvPr/>
      </p:nvGrpSpPr>
      <p:grpSpPr>
        <a:xfrm>
          <a:off x="0" y="0"/>
          <a:ext cx="0" cy="0"/>
          <a:chOff x="0" y="0"/>
          <a:chExt cx="0" cy="0"/>
        </a:xfrm>
      </p:grpSpPr>
      <p:pic>
        <p:nvPicPr>
          <p:cNvPr id="4" name="Obrázek 3" descr="Obsah obrázku mapa, Země, planeta, Svět&#10;&#10;Popis byl vytvořen automaticky">
            <a:extLst>
              <a:ext uri="{FF2B5EF4-FFF2-40B4-BE49-F238E27FC236}">
                <a16:creationId xmlns:a16="http://schemas.microsoft.com/office/drawing/2014/main" id="{594542FF-A772-A3CF-4996-C39BEEABE333}"/>
              </a:ext>
            </a:extLst>
          </p:cNvPr>
          <p:cNvPicPr>
            <a:picLocks noChangeAspect="1"/>
          </p:cNvPicPr>
          <p:nvPr/>
        </p:nvPicPr>
        <p:blipFill>
          <a:blip r:embed="rId3" cstate="screen">
            <a:extLst>
              <a:ext uri="{28A0092B-C50C-407E-A947-70E740481C1C}">
                <a14:useLocalDpi xmlns:a14="http://schemas.microsoft.com/office/drawing/2010/main"/>
              </a:ext>
            </a:extLst>
          </a:blip>
          <a:srcRect t="4160" b="3788"/>
          <a:stretch/>
        </p:blipFill>
        <p:spPr>
          <a:xfrm>
            <a:off x="4765492" y="332066"/>
            <a:ext cx="6813892" cy="6193869"/>
          </a:xfrm>
          <a:prstGeom prst="rect">
            <a:avLst/>
          </a:prstGeom>
          <a:noFill/>
        </p:spPr>
      </p:pic>
      <p:sp>
        <p:nvSpPr>
          <p:cNvPr id="5" name="Text Placeholder 3">
            <a:extLst>
              <a:ext uri="{FF2B5EF4-FFF2-40B4-BE49-F238E27FC236}">
                <a16:creationId xmlns:a16="http://schemas.microsoft.com/office/drawing/2014/main" id="{6C67D65E-6ABC-65F2-F270-3307D884F00B}"/>
              </a:ext>
            </a:extLst>
          </p:cNvPr>
          <p:cNvSpPr txBox="1">
            <a:spLocks/>
          </p:cNvSpPr>
          <p:nvPr/>
        </p:nvSpPr>
        <p:spPr>
          <a:xfrm>
            <a:off x="503115" y="2901340"/>
            <a:ext cx="4855694" cy="2655671"/>
          </a:xfrm>
          <a:prstGeom prst="rect">
            <a:avLst/>
          </a:prstGeom>
        </p:spPr>
        <p:txBody>
          <a:bodyPr vert="horz" lIns="91416" tIns="45708" rIns="91416" bIns="45708"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5398" err="1">
                <a:latin typeface="Verdana" panose="020B0604030504040204" pitchFamily="34" charset="0"/>
                <a:ea typeface="Verdana" panose="020B0604030504040204" pitchFamily="34" charset="0"/>
              </a:rPr>
              <a:t>Pijeme</a:t>
            </a:r>
            <a:r>
              <a:rPr lang="en-US" sz="5398">
                <a:latin typeface="Verdana" panose="020B0604030504040204" pitchFamily="34" charset="0"/>
                <a:ea typeface="Verdana" panose="020B0604030504040204" pitchFamily="34" charset="0"/>
              </a:rPr>
              <a:t> </a:t>
            </a:r>
            <a:r>
              <a:rPr lang="en-US" sz="5398" err="1">
                <a:solidFill>
                  <a:schemeClr val="accent1"/>
                </a:solidFill>
                <a:latin typeface="Verdana" panose="020B0604030504040204" pitchFamily="34" charset="0"/>
                <a:ea typeface="Verdana" panose="020B0604030504040204" pitchFamily="34" charset="0"/>
              </a:rPr>
              <a:t>vodu</a:t>
            </a:r>
            <a:r>
              <a:rPr lang="en-US" sz="5398">
                <a:latin typeface="Verdana" panose="020B0604030504040204" pitchFamily="34" charset="0"/>
                <a:ea typeface="Verdana" panose="020B0604030504040204" pitchFamily="34" charset="0"/>
              </a:rPr>
              <a:t> z </a:t>
            </a:r>
            <a:r>
              <a:rPr lang="en-US" sz="5398" err="1">
                <a:latin typeface="Verdana" panose="020B0604030504040204" pitchFamily="34" charset="0"/>
                <a:ea typeface="Verdana" panose="020B0604030504040204" pitchFamily="34" charset="0"/>
              </a:rPr>
              <a:t>oceánu</a:t>
            </a:r>
            <a:r>
              <a:rPr lang="en-US" sz="5398">
                <a:latin typeface="Verdana" panose="020B0604030504040204" pitchFamily="34" charset="0"/>
                <a:ea typeface="Verdana" panose="020B0604030504040204" pitchFamily="34" charset="0"/>
              </a:rPr>
              <a:t>?</a:t>
            </a:r>
            <a:endParaRPr lang="en-US" sz="5398">
              <a:solidFill>
                <a:schemeClr val="accent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09729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CAA4F4-CFE5-DD61-9B22-51CB7011AAF6}"/>
              </a:ext>
            </a:extLst>
          </p:cNvPr>
          <p:cNvSpPr>
            <a:spLocks noGrp="1"/>
          </p:cNvSpPr>
          <p:nvPr>
            <p:ph type="title"/>
          </p:nvPr>
        </p:nvSpPr>
        <p:spPr>
          <a:xfrm>
            <a:off x="624530" y="570829"/>
            <a:ext cx="8229600" cy="1143000"/>
          </a:xfrm>
        </p:spPr>
        <p:txBody>
          <a:bodyPr>
            <a:normAutofit fontScale="90000"/>
          </a:bodyPr>
          <a:lstStyle/>
          <a:p>
            <a:r>
              <a:rPr lang="cs-CZ"/>
              <a:t>Můžeme pít </a:t>
            </a:r>
            <a:r>
              <a:rPr lang="cs-CZ">
                <a:solidFill>
                  <a:srgbClr val="FF0000"/>
                </a:solidFill>
              </a:rPr>
              <a:t>slanou</a:t>
            </a:r>
            <a:r>
              <a:rPr lang="cs-CZ"/>
              <a:t> </a:t>
            </a:r>
            <a:r>
              <a:rPr lang="en-US" sz="4399" err="1">
                <a:solidFill>
                  <a:schemeClr val="accent1"/>
                </a:solidFill>
              </a:rPr>
              <a:t>vodu</a:t>
            </a:r>
            <a:r>
              <a:rPr lang="cs-CZ"/>
              <a:t>? </a:t>
            </a:r>
            <a:r>
              <a:rPr lang="cs-CZ">
                <a:solidFill>
                  <a:srgbClr val="FF0000"/>
                </a:solidFill>
              </a:rPr>
              <a:t>NE!</a:t>
            </a:r>
          </a:p>
        </p:txBody>
      </p:sp>
      <p:pic>
        <p:nvPicPr>
          <p:cNvPr id="5" name="Zástupný obsah 4" descr="Obsah obrázku kruh, Grafika, Barevnost, umění&#10;&#10;Popis byl vytvořen automaticky">
            <a:extLst>
              <a:ext uri="{FF2B5EF4-FFF2-40B4-BE49-F238E27FC236}">
                <a16:creationId xmlns:a16="http://schemas.microsoft.com/office/drawing/2014/main" id="{4A704A00-D8A4-A75F-6D1E-7C9BA967A4DE}"/>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085842" y="1810172"/>
            <a:ext cx="2107099" cy="2107099"/>
          </a:xfrm>
        </p:spPr>
      </p:pic>
      <mc:AlternateContent xmlns:mc="http://schemas.openxmlformats.org/markup-compatibility/2006" xmlns:p14="http://schemas.microsoft.com/office/powerpoint/2010/main">
        <mc:Choice Requires="p14">
          <p:contentPart p14:bwMode="auto" r:id="rId4">
            <p14:nvContentPartPr>
              <p14:cNvPr id="9" name="Rukopis 8">
                <a:extLst>
                  <a:ext uri="{FF2B5EF4-FFF2-40B4-BE49-F238E27FC236}">
                    <a16:creationId xmlns:a16="http://schemas.microsoft.com/office/drawing/2014/main" id="{0C255BD2-9A16-71A9-137D-C6417AA6E1D4}"/>
                  </a:ext>
                </a:extLst>
              </p14:cNvPr>
              <p14:cNvContentPartPr/>
              <p14:nvPr/>
            </p14:nvContentPartPr>
            <p14:xfrm>
              <a:off x="2437373" y="2528129"/>
              <a:ext cx="360" cy="360"/>
            </p14:xfrm>
          </p:contentPart>
        </mc:Choice>
        <mc:Fallback xmlns="">
          <p:pic>
            <p:nvPicPr>
              <p:cNvPr id="9" name="Rukopis 8">
                <a:extLst>
                  <a:ext uri="{FF2B5EF4-FFF2-40B4-BE49-F238E27FC236}">
                    <a16:creationId xmlns:a16="http://schemas.microsoft.com/office/drawing/2014/main" id="{0C255BD2-9A16-71A9-137D-C6417AA6E1D4}"/>
                  </a:ext>
                </a:extLst>
              </p:cNvPr>
              <p:cNvPicPr/>
              <p:nvPr/>
            </p:nvPicPr>
            <p:blipFill>
              <a:blip r:embed="rId5"/>
              <a:stretch>
                <a:fillRect/>
              </a:stretch>
            </p:blipFill>
            <p:spPr>
              <a:xfrm>
                <a:off x="2401373" y="249212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Rukopis 9">
                <a:extLst>
                  <a:ext uri="{FF2B5EF4-FFF2-40B4-BE49-F238E27FC236}">
                    <a16:creationId xmlns:a16="http://schemas.microsoft.com/office/drawing/2014/main" id="{6EC33EA0-8156-F770-0EFA-456AB47CF67D}"/>
                  </a:ext>
                </a:extLst>
              </p14:cNvPr>
              <p14:cNvContentPartPr/>
              <p14:nvPr/>
            </p14:nvContentPartPr>
            <p14:xfrm>
              <a:off x="2582415" y="2472703"/>
              <a:ext cx="360" cy="360"/>
            </p14:xfrm>
          </p:contentPart>
        </mc:Choice>
        <mc:Fallback xmlns="">
          <p:pic>
            <p:nvPicPr>
              <p:cNvPr id="10" name="Rukopis 9">
                <a:extLst>
                  <a:ext uri="{FF2B5EF4-FFF2-40B4-BE49-F238E27FC236}">
                    <a16:creationId xmlns:a16="http://schemas.microsoft.com/office/drawing/2014/main" id="{6EC33EA0-8156-F770-0EFA-456AB47CF67D}"/>
                  </a:ext>
                </a:extLst>
              </p:cNvPr>
              <p:cNvPicPr/>
              <p:nvPr/>
            </p:nvPicPr>
            <p:blipFill>
              <a:blip r:embed="rId5"/>
              <a:stretch>
                <a:fillRect/>
              </a:stretch>
            </p:blipFill>
            <p:spPr>
              <a:xfrm>
                <a:off x="2546415" y="243670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Rukopis 11">
                <a:extLst>
                  <a:ext uri="{FF2B5EF4-FFF2-40B4-BE49-F238E27FC236}">
                    <a16:creationId xmlns:a16="http://schemas.microsoft.com/office/drawing/2014/main" id="{78917CD4-9DCD-116E-7286-E6BDFD95BA24}"/>
                  </a:ext>
                </a:extLst>
              </p14:cNvPr>
              <p14:cNvContentPartPr/>
              <p14:nvPr/>
            </p14:nvContentPartPr>
            <p14:xfrm>
              <a:off x="2512593" y="2632861"/>
              <a:ext cx="146482" cy="72701"/>
            </p14:xfrm>
          </p:contentPart>
        </mc:Choice>
        <mc:Fallback xmlns="">
          <p:pic>
            <p:nvPicPr>
              <p:cNvPr id="12" name="Rukopis 11">
                <a:extLst>
                  <a:ext uri="{FF2B5EF4-FFF2-40B4-BE49-F238E27FC236}">
                    <a16:creationId xmlns:a16="http://schemas.microsoft.com/office/drawing/2014/main" id="{78917CD4-9DCD-116E-7286-E6BDFD95BA24}"/>
                  </a:ext>
                </a:extLst>
              </p:cNvPr>
              <p:cNvPicPr/>
              <p:nvPr/>
            </p:nvPicPr>
            <p:blipFill>
              <a:blip r:embed="rId8"/>
              <a:stretch>
                <a:fillRect/>
              </a:stretch>
            </p:blipFill>
            <p:spPr>
              <a:xfrm>
                <a:off x="2503595" y="2623863"/>
                <a:ext cx="164117" cy="90336"/>
              </a:xfrm>
              <a:prstGeom prst="rect">
                <a:avLst/>
              </a:prstGeom>
            </p:spPr>
          </p:pic>
        </mc:Fallback>
      </mc:AlternateContent>
      <p:pic>
        <p:nvPicPr>
          <p:cNvPr id="13" name="Obrázek 12">
            <a:extLst>
              <a:ext uri="{FF2B5EF4-FFF2-40B4-BE49-F238E27FC236}">
                <a16:creationId xmlns:a16="http://schemas.microsoft.com/office/drawing/2014/main" id="{22469716-4A71-F5F7-4F8F-40E6A18802E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49172" y="2528129"/>
            <a:ext cx="3090481" cy="2437616"/>
          </a:xfrm>
          <a:prstGeom prst="rect">
            <a:avLst/>
          </a:prstGeom>
        </p:spPr>
      </p:pic>
      <p:pic>
        <p:nvPicPr>
          <p:cNvPr id="14" name="Obrázek 13">
            <a:extLst>
              <a:ext uri="{FF2B5EF4-FFF2-40B4-BE49-F238E27FC236}">
                <a16:creationId xmlns:a16="http://schemas.microsoft.com/office/drawing/2014/main" id="{0A5C18F9-18F4-37D6-62E9-098B7E0552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471932" y="1891828"/>
            <a:ext cx="3090482" cy="1738396"/>
          </a:xfrm>
          <a:prstGeom prst="rect">
            <a:avLst/>
          </a:prstGeom>
        </p:spPr>
      </p:pic>
      <p:pic>
        <p:nvPicPr>
          <p:cNvPr id="15" name="Obrázek 14">
            <a:extLst>
              <a:ext uri="{FF2B5EF4-FFF2-40B4-BE49-F238E27FC236}">
                <a16:creationId xmlns:a16="http://schemas.microsoft.com/office/drawing/2014/main" id="{20BFEB6A-5BC6-C6BE-E6DF-E7B4E06FD8CF}"/>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10000" b="90000" l="10000" r="90000">
                        <a14:backgroundMark x1="52121" y1="32641" x2="42511" y2="32987"/>
                        <a14:backgroundMark x1="42511" y1="32987" x2="36104" y2="36537"/>
                        <a14:backgroundMark x1="36104" y1="36537" x2="22597" y2="54978"/>
                        <a14:backgroundMark x1="22597" y1="54978" x2="20087" y2="70303"/>
                        <a14:backgroundMark x1="20087" y1="70303" x2="25801" y2="81385"/>
                        <a14:backgroundMark x1="25801" y1="81385" x2="79654" y2="78182"/>
                        <a14:backgroundMark x1="79654" y1="78182" x2="84935" y2="73420"/>
                        <a14:backgroundMark x1="84935" y1="73420" x2="66494" y2="30043"/>
                        <a14:backgroundMark x1="66494" y1="30043" x2="59740" y2="27100"/>
                        <a14:backgroundMark x1="59740" y1="27100" x2="48831" y2="33247"/>
                        <a14:backgroundMark x1="52900" y1="70563" x2="57143" y2="70563"/>
                        <a14:backgroundMark x1="54286" y1="70303" x2="57316" y2="70563"/>
                        <a14:backgroundMark x1="55238" y1="70563" x2="55238" y2="70563"/>
                      </a14:backgroundRemoval>
                    </a14:imgEffect>
                    <a14:imgEffect>
                      <a14:saturation sat="400000"/>
                    </a14:imgEffect>
                  </a14:imgLayer>
                </a14:imgProps>
              </a:ext>
              <a:ext uri="{28A0092B-C50C-407E-A947-70E740481C1C}">
                <a14:useLocalDpi xmlns:a14="http://schemas.microsoft.com/office/drawing/2010/main"/>
              </a:ext>
            </a:extLst>
          </a:blip>
          <a:stretch>
            <a:fillRect/>
          </a:stretch>
        </p:blipFill>
        <p:spPr>
          <a:xfrm>
            <a:off x="626411" y="3275491"/>
            <a:ext cx="2890836" cy="2890836"/>
          </a:xfrm>
          <a:prstGeom prst="rect">
            <a:avLst/>
          </a:prstGeom>
        </p:spPr>
      </p:pic>
      <p:pic>
        <p:nvPicPr>
          <p:cNvPr id="16" name="Obrázek 15">
            <a:extLst>
              <a:ext uri="{FF2B5EF4-FFF2-40B4-BE49-F238E27FC236}">
                <a16:creationId xmlns:a16="http://schemas.microsoft.com/office/drawing/2014/main" id="{20FB5E68-BD33-70CB-6E6F-69BD1DB385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258017" y="4206590"/>
            <a:ext cx="1518310" cy="1518310"/>
          </a:xfrm>
          <a:prstGeom prst="rect">
            <a:avLst/>
          </a:prstGeom>
        </p:spPr>
      </p:pic>
    </p:spTree>
    <p:extLst>
      <p:ext uri="{BB962C8B-B14F-4D97-AF65-F5344CB8AC3E}">
        <p14:creationId xmlns:p14="http://schemas.microsoft.com/office/powerpoint/2010/main" val="611841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Obsah obrázku venku, voda, vlna, sport&#10;&#10;Popis byl vytvořen automaticky">
            <a:extLst>
              <a:ext uri="{FF2B5EF4-FFF2-40B4-BE49-F238E27FC236}">
                <a16:creationId xmlns:a16="http://schemas.microsoft.com/office/drawing/2014/main" id="{12CA877F-DA8F-1803-7901-A1848245B6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90520" y="69138"/>
            <a:ext cx="5207784" cy="6719725"/>
          </a:xfrm>
          <a:prstGeom prst="rect">
            <a:avLst/>
          </a:prstGeom>
          <a:noFill/>
        </p:spPr>
      </p:pic>
      <p:pic>
        <p:nvPicPr>
          <p:cNvPr id="7" name="Obrázek 6">
            <a:extLst>
              <a:ext uri="{FF2B5EF4-FFF2-40B4-BE49-F238E27FC236}">
                <a16:creationId xmlns:a16="http://schemas.microsoft.com/office/drawing/2014/main" id="{EC589F1C-EF18-FE17-C5CE-B18EEE5913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4412" y="69137"/>
            <a:ext cx="1866869" cy="1666180"/>
          </a:xfrm>
          <a:prstGeom prst="rect">
            <a:avLst/>
          </a:prstGeom>
        </p:spPr>
      </p:pic>
      <p:pic>
        <p:nvPicPr>
          <p:cNvPr id="6" name="Obrázek 5">
            <a:extLst>
              <a:ext uri="{FF2B5EF4-FFF2-40B4-BE49-F238E27FC236}">
                <a16:creationId xmlns:a16="http://schemas.microsoft.com/office/drawing/2014/main" id="{17B99F4F-014F-1381-DAE8-3C816DCD9B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77020" y="221195"/>
            <a:ext cx="501652" cy="754501"/>
          </a:xfrm>
          <a:prstGeom prst="rect">
            <a:avLst/>
          </a:prstGeom>
        </p:spPr>
      </p:pic>
      <p:sp>
        <p:nvSpPr>
          <p:cNvPr id="8" name="Násobení 7">
            <a:extLst>
              <a:ext uri="{FF2B5EF4-FFF2-40B4-BE49-F238E27FC236}">
                <a16:creationId xmlns:a16="http://schemas.microsoft.com/office/drawing/2014/main" id="{DFF2D533-A421-7CF6-D341-B3683CE55702}"/>
              </a:ext>
            </a:extLst>
          </p:cNvPr>
          <p:cNvSpPr/>
          <p:nvPr/>
        </p:nvSpPr>
        <p:spPr>
          <a:xfrm>
            <a:off x="6565714" y="482710"/>
            <a:ext cx="924261" cy="581864"/>
          </a:xfrm>
          <a:prstGeom prst="mathMultiply">
            <a:avLst>
              <a:gd name="adj1" fmla="val 80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3644212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05C12-0DD2-F5F8-7FF5-5576DA1981CC}"/>
            </a:ext>
          </a:extLst>
        </p:cNvPr>
        <p:cNvGrpSpPr/>
        <p:nvPr/>
      </p:nvGrpSpPr>
      <p:grpSpPr>
        <a:xfrm>
          <a:off x="0" y="0"/>
          <a:ext cx="0" cy="0"/>
          <a:chOff x="0" y="0"/>
          <a:chExt cx="0" cy="0"/>
        </a:xfrm>
      </p:grpSpPr>
      <p:grpSp>
        <p:nvGrpSpPr>
          <p:cNvPr id="12" name="Skupina 11">
            <a:extLst>
              <a:ext uri="{FF2B5EF4-FFF2-40B4-BE49-F238E27FC236}">
                <a16:creationId xmlns:a16="http://schemas.microsoft.com/office/drawing/2014/main" id="{3934F62A-C4C1-902E-FF01-544667F3FC54}"/>
              </a:ext>
            </a:extLst>
          </p:cNvPr>
          <p:cNvGrpSpPr/>
          <p:nvPr/>
        </p:nvGrpSpPr>
        <p:grpSpPr>
          <a:xfrm>
            <a:off x="6449919" y="1212131"/>
            <a:ext cx="3139582" cy="4730296"/>
            <a:chOff x="6451600" y="1211554"/>
            <a:chExt cx="3140400" cy="4731528"/>
          </a:xfrm>
        </p:grpSpPr>
        <p:pic>
          <p:nvPicPr>
            <p:cNvPr id="2" name="Obrázek 1">
              <a:extLst>
                <a:ext uri="{FF2B5EF4-FFF2-40B4-BE49-F238E27FC236}">
                  <a16:creationId xmlns:a16="http://schemas.microsoft.com/office/drawing/2014/main" id="{5FAE2678-8CDB-294D-4841-EAC303741E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1600" y="1211554"/>
              <a:ext cx="3140400" cy="4731528"/>
            </a:xfrm>
            <a:prstGeom prst="rect">
              <a:avLst/>
            </a:prstGeom>
          </p:spPr>
        </p:pic>
        <p:pic>
          <p:nvPicPr>
            <p:cNvPr id="9" name="Obrázek 8">
              <a:extLst>
                <a:ext uri="{FF2B5EF4-FFF2-40B4-BE49-F238E27FC236}">
                  <a16:creationId xmlns:a16="http://schemas.microsoft.com/office/drawing/2014/main" id="{883AA76A-5612-E31E-D170-B5F046AA20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1927" y="3537425"/>
              <a:ext cx="2300750" cy="2109021"/>
            </a:xfrm>
            <a:prstGeom prst="rect">
              <a:avLst/>
            </a:prstGeom>
          </p:spPr>
        </p:pic>
      </p:grpSp>
      <p:grpSp>
        <p:nvGrpSpPr>
          <p:cNvPr id="11" name="Skupina 10">
            <a:extLst>
              <a:ext uri="{FF2B5EF4-FFF2-40B4-BE49-F238E27FC236}">
                <a16:creationId xmlns:a16="http://schemas.microsoft.com/office/drawing/2014/main" id="{A59379EE-5CB6-AF65-7306-D22C82689428}"/>
              </a:ext>
            </a:extLst>
          </p:cNvPr>
          <p:cNvGrpSpPr/>
          <p:nvPr/>
        </p:nvGrpSpPr>
        <p:grpSpPr>
          <a:xfrm>
            <a:off x="2599323" y="1212131"/>
            <a:ext cx="3139582" cy="4730296"/>
            <a:chOff x="2600000" y="1211554"/>
            <a:chExt cx="3140400" cy="4731528"/>
          </a:xfrm>
        </p:grpSpPr>
        <p:pic>
          <p:nvPicPr>
            <p:cNvPr id="8" name="Obrázek 7">
              <a:extLst>
                <a:ext uri="{FF2B5EF4-FFF2-40B4-BE49-F238E27FC236}">
                  <a16:creationId xmlns:a16="http://schemas.microsoft.com/office/drawing/2014/main" id="{01BA9F7B-ECE6-58A9-7772-15B6789A3D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00000" y="1211554"/>
              <a:ext cx="3140400" cy="4731528"/>
            </a:xfrm>
            <a:prstGeom prst="rect">
              <a:avLst/>
            </a:prstGeom>
          </p:spPr>
        </p:pic>
        <p:pic>
          <p:nvPicPr>
            <p:cNvPr id="10" name="Obrázek 9">
              <a:extLst>
                <a:ext uri="{FF2B5EF4-FFF2-40B4-BE49-F238E27FC236}">
                  <a16:creationId xmlns:a16="http://schemas.microsoft.com/office/drawing/2014/main" id="{4F405CC7-F59E-55A3-7C04-7A89786E91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93925" y="2908300"/>
              <a:ext cx="1352550" cy="2501900"/>
            </a:xfrm>
            <a:prstGeom prst="rect">
              <a:avLst/>
            </a:prstGeom>
          </p:spPr>
        </p:pic>
      </p:grpSp>
    </p:spTree>
    <p:extLst>
      <p:ext uri="{BB962C8B-B14F-4D97-AF65-F5344CB8AC3E}">
        <p14:creationId xmlns:p14="http://schemas.microsoft.com/office/powerpoint/2010/main" val="2891420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8CC4C-BCF2-0ECA-0CB2-27222216B9FB}"/>
            </a:ext>
          </a:extLst>
        </p:cNvPr>
        <p:cNvGrpSpPr/>
        <p:nvPr/>
      </p:nvGrpSpPr>
      <p:grpSpPr>
        <a:xfrm>
          <a:off x="0" y="0"/>
          <a:ext cx="0" cy="0"/>
          <a:chOff x="0" y="0"/>
          <a:chExt cx="0" cy="0"/>
        </a:xfrm>
      </p:grpSpPr>
      <p:pic>
        <p:nvPicPr>
          <p:cNvPr id="6" name="Obrázek 5" descr="Obsah obrázku mapa, Země, planeta, Svět&#10;&#10;Popis byl vytvořen automaticky">
            <a:extLst>
              <a:ext uri="{FF2B5EF4-FFF2-40B4-BE49-F238E27FC236}">
                <a16:creationId xmlns:a16="http://schemas.microsoft.com/office/drawing/2014/main" id="{F9325CA7-61C7-4FD8-E595-2F00B37C6035}"/>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t="4160" b="3788"/>
          <a:stretch/>
        </p:blipFill>
        <p:spPr>
          <a:xfrm>
            <a:off x="2027054" y="-29248"/>
            <a:ext cx="7763752" cy="7057297"/>
          </a:xfrm>
          <a:prstGeom prst="rect">
            <a:avLst/>
          </a:prstGeom>
          <a:noFill/>
        </p:spPr>
      </p:pic>
      <p:grpSp>
        <p:nvGrpSpPr>
          <p:cNvPr id="7" name="Skupina 6">
            <a:extLst>
              <a:ext uri="{FF2B5EF4-FFF2-40B4-BE49-F238E27FC236}">
                <a16:creationId xmlns:a16="http://schemas.microsoft.com/office/drawing/2014/main" id="{38F179B9-4359-9116-9AEC-1508D7E07BDE}"/>
              </a:ext>
            </a:extLst>
          </p:cNvPr>
          <p:cNvGrpSpPr/>
          <p:nvPr/>
        </p:nvGrpSpPr>
        <p:grpSpPr>
          <a:xfrm>
            <a:off x="2655585" y="1140276"/>
            <a:ext cx="3139582" cy="4730296"/>
            <a:chOff x="2600000" y="1211554"/>
            <a:chExt cx="3140400" cy="4731528"/>
          </a:xfrm>
        </p:grpSpPr>
        <p:pic>
          <p:nvPicPr>
            <p:cNvPr id="8" name="Obrázek 7">
              <a:extLst>
                <a:ext uri="{FF2B5EF4-FFF2-40B4-BE49-F238E27FC236}">
                  <a16:creationId xmlns:a16="http://schemas.microsoft.com/office/drawing/2014/main" id="{2C9C7626-1C25-F367-53F1-65F6CB86963E}"/>
                </a:ext>
              </a:extLst>
            </p:cNvPr>
            <p:cNvPicPr>
              <a:picLocks noChangeAspect="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600000" y="1211554"/>
              <a:ext cx="3140400" cy="4731528"/>
            </a:xfrm>
            <a:prstGeom prst="rect">
              <a:avLst/>
            </a:prstGeom>
          </p:spPr>
        </p:pic>
        <p:pic>
          <p:nvPicPr>
            <p:cNvPr id="3" name="Obrázek 2">
              <a:extLst>
                <a:ext uri="{FF2B5EF4-FFF2-40B4-BE49-F238E27FC236}">
                  <a16:creationId xmlns:a16="http://schemas.microsoft.com/office/drawing/2014/main" id="{D5C64496-12A0-AFC0-CE92-1D6C938B5F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3270199" y="2864178"/>
              <a:ext cx="1800002" cy="2674749"/>
            </a:xfrm>
            <a:prstGeom prst="rect">
              <a:avLst/>
            </a:prstGeom>
          </p:spPr>
        </p:pic>
        <p:sp>
          <p:nvSpPr>
            <p:cNvPr id="4" name="TextovéPole 3">
              <a:extLst>
                <a:ext uri="{FF2B5EF4-FFF2-40B4-BE49-F238E27FC236}">
                  <a16:creationId xmlns:a16="http://schemas.microsoft.com/office/drawing/2014/main" id="{9C65E850-5CF8-93A5-50C6-1642BB81A339}"/>
                </a:ext>
              </a:extLst>
            </p:cNvPr>
            <p:cNvSpPr txBox="1"/>
            <p:nvPr/>
          </p:nvSpPr>
          <p:spPr>
            <a:xfrm>
              <a:off x="3599382" y="1534332"/>
              <a:ext cx="1093569" cy="646331"/>
            </a:xfrm>
            <a:prstGeom prst="rect">
              <a:avLst/>
            </a:prstGeom>
            <a:noFill/>
          </p:spPr>
          <p:txBody>
            <a:bodyPr wrap="none" rtlCol="0">
              <a:spAutoFit/>
            </a:bodyPr>
            <a:lstStyle/>
            <a:p>
              <a:r>
                <a:rPr lang="cs-CZ" sz="3599" b="1"/>
                <a:t>97 %</a:t>
              </a:r>
            </a:p>
          </p:txBody>
        </p:sp>
      </p:grpSp>
      <p:grpSp>
        <p:nvGrpSpPr>
          <p:cNvPr id="10" name="Skupina 9">
            <a:extLst>
              <a:ext uri="{FF2B5EF4-FFF2-40B4-BE49-F238E27FC236}">
                <a16:creationId xmlns:a16="http://schemas.microsoft.com/office/drawing/2014/main" id="{88356F2A-EE58-1FBD-4F2D-5043EB373E7A}"/>
              </a:ext>
            </a:extLst>
          </p:cNvPr>
          <p:cNvGrpSpPr/>
          <p:nvPr/>
        </p:nvGrpSpPr>
        <p:grpSpPr>
          <a:xfrm>
            <a:off x="6094412" y="1140276"/>
            <a:ext cx="3139582" cy="4730296"/>
            <a:chOff x="6451600" y="1211554"/>
            <a:chExt cx="3140400" cy="4731528"/>
          </a:xfrm>
        </p:grpSpPr>
        <p:grpSp>
          <p:nvGrpSpPr>
            <p:cNvPr id="12" name="Skupina 11">
              <a:extLst>
                <a:ext uri="{FF2B5EF4-FFF2-40B4-BE49-F238E27FC236}">
                  <a16:creationId xmlns:a16="http://schemas.microsoft.com/office/drawing/2014/main" id="{546968D1-AD52-A789-3BF6-C31583EACD11}"/>
                </a:ext>
              </a:extLst>
            </p:cNvPr>
            <p:cNvGrpSpPr/>
            <p:nvPr/>
          </p:nvGrpSpPr>
          <p:grpSpPr>
            <a:xfrm>
              <a:off x="6451600" y="1211554"/>
              <a:ext cx="3140400" cy="4731528"/>
              <a:chOff x="6451600" y="1211554"/>
              <a:chExt cx="3140400" cy="4731528"/>
            </a:xfrm>
          </p:grpSpPr>
          <p:pic>
            <p:nvPicPr>
              <p:cNvPr id="2" name="Obrázek 1">
                <a:extLst>
                  <a:ext uri="{FF2B5EF4-FFF2-40B4-BE49-F238E27FC236}">
                    <a16:creationId xmlns:a16="http://schemas.microsoft.com/office/drawing/2014/main" id="{67A3066B-CE47-E8D8-D6D0-E90DE21085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1600" y="1211554"/>
                <a:ext cx="3140400" cy="4731528"/>
              </a:xfrm>
              <a:prstGeom prst="rect">
                <a:avLst/>
              </a:prstGeom>
            </p:spPr>
          </p:pic>
          <p:pic>
            <p:nvPicPr>
              <p:cNvPr id="9" name="Obrázek 8">
                <a:extLst>
                  <a:ext uri="{FF2B5EF4-FFF2-40B4-BE49-F238E27FC236}">
                    <a16:creationId xmlns:a16="http://schemas.microsoft.com/office/drawing/2014/main" id="{7E726CE8-2A6F-A3D6-56AE-2FF4693240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91927" y="3537425"/>
                <a:ext cx="2300750" cy="2109021"/>
              </a:xfrm>
              <a:prstGeom prst="rect">
                <a:avLst/>
              </a:prstGeom>
            </p:spPr>
          </p:pic>
        </p:grpSp>
        <p:sp>
          <p:nvSpPr>
            <p:cNvPr id="5" name="TextovéPole 4">
              <a:extLst>
                <a:ext uri="{FF2B5EF4-FFF2-40B4-BE49-F238E27FC236}">
                  <a16:creationId xmlns:a16="http://schemas.microsoft.com/office/drawing/2014/main" id="{BDCD916C-2A74-D3EC-CC56-5E1F6D06BEC1}"/>
                </a:ext>
              </a:extLst>
            </p:cNvPr>
            <p:cNvSpPr txBox="1"/>
            <p:nvPr/>
          </p:nvSpPr>
          <p:spPr>
            <a:xfrm>
              <a:off x="7592034" y="1552303"/>
              <a:ext cx="859531" cy="646331"/>
            </a:xfrm>
            <a:prstGeom prst="rect">
              <a:avLst/>
            </a:prstGeom>
            <a:noFill/>
          </p:spPr>
          <p:txBody>
            <a:bodyPr wrap="none" rtlCol="0">
              <a:spAutoFit/>
            </a:bodyPr>
            <a:lstStyle/>
            <a:p>
              <a:r>
                <a:rPr lang="cs-CZ" sz="3599" b="1"/>
                <a:t>3 %</a:t>
              </a:r>
            </a:p>
          </p:txBody>
        </p:sp>
      </p:grpSp>
    </p:spTree>
    <p:extLst>
      <p:ext uri="{BB962C8B-B14F-4D97-AF65-F5344CB8AC3E}">
        <p14:creationId xmlns:p14="http://schemas.microsoft.com/office/powerpoint/2010/main" val="117429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Skupina 16">
            <a:extLst>
              <a:ext uri="{FF2B5EF4-FFF2-40B4-BE49-F238E27FC236}">
                <a16:creationId xmlns:a16="http://schemas.microsoft.com/office/drawing/2014/main" id="{4FFF92AB-363E-6664-EE44-4B92C61FE0EC}"/>
              </a:ext>
            </a:extLst>
          </p:cNvPr>
          <p:cNvGrpSpPr/>
          <p:nvPr/>
        </p:nvGrpSpPr>
        <p:grpSpPr>
          <a:xfrm>
            <a:off x="4665058" y="2827837"/>
            <a:ext cx="3016410" cy="3525994"/>
            <a:chOff x="4731026" y="1748953"/>
            <a:chExt cx="3816626" cy="4574688"/>
          </a:xfrm>
        </p:grpSpPr>
        <p:sp>
          <p:nvSpPr>
            <p:cNvPr id="15" name="Válec 14">
              <a:extLst>
                <a:ext uri="{FF2B5EF4-FFF2-40B4-BE49-F238E27FC236}">
                  <a16:creationId xmlns:a16="http://schemas.microsoft.com/office/drawing/2014/main" id="{527AA3C6-D240-033F-2D82-F8175DA24278}"/>
                </a:ext>
              </a:extLst>
            </p:cNvPr>
            <p:cNvSpPr/>
            <p:nvPr/>
          </p:nvSpPr>
          <p:spPr>
            <a:xfrm>
              <a:off x="5462016" y="4929809"/>
              <a:ext cx="2436279" cy="1393832"/>
            </a:xfrm>
            <a:prstGeom prst="can">
              <a:avLst>
                <a:gd name="adj"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9" name="TextovéPole 8">
              <a:extLst>
                <a:ext uri="{FF2B5EF4-FFF2-40B4-BE49-F238E27FC236}">
                  <a16:creationId xmlns:a16="http://schemas.microsoft.com/office/drawing/2014/main" id="{9D3BBD60-586C-0316-3330-A45974208513}"/>
                </a:ext>
              </a:extLst>
            </p:cNvPr>
            <p:cNvSpPr txBox="1"/>
            <p:nvPr/>
          </p:nvSpPr>
          <p:spPr>
            <a:xfrm>
              <a:off x="5992318" y="5748708"/>
              <a:ext cx="1887990" cy="518943"/>
            </a:xfrm>
            <a:prstGeom prst="rect">
              <a:avLst/>
            </a:prstGeom>
            <a:noFill/>
          </p:spPr>
          <p:txBody>
            <a:bodyPr wrap="square" rtlCol="0">
              <a:spAutoFit/>
            </a:bodyPr>
            <a:lstStyle/>
            <a:p>
              <a:r>
                <a:rPr lang="cs-CZ" sz="1999" b="1">
                  <a:solidFill>
                    <a:schemeClr val="bg1"/>
                  </a:solidFill>
                  <a:latin typeface="Verdana" panose="020B0604030504040204" pitchFamily="34" charset="0"/>
                  <a:ea typeface="Verdana" panose="020B0604030504040204" pitchFamily="34" charset="0"/>
                </a:rPr>
                <a:t>24,5 %</a:t>
              </a:r>
            </a:p>
          </p:txBody>
        </p:sp>
        <p:sp>
          <p:nvSpPr>
            <p:cNvPr id="12" name="Válec 11">
              <a:extLst>
                <a:ext uri="{FF2B5EF4-FFF2-40B4-BE49-F238E27FC236}">
                  <a16:creationId xmlns:a16="http://schemas.microsoft.com/office/drawing/2014/main" id="{E073B3B3-185E-1941-7703-CD3D2385A203}"/>
                </a:ext>
              </a:extLst>
            </p:cNvPr>
            <p:cNvSpPr/>
            <p:nvPr/>
          </p:nvSpPr>
          <p:spPr>
            <a:xfrm>
              <a:off x="5462017" y="2703443"/>
              <a:ext cx="2436279" cy="2998528"/>
            </a:xfrm>
            <a:prstGeom prst="can">
              <a:avLst/>
            </a:prstGeom>
            <a:solidFill>
              <a:schemeClr val="bg2">
                <a:lumMod val="75000"/>
                <a:alpha val="39841"/>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13" name="Obdélník 12">
              <a:extLst>
                <a:ext uri="{FF2B5EF4-FFF2-40B4-BE49-F238E27FC236}">
                  <a16:creationId xmlns:a16="http://schemas.microsoft.com/office/drawing/2014/main" id="{22EA9B88-D25F-FD91-24F3-EAD6328D7ACC}"/>
                </a:ext>
              </a:extLst>
            </p:cNvPr>
            <p:cNvSpPr/>
            <p:nvPr/>
          </p:nvSpPr>
          <p:spPr>
            <a:xfrm>
              <a:off x="4731026" y="2703443"/>
              <a:ext cx="3816626" cy="734454"/>
            </a:xfrm>
            <a:prstGeom prst="rect">
              <a:avLst/>
            </a:prstGeom>
            <a:solidFill>
              <a:srgbClr val="4F7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pic>
          <p:nvPicPr>
            <p:cNvPr id="11" name="Obrázek 10" descr="Obsah obrázku umění&#10;&#10;Popis byl vytvořen automaticky s nízkou mírou spolehlivosti">
              <a:extLst>
                <a:ext uri="{FF2B5EF4-FFF2-40B4-BE49-F238E27FC236}">
                  <a16:creationId xmlns:a16="http://schemas.microsoft.com/office/drawing/2014/main" id="{3AAB17B1-0471-319A-64C9-BA9F48526958}"/>
                </a:ext>
              </a:extLst>
            </p:cNvPr>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911262" y="1748953"/>
              <a:ext cx="3318187" cy="2032337"/>
            </a:xfrm>
            <a:prstGeom prst="rect">
              <a:avLst/>
            </a:prstGeom>
          </p:spPr>
        </p:pic>
        <p:pic>
          <p:nvPicPr>
            <p:cNvPr id="8" name="Obrázek 7" descr="Obsah obrázku ilustrace, kresba, kreslené, Kreslený film&#10;&#10;Popis byl vytvořen automaticky">
              <a:extLst>
                <a:ext uri="{FF2B5EF4-FFF2-40B4-BE49-F238E27FC236}">
                  <a16:creationId xmlns:a16="http://schemas.microsoft.com/office/drawing/2014/main" id="{6CE38876-DCC8-94E7-E798-6E2FE421E76E}"/>
                </a:ext>
              </a:extLst>
            </p:cNvPr>
            <p:cNvPicPr>
              <a:picLocks noChangeAspect="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913943" y="4042951"/>
              <a:ext cx="1547861" cy="1393832"/>
            </a:xfrm>
            <a:prstGeom prst="rect">
              <a:avLst/>
            </a:prstGeom>
          </p:spPr>
        </p:pic>
      </p:grpSp>
      <p:sp>
        <p:nvSpPr>
          <p:cNvPr id="2" name="Nadpis 1">
            <a:extLst>
              <a:ext uri="{FF2B5EF4-FFF2-40B4-BE49-F238E27FC236}">
                <a16:creationId xmlns:a16="http://schemas.microsoft.com/office/drawing/2014/main" id="{27CF3FCD-49D6-77FC-8E91-EF1A35B11ED1}"/>
              </a:ext>
            </a:extLst>
          </p:cNvPr>
          <p:cNvSpPr>
            <a:spLocks noGrp="1"/>
          </p:cNvSpPr>
          <p:nvPr>
            <p:ph type="title"/>
          </p:nvPr>
        </p:nvSpPr>
        <p:spPr>
          <a:xfrm>
            <a:off x="5294411" y="818084"/>
            <a:ext cx="4765203" cy="1103957"/>
          </a:xfrm>
        </p:spPr>
        <p:txBody>
          <a:bodyPr>
            <a:normAutofit fontScale="90000"/>
          </a:bodyPr>
          <a:lstStyle/>
          <a:p>
            <a:r>
              <a:rPr lang="cs-CZ"/>
              <a:t>%  Sladká voda</a:t>
            </a:r>
          </a:p>
        </p:txBody>
      </p:sp>
      <p:pic>
        <p:nvPicPr>
          <p:cNvPr id="5" name="Obrázek 4">
            <a:extLst>
              <a:ext uri="{FF2B5EF4-FFF2-40B4-BE49-F238E27FC236}">
                <a16:creationId xmlns:a16="http://schemas.microsoft.com/office/drawing/2014/main" id="{68C54DC0-D5DB-45B5-1CB0-07C1BC7969B3}"/>
              </a:ext>
            </a:extLst>
          </p:cNvPr>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38179" y="1529137"/>
            <a:ext cx="2910943" cy="4210177"/>
          </a:xfrm>
          <a:prstGeom prst="rect">
            <a:avLst/>
          </a:prstGeom>
        </p:spPr>
      </p:pic>
      <p:sp>
        <p:nvSpPr>
          <p:cNvPr id="6" name="TextovéPole 5">
            <a:extLst>
              <a:ext uri="{FF2B5EF4-FFF2-40B4-BE49-F238E27FC236}">
                <a16:creationId xmlns:a16="http://schemas.microsoft.com/office/drawing/2014/main" id="{AEE28276-8710-72C1-1CFB-B029D7A3CCC7}"/>
              </a:ext>
            </a:extLst>
          </p:cNvPr>
          <p:cNvSpPr txBox="1"/>
          <p:nvPr/>
        </p:nvSpPr>
        <p:spPr>
          <a:xfrm>
            <a:off x="1993650" y="5900804"/>
            <a:ext cx="1302443" cy="523092"/>
          </a:xfrm>
          <a:prstGeom prst="rect">
            <a:avLst/>
          </a:prstGeom>
          <a:noFill/>
        </p:spPr>
        <p:txBody>
          <a:bodyPr wrap="square" rtlCol="0">
            <a:spAutoFit/>
          </a:bodyPr>
          <a:lstStyle/>
          <a:p>
            <a:r>
              <a:rPr lang="cs-CZ" sz="2799" b="1">
                <a:latin typeface="Verdana" panose="020B0604030504040204" pitchFamily="34" charset="0"/>
                <a:ea typeface="Verdana" panose="020B0604030504040204" pitchFamily="34" charset="0"/>
              </a:rPr>
              <a:t>75 %</a:t>
            </a:r>
          </a:p>
        </p:txBody>
      </p:sp>
      <p:sp>
        <p:nvSpPr>
          <p:cNvPr id="20" name="TextovéPole 19">
            <a:extLst>
              <a:ext uri="{FF2B5EF4-FFF2-40B4-BE49-F238E27FC236}">
                <a16:creationId xmlns:a16="http://schemas.microsoft.com/office/drawing/2014/main" id="{0E9CFDD1-FD75-CF25-2196-01202CBD8D59}"/>
              </a:ext>
            </a:extLst>
          </p:cNvPr>
          <p:cNvSpPr txBox="1"/>
          <p:nvPr/>
        </p:nvSpPr>
        <p:spPr>
          <a:xfrm>
            <a:off x="9675511" y="4857834"/>
            <a:ext cx="1033401" cy="369236"/>
          </a:xfrm>
          <a:prstGeom prst="rect">
            <a:avLst/>
          </a:prstGeom>
          <a:noFill/>
        </p:spPr>
        <p:txBody>
          <a:bodyPr wrap="square" rtlCol="0">
            <a:spAutoFit/>
          </a:bodyPr>
          <a:lstStyle/>
          <a:p>
            <a:r>
              <a:rPr lang="cs-CZ" sz="1799" b="1">
                <a:latin typeface="Verdana" panose="020B0604030504040204" pitchFamily="34" charset="0"/>
                <a:ea typeface="Verdana" panose="020B0604030504040204" pitchFamily="34" charset="0"/>
              </a:rPr>
              <a:t>0,5 %</a:t>
            </a:r>
          </a:p>
        </p:txBody>
      </p:sp>
      <p:pic>
        <p:nvPicPr>
          <p:cNvPr id="21" name="Obrázek 20">
            <a:extLst>
              <a:ext uri="{FF2B5EF4-FFF2-40B4-BE49-F238E27FC236}">
                <a16:creationId xmlns:a16="http://schemas.microsoft.com/office/drawing/2014/main" id="{9BB484AF-4302-DCDB-740E-B202F8904F2A}"/>
              </a:ext>
            </a:extLst>
          </p:cNvPr>
          <p:cNvPicPr>
            <a:picLocks noChangeAspect="1"/>
          </p:cNvPicPr>
          <p:nvPr/>
        </p:nvPicPr>
        <p:blipFill>
          <a:blip r:embed="rId6" cstate="screen">
            <a:extLst>
              <a:ext uri="{BEBA8EAE-BF5A-486C-A8C5-ECC9F3942E4B}">
                <a14:imgProps xmlns:a14="http://schemas.microsoft.com/office/drawing/2010/main">
                  <a14:imgLayer r:embed="rId7">
                    <a14:imgEffect>
                      <a14:colorTemperature colorTemp="8800"/>
                    </a14:imgEffect>
                    <a14:imgEffect>
                      <a14:saturation sat="66000"/>
                    </a14:imgEffect>
                  </a14:imgLayer>
                </a14:imgProps>
              </a:ext>
              <a:ext uri="{28A0092B-C50C-407E-A947-70E740481C1C}">
                <a14:useLocalDpi xmlns:a14="http://schemas.microsoft.com/office/drawing/2010/main"/>
              </a:ext>
            </a:extLst>
          </a:blip>
          <a:srcRect t="30743"/>
          <a:stretch/>
        </p:blipFill>
        <p:spPr>
          <a:xfrm>
            <a:off x="8877222" y="3168381"/>
            <a:ext cx="2542867" cy="1659857"/>
          </a:xfrm>
          <a:prstGeom prst="rect">
            <a:avLst/>
          </a:prstGeom>
        </p:spPr>
      </p:pic>
      <p:pic>
        <p:nvPicPr>
          <p:cNvPr id="16" name="Obrázek 15">
            <a:extLst>
              <a:ext uri="{FF2B5EF4-FFF2-40B4-BE49-F238E27FC236}">
                <a16:creationId xmlns:a16="http://schemas.microsoft.com/office/drawing/2014/main" id="{5DF3E53F-F311-2774-F572-472ADA8F2CC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24220" y="325246"/>
            <a:ext cx="2300151" cy="2108472"/>
          </a:xfrm>
          <a:prstGeom prst="rect">
            <a:avLst/>
          </a:prstGeom>
        </p:spPr>
      </p:pic>
    </p:spTree>
    <p:extLst>
      <p:ext uri="{BB962C8B-B14F-4D97-AF65-F5344CB8AC3E}">
        <p14:creationId xmlns:p14="http://schemas.microsoft.com/office/powerpoint/2010/main" val="831862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Skupina 6">
            <a:extLst>
              <a:ext uri="{FF2B5EF4-FFF2-40B4-BE49-F238E27FC236}">
                <a16:creationId xmlns:a16="http://schemas.microsoft.com/office/drawing/2014/main" id="{BF2C9E2E-D162-43CD-ABC9-190C67FF1B64}"/>
              </a:ext>
            </a:extLst>
          </p:cNvPr>
          <p:cNvGrpSpPr/>
          <p:nvPr/>
        </p:nvGrpSpPr>
        <p:grpSpPr>
          <a:xfrm>
            <a:off x="2599323" y="501934"/>
            <a:ext cx="6990179" cy="5854133"/>
            <a:chOff x="2644245" y="501170"/>
            <a:chExt cx="6992000" cy="5855658"/>
          </a:xfrm>
        </p:grpSpPr>
        <p:pic>
          <p:nvPicPr>
            <p:cNvPr id="4" name="Obrázek 3">
              <a:extLst>
                <a:ext uri="{FF2B5EF4-FFF2-40B4-BE49-F238E27FC236}">
                  <a16:creationId xmlns:a16="http://schemas.microsoft.com/office/drawing/2014/main" id="{487C8377-2835-3E73-14F4-13AAA06EFA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44245" y="1211553"/>
              <a:ext cx="2783252" cy="4731528"/>
            </a:xfrm>
            <a:prstGeom prst="rect">
              <a:avLst/>
            </a:prstGeom>
          </p:spPr>
        </p:pic>
        <p:sp>
          <p:nvSpPr>
            <p:cNvPr id="5" name="TextovéPole 4">
              <a:extLst>
                <a:ext uri="{FF2B5EF4-FFF2-40B4-BE49-F238E27FC236}">
                  <a16:creationId xmlns:a16="http://schemas.microsoft.com/office/drawing/2014/main" id="{D0D3BB97-7018-6DA1-8555-89FBEAF37ACB}"/>
                </a:ext>
              </a:extLst>
            </p:cNvPr>
            <p:cNvSpPr txBox="1"/>
            <p:nvPr/>
          </p:nvSpPr>
          <p:spPr>
            <a:xfrm>
              <a:off x="6096000" y="3136611"/>
              <a:ext cx="936719" cy="584799"/>
            </a:xfrm>
            <a:prstGeom prst="rect">
              <a:avLst/>
            </a:prstGeom>
            <a:noFill/>
          </p:spPr>
          <p:txBody>
            <a:bodyPr wrap="none" rtlCol="0">
              <a:spAutoFit/>
            </a:bodyPr>
            <a:lstStyle/>
            <a:p>
              <a:r>
                <a:rPr lang="cs-CZ" sz="3199" b="1">
                  <a:solidFill>
                    <a:srgbClr val="006699"/>
                  </a:solidFill>
                  <a:latin typeface="Verdana" panose="020B0604030504040204" pitchFamily="34" charset="0"/>
                  <a:ea typeface="Verdana" panose="020B0604030504040204" pitchFamily="34" charset="0"/>
                </a:rPr>
                <a:t>VS.</a:t>
              </a:r>
            </a:p>
          </p:txBody>
        </p:sp>
        <p:pic>
          <p:nvPicPr>
            <p:cNvPr id="6" name="Obrázek 5">
              <a:extLst>
                <a:ext uri="{FF2B5EF4-FFF2-40B4-BE49-F238E27FC236}">
                  <a16:creationId xmlns:a16="http://schemas.microsoft.com/office/drawing/2014/main" id="{29877A8E-4556-771E-98EA-B5A1580F2FD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472517" y="501170"/>
              <a:ext cx="2163728" cy="5855658"/>
            </a:xfrm>
            <a:prstGeom prst="rect">
              <a:avLst/>
            </a:prstGeom>
          </p:spPr>
        </p:pic>
      </p:grpSp>
    </p:spTree>
    <p:extLst>
      <p:ext uri="{BB962C8B-B14F-4D97-AF65-F5344CB8AC3E}">
        <p14:creationId xmlns:p14="http://schemas.microsoft.com/office/powerpoint/2010/main" val="3122011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0B7A636-53FE-E570-B60F-A824366F2C6B}"/>
            </a:ext>
          </a:extLst>
        </p:cNvPr>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36092214-3264-B4CB-9FF8-CDF70973DD22}"/>
              </a:ext>
            </a:extLst>
          </p:cNvPr>
          <p:cNvGraphicFramePr>
            <a:graphicFrameLocks noGrp="1"/>
          </p:cNvGraphicFramePr>
          <p:nvPr>
            <p:extLst>
              <p:ext uri="{D42A27DB-BD31-4B8C-83A1-F6EECF244321}">
                <p14:modId xmlns:p14="http://schemas.microsoft.com/office/powerpoint/2010/main" val="817682526"/>
              </p:ext>
            </p:extLst>
          </p:nvPr>
        </p:nvGraphicFramePr>
        <p:xfrm>
          <a:off x="1659162" y="564195"/>
          <a:ext cx="9999714" cy="5729610"/>
        </p:xfrm>
        <a:graphic>
          <a:graphicData uri="http://schemas.openxmlformats.org/drawingml/2006/table">
            <a:tbl>
              <a:tblPr firstRow="1" bandRow="1">
                <a:tableStyleId>{5940675A-B579-460E-94D1-54222C63F5DA}</a:tableStyleId>
              </a:tblPr>
              <a:tblGrid>
                <a:gridCol w="1666619">
                  <a:extLst>
                    <a:ext uri="{9D8B030D-6E8A-4147-A177-3AD203B41FA5}">
                      <a16:colId xmlns:a16="http://schemas.microsoft.com/office/drawing/2014/main" val="1477741212"/>
                    </a:ext>
                  </a:extLst>
                </a:gridCol>
                <a:gridCol w="1666619">
                  <a:extLst>
                    <a:ext uri="{9D8B030D-6E8A-4147-A177-3AD203B41FA5}">
                      <a16:colId xmlns:a16="http://schemas.microsoft.com/office/drawing/2014/main" val="933713922"/>
                    </a:ext>
                  </a:extLst>
                </a:gridCol>
                <a:gridCol w="1666619">
                  <a:extLst>
                    <a:ext uri="{9D8B030D-6E8A-4147-A177-3AD203B41FA5}">
                      <a16:colId xmlns:a16="http://schemas.microsoft.com/office/drawing/2014/main" val="2815796050"/>
                    </a:ext>
                  </a:extLst>
                </a:gridCol>
                <a:gridCol w="1666619">
                  <a:extLst>
                    <a:ext uri="{9D8B030D-6E8A-4147-A177-3AD203B41FA5}">
                      <a16:colId xmlns:a16="http://schemas.microsoft.com/office/drawing/2014/main" val="736613661"/>
                    </a:ext>
                  </a:extLst>
                </a:gridCol>
                <a:gridCol w="1666619">
                  <a:extLst>
                    <a:ext uri="{9D8B030D-6E8A-4147-A177-3AD203B41FA5}">
                      <a16:colId xmlns:a16="http://schemas.microsoft.com/office/drawing/2014/main" val="1157880565"/>
                    </a:ext>
                  </a:extLst>
                </a:gridCol>
                <a:gridCol w="1666619">
                  <a:extLst>
                    <a:ext uri="{9D8B030D-6E8A-4147-A177-3AD203B41FA5}">
                      <a16:colId xmlns:a16="http://schemas.microsoft.com/office/drawing/2014/main" val="392959290"/>
                    </a:ext>
                  </a:extLst>
                </a:gridCol>
              </a:tblGrid>
              <a:tr h="798619">
                <a:tc>
                  <a:txBody>
                    <a:bodyPr/>
                    <a:lstStyle/>
                    <a:p>
                      <a:pPr algn="ctr"/>
                      <a:r>
                        <a:rPr lang="cs-CZ" sz="1400" b="1">
                          <a:solidFill>
                            <a:srgbClr val="006699"/>
                          </a:solidFill>
                          <a:latin typeface="Verdana" panose="020B0604030504040204" pitchFamily="34" charset="0"/>
                          <a:ea typeface="Verdana" panose="020B0604030504040204" pitchFamily="34" charset="0"/>
                        </a:rPr>
                        <a:t>CENA</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a:txBody>
                    <a:bodyPr/>
                    <a:lstStyle/>
                    <a:p>
                      <a:pPr algn="ctr"/>
                      <a:r>
                        <a:rPr lang="cs-CZ" sz="1400" b="1">
                          <a:solidFill>
                            <a:srgbClr val="006699"/>
                          </a:solidFill>
                          <a:latin typeface="Verdana" panose="020B0604030504040204" pitchFamily="34" charset="0"/>
                          <a:ea typeface="Verdana" panose="020B0604030504040204" pitchFamily="34" charset="0"/>
                        </a:rPr>
                        <a:t>KVALITA</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a:txBody>
                    <a:bodyPr/>
                    <a:lstStyle/>
                    <a:p>
                      <a:pPr algn="ctr"/>
                      <a:r>
                        <a:rPr lang="cs-CZ" sz="1400" b="1">
                          <a:solidFill>
                            <a:srgbClr val="006699"/>
                          </a:solidFill>
                          <a:latin typeface="Verdana" panose="020B0604030504040204" pitchFamily="34" charset="0"/>
                          <a:ea typeface="Verdana" panose="020B0604030504040204" pitchFamily="34" charset="0"/>
                        </a:rPr>
                        <a:t>BEZPEČNOST</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a:txBody>
                    <a:bodyPr/>
                    <a:lstStyle/>
                    <a:p>
                      <a:pPr algn="ctr"/>
                      <a:r>
                        <a:rPr lang="cs-CZ" sz="1400" b="1">
                          <a:solidFill>
                            <a:srgbClr val="006699"/>
                          </a:solidFill>
                          <a:latin typeface="Verdana" panose="020B0604030504040204" pitchFamily="34" charset="0"/>
                          <a:ea typeface="Verdana" panose="020B0604030504040204" pitchFamily="34" charset="0"/>
                        </a:rPr>
                        <a:t>DOSTUPNOST</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a:txBody>
                    <a:bodyPr/>
                    <a:lstStyle/>
                    <a:p>
                      <a:pPr algn="ctr"/>
                      <a:r>
                        <a:rPr lang="cs-CZ" sz="1400" b="1">
                          <a:solidFill>
                            <a:srgbClr val="006699"/>
                          </a:solidFill>
                          <a:latin typeface="Verdana" panose="020B0604030504040204" pitchFamily="34" charset="0"/>
                          <a:ea typeface="Verdana" panose="020B0604030504040204" pitchFamily="34" charset="0"/>
                        </a:rPr>
                        <a:t>EKOLOGICKÝ DOPAD</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a:txBody>
                    <a:bodyPr/>
                    <a:lstStyle/>
                    <a:p>
                      <a:pPr algn="ctr"/>
                      <a:r>
                        <a:rPr lang="cs-CZ" sz="1400" b="1">
                          <a:solidFill>
                            <a:srgbClr val="006699"/>
                          </a:solidFill>
                          <a:latin typeface="Verdana" panose="020B0604030504040204" pitchFamily="34" charset="0"/>
                          <a:ea typeface="Verdana" panose="020B0604030504040204" pitchFamily="34" charset="0"/>
                        </a:rPr>
                        <a:t>ZDRAVOTNÍ PŘÍNOS</a:t>
                      </a:r>
                    </a:p>
                  </a:txBody>
                  <a:tcPr marL="91416" marR="91416" marT="45708" marB="45708"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extLst>
                  <a:ext uri="{0D108BD9-81ED-4DB2-BD59-A6C34878D82A}">
                    <a16:rowId xmlns:a16="http://schemas.microsoft.com/office/drawing/2014/main" val="470187454"/>
                  </a:ext>
                </a:extLst>
              </a:tr>
              <a:tr h="2328080">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47089491"/>
                  </a:ext>
                </a:extLst>
              </a:tr>
              <a:tr h="376520">
                <a:tc gridSpan="6">
                  <a:txBody>
                    <a:bodyPr/>
                    <a:lstStyle/>
                    <a:p>
                      <a:pPr algn="ctr"/>
                      <a:r>
                        <a:rPr lang="cs-CZ" sz="1400" b="1" i="1">
                          <a:solidFill>
                            <a:srgbClr val="006699"/>
                          </a:solidFill>
                          <a:latin typeface="Verdana" panose="020B0604030504040204" pitchFamily="34" charset="0"/>
                          <a:ea typeface="Verdana" panose="020B0604030504040204" pitchFamily="34" charset="0"/>
                        </a:rPr>
                        <a:t>versus</a:t>
                      </a: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6F4F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noFill/>
                  </a:tcPr>
                </a:tc>
                <a:tc hMerge="1">
                  <a:txBody>
                    <a:bodyPr/>
                    <a:lstStyle/>
                    <a:p>
                      <a:endParaRPr lang="cs-CZ"/>
                    </a:p>
                  </a:txBody>
                  <a:tcPr/>
                </a:tc>
                <a:extLst>
                  <a:ext uri="{0D108BD9-81ED-4DB2-BD59-A6C34878D82A}">
                    <a16:rowId xmlns:a16="http://schemas.microsoft.com/office/drawing/2014/main" val="1490580293"/>
                  </a:ext>
                </a:extLst>
              </a:tr>
              <a:tr h="2226391">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endParaRPr lang="cs-CZ" sz="1400">
                        <a:solidFill>
                          <a:srgbClr val="006699"/>
                        </a:solidFill>
                        <a:latin typeface="Verdana" panose="020B0604030504040204" pitchFamily="34" charset="0"/>
                        <a:ea typeface="Verdana" panose="020B0604030504040204" pitchFamily="34" charset="0"/>
                      </a:endParaRPr>
                    </a:p>
                  </a:txBody>
                  <a:tcPr marL="91416" marR="91416" marT="45708" marB="45708">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299151181"/>
                  </a:ext>
                </a:extLst>
              </a:tr>
            </a:tbl>
          </a:graphicData>
        </a:graphic>
      </p:graphicFrame>
      <p:sp>
        <p:nvSpPr>
          <p:cNvPr id="6" name="Zástupný obsah 2">
            <a:extLst>
              <a:ext uri="{FF2B5EF4-FFF2-40B4-BE49-F238E27FC236}">
                <a16:creationId xmlns:a16="http://schemas.microsoft.com/office/drawing/2014/main" id="{A38D37F5-374A-8238-E80C-4C0B36C00785}"/>
              </a:ext>
            </a:extLst>
          </p:cNvPr>
          <p:cNvSpPr txBox="1">
            <a:spLocks/>
          </p:cNvSpPr>
          <p:nvPr/>
        </p:nvSpPr>
        <p:spPr>
          <a:xfrm>
            <a:off x="7460740" y="2020896"/>
            <a:ext cx="3412134" cy="3261334"/>
          </a:xfrm>
          <a:prstGeom prst="rect">
            <a:avLst/>
          </a:prstGeom>
        </p:spPr>
        <p:txBody>
          <a:bodyPr vert="horz" lIns="91416" tIns="45708" rIns="91416" bIns="45708"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cs-CZ" sz="3199"/>
          </a:p>
        </p:txBody>
      </p:sp>
      <p:pic>
        <p:nvPicPr>
          <p:cNvPr id="15" name="Obrázek 14">
            <a:extLst>
              <a:ext uri="{FF2B5EF4-FFF2-40B4-BE49-F238E27FC236}">
                <a16:creationId xmlns:a16="http://schemas.microsoft.com/office/drawing/2014/main" id="{07AF30DA-3DF6-CC6F-FC66-AEDB2D2A33E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7823" y="1491372"/>
            <a:ext cx="1202076" cy="2108758"/>
          </a:xfrm>
          <a:prstGeom prst="rect">
            <a:avLst/>
          </a:prstGeom>
        </p:spPr>
      </p:pic>
      <p:pic>
        <p:nvPicPr>
          <p:cNvPr id="12" name="Obrázek 11">
            <a:extLst>
              <a:ext uri="{FF2B5EF4-FFF2-40B4-BE49-F238E27FC236}">
                <a16:creationId xmlns:a16="http://schemas.microsoft.com/office/drawing/2014/main" id="{95063EFC-DCED-90A5-7373-D59561AF61FE}"/>
              </a:ext>
            </a:extLst>
          </p:cNvPr>
          <p:cNvPicPr>
            <a:picLocks noChangeAspect="1"/>
          </p:cNvPicPr>
          <p:nvPr/>
        </p:nvPicPr>
        <p:blipFill>
          <a:blip r:embed="rId4" cstate="screen">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422347" y="4311492"/>
            <a:ext cx="978656" cy="1663716"/>
          </a:xfrm>
          <a:prstGeom prst="rect">
            <a:avLst/>
          </a:prstGeom>
        </p:spPr>
      </p:pic>
      <p:pic>
        <p:nvPicPr>
          <p:cNvPr id="8" name="Obrázek 7">
            <a:extLst>
              <a:ext uri="{FF2B5EF4-FFF2-40B4-BE49-F238E27FC236}">
                <a16:creationId xmlns:a16="http://schemas.microsoft.com/office/drawing/2014/main" id="{821D8CCF-795E-C1DF-5A8C-79B2A1B403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23630" y="1436890"/>
            <a:ext cx="1886352" cy="1886352"/>
          </a:xfrm>
          <a:prstGeom prst="rect">
            <a:avLst/>
          </a:prstGeom>
        </p:spPr>
      </p:pic>
    </p:spTree>
    <p:extLst>
      <p:ext uri="{BB962C8B-B14F-4D97-AF65-F5344CB8AC3E}">
        <p14:creationId xmlns:p14="http://schemas.microsoft.com/office/powerpoint/2010/main" val="162800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84359810-4996-905C-13DC-DE252C71A039}"/>
              </a:ext>
            </a:extLst>
          </p:cNvPr>
          <p:cNvPicPr>
            <a:picLocks noChangeAspect="1"/>
          </p:cNvPicPr>
          <p:nvPr/>
        </p:nvPicPr>
        <p:blipFill>
          <a:blip r:embed="rId3" cstate="screen">
            <a:extLst>
              <a:ext uri="{28A0092B-C50C-407E-A947-70E740481C1C}">
                <a14:useLocalDpi xmlns:a14="http://schemas.microsoft.com/office/drawing/2010/main"/>
              </a:ext>
            </a:extLst>
          </a:blip>
          <a:srcRect l="30269" t="3731" r="32342" b="3776"/>
          <a:stretch/>
        </p:blipFill>
        <p:spPr>
          <a:xfrm>
            <a:off x="1164071" y="838944"/>
            <a:ext cx="1996091" cy="4937886"/>
          </a:xfrm>
          <a:prstGeom prst="rect">
            <a:avLst/>
          </a:prstGeom>
        </p:spPr>
      </p:pic>
      <p:pic>
        <p:nvPicPr>
          <p:cNvPr id="13" name="Obrázek 12">
            <a:extLst>
              <a:ext uri="{FF2B5EF4-FFF2-40B4-BE49-F238E27FC236}">
                <a16:creationId xmlns:a16="http://schemas.microsoft.com/office/drawing/2014/main" id="{C84438A6-1105-24EC-DBAE-25189DA873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136315" y="1132769"/>
            <a:ext cx="2152885" cy="4695660"/>
          </a:xfrm>
          <a:prstGeom prst="rect">
            <a:avLst/>
          </a:prstGeom>
        </p:spPr>
      </p:pic>
      <p:pic>
        <p:nvPicPr>
          <p:cNvPr id="2" name="Obrázek 1">
            <a:extLst>
              <a:ext uri="{FF2B5EF4-FFF2-40B4-BE49-F238E27FC236}">
                <a16:creationId xmlns:a16="http://schemas.microsoft.com/office/drawing/2014/main" id="{A79F5351-1C98-3886-1BA2-6CD92E6BFF8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65354" y="1091995"/>
            <a:ext cx="1334538" cy="4747258"/>
          </a:xfrm>
          <a:prstGeom prst="rect">
            <a:avLst/>
          </a:prstGeom>
        </p:spPr>
      </p:pic>
      <p:pic>
        <p:nvPicPr>
          <p:cNvPr id="5" name="Obrázek 4">
            <a:extLst>
              <a:ext uri="{FF2B5EF4-FFF2-40B4-BE49-F238E27FC236}">
                <a16:creationId xmlns:a16="http://schemas.microsoft.com/office/drawing/2014/main" id="{FBAB1382-EAB8-AF3D-7834-5FFDB41F6D9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629536" y="1268444"/>
            <a:ext cx="1652868" cy="4570809"/>
          </a:xfrm>
          <a:prstGeom prst="rect">
            <a:avLst/>
          </a:prstGeom>
        </p:spPr>
      </p:pic>
    </p:spTree>
    <p:extLst>
      <p:ext uri="{BB962C8B-B14F-4D97-AF65-F5344CB8AC3E}">
        <p14:creationId xmlns:p14="http://schemas.microsoft.com/office/powerpoint/2010/main" val="2592269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2B5C-34DC-ABEC-2AA5-582364FE1E10}"/>
            </a:ext>
          </a:extLst>
        </p:cNvPr>
        <p:cNvGrpSpPr/>
        <p:nvPr/>
      </p:nvGrpSpPr>
      <p:grpSpPr>
        <a:xfrm>
          <a:off x="0" y="0"/>
          <a:ext cx="0" cy="0"/>
          <a:chOff x="0" y="0"/>
          <a:chExt cx="0" cy="0"/>
        </a:xfrm>
      </p:grpSpPr>
      <p:pic>
        <p:nvPicPr>
          <p:cNvPr id="4" name="Obrázek 3">
            <a:extLst>
              <a:ext uri="{FF2B5EF4-FFF2-40B4-BE49-F238E27FC236}">
                <a16:creationId xmlns:a16="http://schemas.microsoft.com/office/drawing/2014/main" id="{FDD5FB36-426F-A9B5-19FC-8E10CB975BE7}"/>
              </a:ext>
            </a:extLst>
          </p:cNvPr>
          <p:cNvPicPr>
            <a:picLocks noChangeAspect="1"/>
          </p:cNvPicPr>
          <p:nvPr/>
        </p:nvPicPr>
        <p:blipFill>
          <a:blip r:embed="rId3" cstate="screen">
            <a:extLst>
              <a:ext uri="{28A0092B-C50C-407E-A947-70E740481C1C}">
                <a14:useLocalDpi xmlns:a14="http://schemas.microsoft.com/office/drawing/2010/main"/>
              </a:ext>
            </a:extLst>
          </a:blip>
          <a:srcRect l="30269" t="3731" r="32342" b="3776"/>
          <a:stretch/>
        </p:blipFill>
        <p:spPr>
          <a:xfrm>
            <a:off x="1164071" y="838944"/>
            <a:ext cx="1996091" cy="4937886"/>
          </a:xfrm>
          <a:prstGeom prst="rect">
            <a:avLst/>
          </a:prstGeom>
        </p:spPr>
      </p:pic>
      <p:pic>
        <p:nvPicPr>
          <p:cNvPr id="13" name="Obrázek 12">
            <a:extLst>
              <a:ext uri="{FF2B5EF4-FFF2-40B4-BE49-F238E27FC236}">
                <a16:creationId xmlns:a16="http://schemas.microsoft.com/office/drawing/2014/main" id="{05F0C2BC-7F51-118B-60FD-0FF86BA30BA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136315" y="1132769"/>
            <a:ext cx="2152885" cy="4695660"/>
          </a:xfrm>
          <a:prstGeom prst="rect">
            <a:avLst/>
          </a:prstGeom>
        </p:spPr>
      </p:pic>
      <p:pic>
        <p:nvPicPr>
          <p:cNvPr id="2" name="Obrázek 1">
            <a:extLst>
              <a:ext uri="{FF2B5EF4-FFF2-40B4-BE49-F238E27FC236}">
                <a16:creationId xmlns:a16="http://schemas.microsoft.com/office/drawing/2014/main" id="{D726E4F4-5611-53DE-5D5C-0E356BAEE50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65354" y="1091995"/>
            <a:ext cx="1334538" cy="4747258"/>
          </a:xfrm>
          <a:prstGeom prst="rect">
            <a:avLst/>
          </a:prstGeom>
        </p:spPr>
      </p:pic>
      <p:pic>
        <p:nvPicPr>
          <p:cNvPr id="3" name="Obrázek 2">
            <a:extLst>
              <a:ext uri="{FF2B5EF4-FFF2-40B4-BE49-F238E27FC236}">
                <a16:creationId xmlns:a16="http://schemas.microsoft.com/office/drawing/2014/main" id="{ED11BA4A-5CCB-6782-5543-0906FCF431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629536" y="1268444"/>
            <a:ext cx="1652868" cy="4570809"/>
          </a:xfrm>
          <a:prstGeom prst="rect">
            <a:avLst/>
          </a:prstGeom>
        </p:spPr>
      </p:pic>
      <p:grpSp>
        <p:nvGrpSpPr>
          <p:cNvPr id="22" name="Skupina 21">
            <a:extLst>
              <a:ext uri="{FF2B5EF4-FFF2-40B4-BE49-F238E27FC236}">
                <a16:creationId xmlns:a16="http://schemas.microsoft.com/office/drawing/2014/main" id="{31D8FBB0-9FFA-7480-896C-91A7C4FF179A}"/>
              </a:ext>
            </a:extLst>
          </p:cNvPr>
          <p:cNvGrpSpPr/>
          <p:nvPr/>
        </p:nvGrpSpPr>
        <p:grpSpPr>
          <a:xfrm>
            <a:off x="389365" y="441045"/>
            <a:ext cx="4039264" cy="1180256"/>
            <a:chOff x="389467" y="423333"/>
            <a:chExt cx="4040316" cy="1180563"/>
          </a:xfrm>
        </p:grpSpPr>
        <p:pic>
          <p:nvPicPr>
            <p:cNvPr id="5" name="Picture 2" descr="Složení :: Historie Coca-Coly">
              <a:extLst>
                <a:ext uri="{FF2B5EF4-FFF2-40B4-BE49-F238E27FC236}">
                  <a16:creationId xmlns:a16="http://schemas.microsoft.com/office/drawing/2014/main" id="{F0F811CC-9983-FC59-0B3B-9892B9066F1F}"/>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89467" y="423333"/>
              <a:ext cx="4040316" cy="118056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8">
              <p14:nvContentPartPr>
                <p14:cNvPr id="17" name="Rukopis 16">
                  <a:extLst>
                    <a:ext uri="{FF2B5EF4-FFF2-40B4-BE49-F238E27FC236}">
                      <a16:creationId xmlns:a16="http://schemas.microsoft.com/office/drawing/2014/main" id="{8543B350-6ECE-6E55-C61D-B9A509179312}"/>
                    </a:ext>
                  </a:extLst>
                </p14:cNvPr>
                <p14:cNvContentPartPr/>
                <p14:nvPr/>
              </p14:nvContentPartPr>
              <p14:xfrm>
                <a:off x="2971733" y="567667"/>
                <a:ext cx="226800" cy="360"/>
              </p14:xfrm>
            </p:contentPart>
          </mc:Choice>
          <mc:Fallback xmlns="">
            <p:pic>
              <p:nvPicPr>
                <p:cNvPr id="17" name="Rukopis 16">
                  <a:extLst>
                    <a:ext uri="{FF2B5EF4-FFF2-40B4-BE49-F238E27FC236}">
                      <a16:creationId xmlns:a16="http://schemas.microsoft.com/office/drawing/2014/main" id="{8543B350-6ECE-6E55-C61D-B9A509179312}"/>
                    </a:ext>
                  </a:extLst>
                </p:cNvPr>
                <p:cNvPicPr/>
                <p:nvPr/>
              </p:nvPicPr>
              <p:blipFill>
                <a:blip r:embed="rId9"/>
                <a:stretch>
                  <a:fillRect/>
                </a:stretch>
              </p:blipFill>
              <p:spPr>
                <a:xfrm>
                  <a:off x="2917733" y="459667"/>
                  <a:ext cx="334440" cy="216000"/>
                </a:xfrm>
                <a:prstGeom prst="rect">
                  <a:avLst/>
                </a:prstGeom>
              </p:spPr>
            </p:pic>
          </mc:Fallback>
        </mc:AlternateContent>
      </p:grpSp>
      <p:grpSp>
        <p:nvGrpSpPr>
          <p:cNvPr id="23" name="Skupina 22">
            <a:extLst>
              <a:ext uri="{FF2B5EF4-FFF2-40B4-BE49-F238E27FC236}">
                <a16:creationId xmlns:a16="http://schemas.microsoft.com/office/drawing/2014/main" id="{313BC9B7-3115-7171-C4E8-222242F053F7}"/>
              </a:ext>
            </a:extLst>
          </p:cNvPr>
          <p:cNvGrpSpPr/>
          <p:nvPr/>
        </p:nvGrpSpPr>
        <p:grpSpPr>
          <a:xfrm>
            <a:off x="3476054" y="1739108"/>
            <a:ext cx="3473407" cy="1388325"/>
            <a:chOff x="3476960" y="1738667"/>
            <a:chExt cx="3474312" cy="1388687"/>
          </a:xfrm>
        </p:grpSpPr>
        <p:pic>
          <p:nvPicPr>
            <p:cNvPr id="7" name="Picture 2">
              <a:extLst>
                <a:ext uri="{FF2B5EF4-FFF2-40B4-BE49-F238E27FC236}">
                  <a16:creationId xmlns:a16="http://schemas.microsoft.com/office/drawing/2014/main" id="{8DACCE3B-48DD-C617-E3D9-59B8DCFD288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3476960" y="1738667"/>
              <a:ext cx="3474312" cy="13886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1">
              <p14:nvContentPartPr>
                <p14:cNvPr id="18" name="Rukopis 17">
                  <a:extLst>
                    <a:ext uri="{FF2B5EF4-FFF2-40B4-BE49-F238E27FC236}">
                      <a16:creationId xmlns:a16="http://schemas.microsoft.com/office/drawing/2014/main" id="{15BD799D-F268-E278-75C0-4EF2C32D75F6}"/>
                    </a:ext>
                  </a:extLst>
                </p14:cNvPr>
                <p14:cNvContentPartPr/>
                <p14:nvPr/>
              </p14:nvContentPartPr>
              <p14:xfrm>
                <a:off x="4099253" y="1900747"/>
                <a:ext cx="375480" cy="5040"/>
              </p14:xfrm>
            </p:contentPart>
          </mc:Choice>
          <mc:Fallback xmlns="">
            <p:pic>
              <p:nvPicPr>
                <p:cNvPr id="18" name="Rukopis 17">
                  <a:extLst>
                    <a:ext uri="{FF2B5EF4-FFF2-40B4-BE49-F238E27FC236}">
                      <a16:creationId xmlns:a16="http://schemas.microsoft.com/office/drawing/2014/main" id="{15BD799D-F268-E278-75C0-4EF2C32D75F6}"/>
                    </a:ext>
                  </a:extLst>
                </p:cNvPr>
                <p:cNvPicPr/>
                <p:nvPr/>
              </p:nvPicPr>
              <p:blipFill>
                <a:blip r:embed="rId12"/>
                <a:stretch>
                  <a:fillRect/>
                </a:stretch>
              </p:blipFill>
              <p:spPr>
                <a:xfrm>
                  <a:off x="4045201" y="1792747"/>
                  <a:ext cx="483223" cy="220680"/>
                </a:xfrm>
                <a:prstGeom prst="rect">
                  <a:avLst/>
                </a:prstGeom>
              </p:spPr>
            </p:pic>
          </mc:Fallback>
        </mc:AlternateContent>
      </p:grpSp>
      <p:grpSp>
        <p:nvGrpSpPr>
          <p:cNvPr id="24" name="Skupina 23">
            <a:extLst>
              <a:ext uri="{FF2B5EF4-FFF2-40B4-BE49-F238E27FC236}">
                <a16:creationId xmlns:a16="http://schemas.microsoft.com/office/drawing/2014/main" id="{DD2BAE19-0095-7D21-4BFD-F08828313893}"/>
              </a:ext>
            </a:extLst>
          </p:cNvPr>
          <p:cNvGrpSpPr/>
          <p:nvPr/>
        </p:nvGrpSpPr>
        <p:grpSpPr>
          <a:xfrm>
            <a:off x="6385430" y="3263586"/>
            <a:ext cx="3094387" cy="1388324"/>
            <a:chOff x="6387093" y="3263543"/>
            <a:chExt cx="3095193" cy="1388686"/>
          </a:xfrm>
        </p:grpSpPr>
        <p:pic>
          <p:nvPicPr>
            <p:cNvPr id="9" name="Picture 4" descr="Podrobné informace o potravině 7up">
              <a:extLst>
                <a:ext uri="{FF2B5EF4-FFF2-40B4-BE49-F238E27FC236}">
                  <a16:creationId xmlns:a16="http://schemas.microsoft.com/office/drawing/2014/main" id="{6AE39C73-3CDF-17B3-4344-BEFAD83B992B}"/>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6387093" y="3263543"/>
              <a:ext cx="3095193" cy="138868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4">
              <p14:nvContentPartPr>
                <p14:cNvPr id="19" name="Rukopis 18">
                  <a:extLst>
                    <a:ext uri="{FF2B5EF4-FFF2-40B4-BE49-F238E27FC236}">
                      <a16:creationId xmlns:a16="http://schemas.microsoft.com/office/drawing/2014/main" id="{9320D57C-74D2-4066-304F-895548BAADE3}"/>
                    </a:ext>
                  </a:extLst>
                </p14:cNvPr>
                <p14:cNvContentPartPr/>
                <p14:nvPr/>
              </p14:nvContentPartPr>
              <p14:xfrm>
                <a:off x="7370213" y="3526867"/>
                <a:ext cx="259920" cy="14040"/>
              </p14:xfrm>
            </p:contentPart>
          </mc:Choice>
          <mc:Fallback xmlns="">
            <p:pic>
              <p:nvPicPr>
                <p:cNvPr id="19" name="Rukopis 18">
                  <a:extLst>
                    <a:ext uri="{FF2B5EF4-FFF2-40B4-BE49-F238E27FC236}">
                      <a16:creationId xmlns:a16="http://schemas.microsoft.com/office/drawing/2014/main" id="{9320D57C-74D2-4066-304F-895548BAADE3}"/>
                    </a:ext>
                  </a:extLst>
                </p:cNvPr>
                <p:cNvPicPr/>
                <p:nvPr/>
              </p:nvPicPr>
              <p:blipFill>
                <a:blip r:embed="rId15"/>
                <a:stretch>
                  <a:fillRect/>
                </a:stretch>
              </p:blipFill>
              <p:spPr>
                <a:xfrm>
                  <a:off x="7316213" y="3418867"/>
                  <a:ext cx="367560" cy="229680"/>
                </a:xfrm>
                <a:prstGeom prst="rect">
                  <a:avLst/>
                </a:prstGeom>
              </p:spPr>
            </p:pic>
          </mc:Fallback>
        </mc:AlternateContent>
      </p:grpSp>
      <p:grpSp>
        <p:nvGrpSpPr>
          <p:cNvPr id="25" name="Skupina 24">
            <a:extLst>
              <a:ext uri="{FF2B5EF4-FFF2-40B4-BE49-F238E27FC236}">
                <a16:creationId xmlns:a16="http://schemas.microsoft.com/office/drawing/2014/main" id="{CB3464A6-1389-93A4-0FB7-DF8300F86668}"/>
              </a:ext>
            </a:extLst>
          </p:cNvPr>
          <p:cNvGrpSpPr/>
          <p:nvPr/>
        </p:nvGrpSpPr>
        <p:grpSpPr>
          <a:xfrm>
            <a:off x="8797285" y="4768564"/>
            <a:ext cx="3160393" cy="1255581"/>
            <a:chOff x="8799577" y="4768913"/>
            <a:chExt cx="3161216" cy="1255908"/>
          </a:xfrm>
        </p:grpSpPr>
        <p:pic>
          <p:nvPicPr>
            <p:cNvPr id="5122" name="Picture 2" descr="Starobrno medium nepasterizované (Pivovar Starobrno) - světlý ležák -  hodnocení piva">
              <a:extLst>
                <a:ext uri="{FF2B5EF4-FFF2-40B4-BE49-F238E27FC236}">
                  <a16:creationId xmlns:a16="http://schemas.microsoft.com/office/drawing/2014/main" id="{2A80C69C-04B4-B684-7017-F7A165F415AD}"/>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8799577" y="4768913"/>
              <a:ext cx="3161216" cy="125590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7">
              <p14:nvContentPartPr>
                <p14:cNvPr id="20" name="Rukopis 19">
                  <a:extLst>
                    <a:ext uri="{FF2B5EF4-FFF2-40B4-BE49-F238E27FC236}">
                      <a16:creationId xmlns:a16="http://schemas.microsoft.com/office/drawing/2014/main" id="{AD7A302E-7294-44E2-E57C-1C576E4FF045}"/>
                    </a:ext>
                  </a:extLst>
                </p14:cNvPr>
                <p14:cNvContentPartPr/>
                <p14:nvPr/>
              </p14:nvContentPartPr>
              <p14:xfrm>
                <a:off x="11585453" y="4966867"/>
                <a:ext cx="229320" cy="28440"/>
              </p14:xfrm>
            </p:contentPart>
          </mc:Choice>
          <mc:Fallback xmlns="">
            <p:pic>
              <p:nvPicPr>
                <p:cNvPr id="20" name="Rukopis 19">
                  <a:extLst>
                    <a:ext uri="{FF2B5EF4-FFF2-40B4-BE49-F238E27FC236}">
                      <a16:creationId xmlns:a16="http://schemas.microsoft.com/office/drawing/2014/main" id="{AD7A302E-7294-44E2-E57C-1C576E4FF045}"/>
                    </a:ext>
                  </a:extLst>
                </p:cNvPr>
                <p:cNvPicPr/>
                <p:nvPr/>
              </p:nvPicPr>
              <p:blipFill>
                <a:blip r:embed="rId18"/>
                <a:stretch>
                  <a:fillRect/>
                </a:stretch>
              </p:blipFill>
              <p:spPr>
                <a:xfrm>
                  <a:off x="11531453" y="4857482"/>
                  <a:ext cx="336960" cy="24684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Rukopis 20">
                  <a:extLst>
                    <a:ext uri="{FF2B5EF4-FFF2-40B4-BE49-F238E27FC236}">
                      <a16:creationId xmlns:a16="http://schemas.microsoft.com/office/drawing/2014/main" id="{AFCEEBE5-EE2B-8716-341C-5C7436CD24C9}"/>
                    </a:ext>
                  </a:extLst>
                </p14:cNvPr>
                <p14:cNvContentPartPr/>
                <p14:nvPr/>
              </p14:nvContentPartPr>
              <p14:xfrm>
                <a:off x="9023333" y="5080987"/>
                <a:ext cx="295920" cy="21240"/>
              </p14:xfrm>
            </p:contentPart>
          </mc:Choice>
          <mc:Fallback xmlns="">
            <p:pic>
              <p:nvPicPr>
                <p:cNvPr id="21" name="Rukopis 20">
                  <a:extLst>
                    <a:ext uri="{FF2B5EF4-FFF2-40B4-BE49-F238E27FC236}">
                      <a16:creationId xmlns:a16="http://schemas.microsoft.com/office/drawing/2014/main" id="{AFCEEBE5-EE2B-8716-341C-5C7436CD24C9}"/>
                    </a:ext>
                  </a:extLst>
                </p:cNvPr>
                <p:cNvPicPr/>
                <p:nvPr/>
              </p:nvPicPr>
              <p:blipFill>
                <a:blip r:embed="rId20"/>
                <a:stretch>
                  <a:fillRect/>
                </a:stretch>
              </p:blipFill>
              <p:spPr>
                <a:xfrm>
                  <a:off x="8969333" y="4972987"/>
                  <a:ext cx="403560" cy="236880"/>
                </a:xfrm>
                <a:prstGeom prst="rect">
                  <a:avLst/>
                </a:prstGeom>
              </p:spPr>
            </p:pic>
          </mc:Fallback>
        </mc:AlternateContent>
      </p:grpSp>
    </p:spTree>
    <p:extLst>
      <p:ext uri="{BB962C8B-B14F-4D97-AF65-F5344CB8AC3E}">
        <p14:creationId xmlns:p14="http://schemas.microsoft.com/office/powerpoint/2010/main" val="110428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FEAB8424-DBC5-3115-7B8E-8828F1B9426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57000" y="893"/>
            <a:ext cx="10073239" cy="68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894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Skupina 18">
            <a:extLst>
              <a:ext uri="{FF2B5EF4-FFF2-40B4-BE49-F238E27FC236}">
                <a16:creationId xmlns:a16="http://schemas.microsoft.com/office/drawing/2014/main" id="{47A22DBE-ED0B-6BAC-FC50-8804BC0F6EFF}"/>
              </a:ext>
            </a:extLst>
          </p:cNvPr>
          <p:cNvGrpSpPr/>
          <p:nvPr/>
        </p:nvGrpSpPr>
        <p:grpSpPr>
          <a:xfrm>
            <a:off x="1292526" y="256465"/>
            <a:ext cx="2491829" cy="6345071"/>
            <a:chOff x="1013664" y="239866"/>
            <a:chExt cx="2492478" cy="6346724"/>
          </a:xfrm>
        </p:grpSpPr>
        <p:pic>
          <p:nvPicPr>
            <p:cNvPr id="5" name="Picture 6">
              <a:extLst>
                <a:ext uri="{FF2B5EF4-FFF2-40B4-BE49-F238E27FC236}">
                  <a16:creationId xmlns:a16="http://schemas.microsoft.com/office/drawing/2014/main" id="{6C0C85E2-8B31-A39C-427D-1CB8D8D692F3}"/>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13664" y="239866"/>
              <a:ext cx="2492478" cy="33921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73160076-6060-A6CA-FD85-6B7E0CADD8E7}"/>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13665" y="3631996"/>
              <a:ext cx="2492477" cy="29545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Skupina 1">
            <a:extLst>
              <a:ext uri="{FF2B5EF4-FFF2-40B4-BE49-F238E27FC236}">
                <a16:creationId xmlns:a16="http://schemas.microsoft.com/office/drawing/2014/main" id="{5C854B96-8DEB-8B05-D363-FB85B433EF3A}"/>
              </a:ext>
            </a:extLst>
          </p:cNvPr>
          <p:cNvGrpSpPr/>
          <p:nvPr/>
        </p:nvGrpSpPr>
        <p:grpSpPr>
          <a:xfrm>
            <a:off x="5129861" y="1764699"/>
            <a:ext cx="5502671" cy="4836837"/>
            <a:chOff x="3220330" y="922457"/>
            <a:chExt cx="6039296" cy="5149232"/>
          </a:xfrm>
        </p:grpSpPr>
        <p:pic>
          <p:nvPicPr>
            <p:cNvPr id="20" name="Obrázek 19">
              <a:extLst>
                <a:ext uri="{FF2B5EF4-FFF2-40B4-BE49-F238E27FC236}">
                  <a16:creationId xmlns:a16="http://schemas.microsoft.com/office/drawing/2014/main" id="{0D86B098-F5F4-160E-005D-96C8B1C328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20330" y="1608277"/>
              <a:ext cx="6039296" cy="4463412"/>
            </a:xfrm>
            <a:prstGeom prst="rect">
              <a:avLst/>
            </a:prstGeom>
          </p:spPr>
        </p:pic>
        <p:grpSp>
          <p:nvGrpSpPr>
            <p:cNvPr id="10" name="Skupina 9">
              <a:extLst>
                <a:ext uri="{FF2B5EF4-FFF2-40B4-BE49-F238E27FC236}">
                  <a16:creationId xmlns:a16="http://schemas.microsoft.com/office/drawing/2014/main" id="{063BDD86-B4A2-3926-2F21-6AE713016EDE}"/>
                </a:ext>
              </a:extLst>
            </p:cNvPr>
            <p:cNvGrpSpPr/>
            <p:nvPr/>
          </p:nvGrpSpPr>
          <p:grpSpPr>
            <a:xfrm>
              <a:off x="3866540" y="922457"/>
              <a:ext cx="4315158" cy="3841081"/>
              <a:chOff x="2540177" y="457278"/>
              <a:chExt cx="4315158" cy="3841081"/>
            </a:xfrm>
          </p:grpSpPr>
          <p:pic>
            <p:nvPicPr>
              <p:cNvPr id="7" name="Obrázek 6">
                <a:extLst>
                  <a:ext uri="{FF2B5EF4-FFF2-40B4-BE49-F238E27FC236}">
                    <a16:creationId xmlns:a16="http://schemas.microsoft.com/office/drawing/2014/main" id="{1F0F23B3-A71A-5327-C3BD-3AF105E5C0E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40177" y="457278"/>
                <a:ext cx="4315158" cy="3841081"/>
              </a:xfrm>
              <a:prstGeom prst="rect">
                <a:avLst/>
              </a:prstGeom>
            </p:spPr>
          </p:pic>
          <p:pic>
            <p:nvPicPr>
              <p:cNvPr id="9" name="Obrázek 8" descr="Obsah obrázku halloween, kreslené, Haloweenská dýně, dýně&#10;&#10;Popis byl vytvořen automaticky">
                <a:extLst>
                  <a:ext uri="{FF2B5EF4-FFF2-40B4-BE49-F238E27FC236}">
                    <a16:creationId xmlns:a16="http://schemas.microsoft.com/office/drawing/2014/main" id="{90EF042B-2DD6-321A-DAEB-4235002B4804}"/>
                  </a:ext>
                </a:extLst>
              </p:cNvPr>
              <p:cNvPicPr>
                <a:picLocks noChangeAspect="1"/>
              </p:cNvPicPr>
              <p:nvPr/>
            </p:nvPicPr>
            <p:blipFill>
              <a:blip r:embed="rId7" cstate="screen">
                <a:alphaModFix amt="70000"/>
                <a:extLst>
                  <a:ext uri="{28A0092B-C50C-407E-A947-70E740481C1C}">
                    <a14:useLocalDpi xmlns:a14="http://schemas.microsoft.com/office/drawing/2010/main"/>
                  </a:ext>
                </a:extLst>
              </a:blip>
              <a:stretch>
                <a:fillRect/>
              </a:stretch>
            </p:blipFill>
            <p:spPr>
              <a:xfrm>
                <a:off x="3395581" y="1072961"/>
                <a:ext cx="2826256" cy="2422503"/>
              </a:xfrm>
              <a:prstGeom prst="rect">
                <a:avLst/>
              </a:prstGeom>
            </p:spPr>
          </p:pic>
        </p:grpSp>
      </p:grpSp>
      <p:grpSp>
        <p:nvGrpSpPr>
          <p:cNvPr id="18" name="Skupina 17">
            <a:extLst>
              <a:ext uri="{FF2B5EF4-FFF2-40B4-BE49-F238E27FC236}">
                <a16:creationId xmlns:a16="http://schemas.microsoft.com/office/drawing/2014/main" id="{0F8DD3F1-AEE4-DCAD-D676-F2041B336B8D}"/>
              </a:ext>
            </a:extLst>
          </p:cNvPr>
          <p:cNvGrpSpPr/>
          <p:nvPr/>
        </p:nvGrpSpPr>
        <p:grpSpPr>
          <a:xfrm>
            <a:off x="6671064" y="476727"/>
            <a:ext cx="1743733" cy="2041430"/>
            <a:chOff x="6672802" y="475958"/>
            <a:chExt cx="1744187" cy="2041962"/>
          </a:xfrm>
          <a:solidFill>
            <a:schemeClr val="accent5">
              <a:lumMod val="20000"/>
              <a:lumOff val="80000"/>
            </a:schemeClr>
          </a:solidFill>
        </p:grpSpPr>
        <p:grpSp>
          <p:nvGrpSpPr>
            <p:cNvPr id="15" name="Skupina 14">
              <a:extLst>
                <a:ext uri="{FF2B5EF4-FFF2-40B4-BE49-F238E27FC236}">
                  <a16:creationId xmlns:a16="http://schemas.microsoft.com/office/drawing/2014/main" id="{B2FDCD91-A21B-72E8-9C35-60F708132083}"/>
                </a:ext>
              </a:extLst>
            </p:cNvPr>
            <p:cNvGrpSpPr/>
            <p:nvPr/>
          </p:nvGrpSpPr>
          <p:grpSpPr>
            <a:xfrm>
              <a:off x="6672802" y="475958"/>
              <a:ext cx="1744187" cy="2041962"/>
              <a:chOff x="8351298" y="465264"/>
              <a:chExt cx="1744187" cy="2041962"/>
            </a:xfrm>
            <a:grpFill/>
          </p:grpSpPr>
          <p:sp>
            <p:nvSpPr>
              <p:cNvPr id="12" name="Ovál 11">
                <a:extLst>
                  <a:ext uri="{FF2B5EF4-FFF2-40B4-BE49-F238E27FC236}">
                    <a16:creationId xmlns:a16="http://schemas.microsoft.com/office/drawing/2014/main" id="{7649CA09-0F26-5F07-F1A7-185930B9C33E}"/>
                  </a:ext>
                </a:extLst>
              </p:cNvPr>
              <p:cNvSpPr/>
              <p:nvPr/>
            </p:nvSpPr>
            <p:spPr>
              <a:xfrm>
                <a:off x="8351298" y="465264"/>
                <a:ext cx="1744187" cy="1581436"/>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
            <p:nvSpPr>
              <p:cNvPr id="13" name="Ovál 12">
                <a:extLst>
                  <a:ext uri="{FF2B5EF4-FFF2-40B4-BE49-F238E27FC236}">
                    <a16:creationId xmlns:a16="http://schemas.microsoft.com/office/drawing/2014/main" id="{560F9B54-4E00-3096-2A64-ECADABC1903F}"/>
                  </a:ext>
                </a:extLst>
              </p:cNvPr>
              <p:cNvSpPr/>
              <p:nvPr/>
            </p:nvSpPr>
            <p:spPr>
              <a:xfrm>
                <a:off x="8672052" y="2157663"/>
                <a:ext cx="339213" cy="10102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
            <p:nvSpPr>
              <p:cNvPr id="14" name="Ovál 13">
                <a:extLst>
                  <a:ext uri="{FF2B5EF4-FFF2-40B4-BE49-F238E27FC236}">
                    <a16:creationId xmlns:a16="http://schemas.microsoft.com/office/drawing/2014/main" id="{ABAB5C92-DE76-711A-89EE-E7247A85A8E6}"/>
                  </a:ext>
                </a:extLst>
              </p:cNvPr>
              <p:cNvSpPr/>
              <p:nvPr/>
            </p:nvSpPr>
            <p:spPr>
              <a:xfrm>
                <a:off x="8790039" y="2448232"/>
                <a:ext cx="147484" cy="58994"/>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pic>
          <p:nvPicPr>
            <p:cNvPr id="16" name="Grafický objekt 15" descr="Konev se souvislou výplní">
              <a:extLst>
                <a:ext uri="{FF2B5EF4-FFF2-40B4-BE49-F238E27FC236}">
                  <a16:creationId xmlns:a16="http://schemas.microsoft.com/office/drawing/2014/main" id="{D3D6C79E-8423-9870-B022-C979AEE8B9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60803" y="724566"/>
              <a:ext cx="1084220" cy="1084220"/>
            </a:xfrm>
            <a:prstGeom prst="rect">
              <a:avLst/>
            </a:prstGeom>
          </p:spPr>
        </p:pic>
      </p:grpSp>
    </p:spTree>
    <p:extLst>
      <p:ext uri="{BB962C8B-B14F-4D97-AF65-F5344CB8AC3E}">
        <p14:creationId xmlns:p14="http://schemas.microsoft.com/office/powerpoint/2010/main" val="1881764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50BA2414-0A2B-9FA2-51A4-F49D8BCC1CF8}"/>
              </a:ext>
            </a:extLst>
          </p:cNvPr>
          <p:cNvSpPr>
            <a:spLocks noGrp="1"/>
          </p:cNvSpPr>
          <p:nvPr>
            <p:ph idx="1"/>
          </p:nvPr>
        </p:nvSpPr>
        <p:spPr>
          <a:xfrm>
            <a:off x="609441" y="868896"/>
            <a:ext cx="10969943" cy="4524784"/>
          </a:xfrm>
        </p:spPr>
        <p:txBody>
          <a:bodyPr vert="horz" lIns="91440" tIns="45720" rIns="91440" bIns="45720" rtlCol="0" anchor="t">
            <a:normAutofit fontScale="92500"/>
          </a:bodyPr>
          <a:lstStyle/>
          <a:p>
            <a:pPr>
              <a:lnSpc>
                <a:spcPct val="200000"/>
              </a:lnSpc>
            </a:pPr>
            <a:r>
              <a:rPr lang="cs-CZ" sz="3950">
                <a:latin typeface="Verdana"/>
                <a:ea typeface="Verdana"/>
              </a:rPr>
              <a:t>Kolik vody potřebujeme na den?</a:t>
            </a:r>
          </a:p>
          <a:p>
            <a:pPr>
              <a:lnSpc>
                <a:spcPct val="200000"/>
              </a:lnSpc>
            </a:pPr>
            <a:r>
              <a:rPr lang="cs-CZ" sz="3950">
                <a:latin typeface="Verdana"/>
                <a:ea typeface="Verdana"/>
              </a:rPr>
              <a:t>Srovnání ČR se světem?</a:t>
            </a:r>
          </a:p>
          <a:p>
            <a:pPr>
              <a:lnSpc>
                <a:spcPct val="200000"/>
              </a:lnSpc>
            </a:pPr>
            <a:r>
              <a:rPr lang="cs-CZ" sz="3950">
                <a:latin typeface="Verdana"/>
                <a:ea typeface="Verdana"/>
              </a:rPr>
              <a:t>Kolik lidí na planetě nemá přístup k vodě?</a:t>
            </a:r>
          </a:p>
          <a:p>
            <a:pPr marL="0" indent="0">
              <a:lnSpc>
                <a:spcPct val="200000"/>
              </a:lnSpc>
              <a:buNone/>
            </a:pPr>
            <a:endParaRPr lang="cs-CZ" sz="3999"/>
          </a:p>
        </p:txBody>
      </p:sp>
    </p:spTree>
    <p:extLst>
      <p:ext uri="{BB962C8B-B14F-4D97-AF65-F5344CB8AC3E}">
        <p14:creationId xmlns:p14="http://schemas.microsoft.com/office/powerpoint/2010/main" val="1229500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4B6694-6738-3B05-4788-BC39F9EF103B}"/>
              </a:ext>
            </a:extLst>
          </p:cNvPr>
          <p:cNvSpPr>
            <a:spLocks noGrp="1"/>
          </p:cNvSpPr>
          <p:nvPr>
            <p:ph type="title"/>
          </p:nvPr>
        </p:nvSpPr>
        <p:spPr>
          <a:xfrm>
            <a:off x="546179" y="3671968"/>
            <a:ext cx="7772400" cy="1362075"/>
          </a:xfrm>
        </p:spPr>
        <p:txBody>
          <a:bodyPr/>
          <a:lstStyle/>
          <a:p>
            <a:r>
              <a:rPr lang="cs-CZ"/>
              <a:t>Pitná voda a VODOVODY</a:t>
            </a:r>
          </a:p>
        </p:txBody>
      </p:sp>
      <p:pic>
        <p:nvPicPr>
          <p:cNvPr id="4" name="Obrázek 3">
            <a:extLst>
              <a:ext uri="{FF2B5EF4-FFF2-40B4-BE49-F238E27FC236}">
                <a16:creationId xmlns:a16="http://schemas.microsoft.com/office/drawing/2014/main" id="{A1D391ED-564E-469A-B722-3919270C9493}"/>
              </a:ext>
            </a:extLst>
          </p:cNvPr>
          <p:cNvPicPr>
            <a:picLocks noChangeAspect="1"/>
          </p:cNvPicPr>
          <p:nvPr/>
        </p:nvPicPr>
        <p:blipFill>
          <a:blip r:embed="rId3"/>
          <a:stretch>
            <a:fillRect/>
          </a:stretch>
        </p:blipFill>
        <p:spPr>
          <a:xfrm>
            <a:off x="6543304" y="311226"/>
            <a:ext cx="5261308" cy="5261308"/>
          </a:xfrm>
          <a:prstGeom prst="rect">
            <a:avLst/>
          </a:prstGeom>
        </p:spPr>
      </p:pic>
    </p:spTree>
    <p:extLst>
      <p:ext uri="{BB962C8B-B14F-4D97-AF65-F5344CB8AC3E}">
        <p14:creationId xmlns:p14="http://schemas.microsoft.com/office/powerpoint/2010/main" val="2110645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E14AE6B9-23A6-5817-B4B7-40836294C8C6}"/>
              </a:ext>
            </a:extLst>
          </p:cNvPr>
          <p:cNvSpPr>
            <a:spLocks noGrp="1"/>
          </p:cNvSpPr>
          <p:nvPr>
            <p:ph type="title"/>
          </p:nvPr>
        </p:nvSpPr>
        <p:spPr>
          <a:xfrm>
            <a:off x="1979612" y="274638"/>
            <a:ext cx="8229600" cy="1143000"/>
          </a:xfrm>
          <a:solidFill>
            <a:schemeClr val="accent5">
              <a:lumMod val="40000"/>
              <a:lumOff val="60000"/>
            </a:schemeClr>
          </a:solidFill>
        </p:spPr>
        <p:txBody>
          <a:bodyPr/>
          <a:lstStyle/>
          <a:p>
            <a:r>
              <a:rPr lang="cs-CZ"/>
              <a:t>Pitná voda – Dračí doupě</a:t>
            </a:r>
          </a:p>
        </p:txBody>
      </p:sp>
      <p:sp>
        <p:nvSpPr>
          <p:cNvPr id="5" name="Zástupný obsah 4">
            <a:extLst>
              <a:ext uri="{FF2B5EF4-FFF2-40B4-BE49-F238E27FC236}">
                <a16:creationId xmlns:a16="http://schemas.microsoft.com/office/drawing/2014/main" id="{84C5E929-47BE-D291-2A04-2FA599F97C87}"/>
              </a:ext>
            </a:extLst>
          </p:cNvPr>
          <p:cNvSpPr>
            <a:spLocks noGrp="1"/>
          </p:cNvSpPr>
          <p:nvPr>
            <p:ph sz="half" idx="1"/>
          </p:nvPr>
        </p:nvSpPr>
        <p:spPr>
          <a:xfrm>
            <a:off x="609441" y="1600678"/>
            <a:ext cx="10563648" cy="4524784"/>
          </a:xfrm>
        </p:spPr>
        <p:txBody>
          <a:bodyPr>
            <a:normAutofit lnSpcReduction="10000"/>
          </a:bodyPr>
          <a:lstStyle/>
          <a:p>
            <a:pPr marL="0" indent="0">
              <a:buNone/>
            </a:pPr>
            <a:r>
              <a:rPr lang="cs-CZ" sz="3199"/>
              <a:t>Dračí doupě (nebo </a:t>
            </a:r>
            <a:r>
              <a:rPr lang="cs-CZ" sz="3199" err="1"/>
              <a:t>Dungeons</a:t>
            </a:r>
            <a:r>
              <a:rPr lang="cs-CZ" sz="3199"/>
              <a:t> &amp; </a:t>
            </a:r>
            <a:r>
              <a:rPr lang="cs-CZ" sz="3199" err="1"/>
              <a:t>Dragons</a:t>
            </a:r>
            <a:r>
              <a:rPr lang="cs-CZ" sz="3199"/>
              <a:t>) je stolní hra na hrdiny, kde hráči tvoří příběhy pomocí svých postav a kostek. </a:t>
            </a:r>
          </a:p>
          <a:p>
            <a:pPr marL="0" indent="0">
              <a:buNone/>
            </a:pPr>
            <a:r>
              <a:rPr lang="cs-CZ" sz="3199"/>
              <a:t>Hra má </a:t>
            </a:r>
            <a:r>
              <a:rPr lang="cs-CZ" sz="3199" b="1"/>
              <a:t>Game Mastera (GM)</a:t>
            </a:r>
            <a:r>
              <a:rPr lang="cs-CZ" sz="3199"/>
              <a:t>,</a:t>
            </a:r>
            <a:r>
              <a:rPr lang="cs-CZ" sz="3199" b="1"/>
              <a:t> </a:t>
            </a:r>
            <a:r>
              <a:rPr lang="cs-CZ" sz="3199"/>
              <a:t>který vede příběh a hraje role nepřátel a NPC (</a:t>
            </a:r>
            <a:r>
              <a:rPr lang="cs-CZ" sz="3199" err="1"/>
              <a:t>nehráčské</a:t>
            </a:r>
            <a:r>
              <a:rPr lang="cs-CZ" sz="3199"/>
              <a:t> postavy). </a:t>
            </a:r>
            <a:br>
              <a:rPr lang="cs-CZ" sz="3199"/>
            </a:br>
            <a:br>
              <a:rPr lang="cs-CZ" sz="3199"/>
            </a:br>
            <a:r>
              <a:rPr lang="cs-CZ" sz="3199"/>
              <a:t>Hráči mají většinou svobodnou volbu, jak se jejich postavy budou chovat, což utváří děj. Konečné provedení je však na vás.</a:t>
            </a:r>
            <a:endParaRPr lang="cs-CZ" sz="1000"/>
          </a:p>
        </p:txBody>
      </p:sp>
    </p:spTree>
    <p:extLst>
      <p:ext uri="{BB962C8B-B14F-4D97-AF65-F5344CB8AC3E}">
        <p14:creationId xmlns:p14="http://schemas.microsoft.com/office/powerpoint/2010/main" val="3343036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C1C3-3351-02F7-B698-42CF1078981C}"/>
            </a:ext>
          </a:extLst>
        </p:cNvPr>
        <p:cNvGrpSpPr/>
        <p:nvPr/>
      </p:nvGrpSpPr>
      <p:grpSpPr>
        <a:xfrm>
          <a:off x="0" y="0"/>
          <a:ext cx="0" cy="0"/>
          <a:chOff x="0" y="0"/>
          <a:chExt cx="0" cy="0"/>
        </a:xfrm>
      </p:grpSpPr>
      <p:sp>
        <p:nvSpPr>
          <p:cNvPr id="6" name="Zástupný obsah 5">
            <a:extLst>
              <a:ext uri="{FF2B5EF4-FFF2-40B4-BE49-F238E27FC236}">
                <a16:creationId xmlns:a16="http://schemas.microsoft.com/office/drawing/2014/main" id="{C8D380BD-36FF-18D7-2E56-EB7608C142C8}"/>
              </a:ext>
            </a:extLst>
          </p:cNvPr>
          <p:cNvSpPr>
            <a:spLocks noGrp="1"/>
          </p:cNvSpPr>
          <p:nvPr>
            <p:ph sz="half" idx="2"/>
          </p:nvPr>
        </p:nvSpPr>
        <p:spPr>
          <a:xfrm>
            <a:off x="609441" y="1600678"/>
            <a:ext cx="10969943" cy="4893112"/>
          </a:xfrm>
          <a:solidFill>
            <a:srgbClr val="E6F4F9"/>
          </a:solidFill>
        </p:spPr>
        <p:txBody>
          <a:bodyPr vert="horz" lIns="91440" tIns="45720" rIns="91440" bIns="45720" rtlCol="0" anchor="t">
            <a:normAutofit fontScale="92500" lnSpcReduction="10000"/>
          </a:bodyPr>
          <a:lstStyle/>
          <a:p>
            <a:pPr marL="0" indent="0">
              <a:buNone/>
            </a:pPr>
            <a:r>
              <a:rPr lang="cs-CZ" sz="1400" b="1">
                <a:latin typeface="Verdana"/>
                <a:ea typeface="Verdana"/>
              </a:rPr>
              <a:t>Výprava na Moře a Pustý Ostrov</a:t>
            </a:r>
          </a:p>
          <a:p>
            <a:pPr marL="0" indent="0">
              <a:buNone/>
            </a:pPr>
            <a:r>
              <a:rPr lang="cs-CZ" sz="1400" b="1">
                <a:latin typeface="Verdana"/>
                <a:ea typeface="Verdana"/>
              </a:rPr>
              <a:t>Úvod:</a:t>
            </a:r>
            <a:r>
              <a:rPr lang="cs-CZ" sz="1400">
                <a:latin typeface="Verdana"/>
                <a:ea typeface="Verdana"/>
              </a:rPr>
              <a:t> Fantasy skupina složená z 6 postav (odvážných žáků základní školy?) se rozhodla vydat na velkolepou mořskou výpravu. Po mnoha dnech plavby se však setkají s obrovskou bouří, která jejich loď převrátí a oni ztroskotají na neznámém pustém ostrově…</a:t>
            </a:r>
          </a:p>
          <a:p>
            <a:pPr marL="0" indent="0">
              <a:buNone/>
            </a:pPr>
            <a:r>
              <a:rPr lang="cs-CZ" sz="1400" b="1">
                <a:latin typeface="Verdana"/>
                <a:ea typeface="Verdana"/>
              </a:rPr>
              <a:t>Kapitola 1: Hledání zdrojů vody</a:t>
            </a:r>
          </a:p>
          <a:p>
            <a:pPr marL="0" indent="0">
              <a:buNone/>
            </a:pPr>
            <a:r>
              <a:rPr lang="cs-CZ" sz="1400" b="1">
                <a:latin typeface="Verdana"/>
                <a:ea typeface="Verdana"/>
              </a:rPr>
              <a:t>Cíl:</a:t>
            </a:r>
            <a:r>
              <a:rPr lang="cs-CZ" sz="1400">
                <a:latin typeface="Verdana"/>
                <a:ea typeface="Verdana"/>
              </a:rPr>
              <a:t> Prvním úkolem je najít zdroj pitné vody. Skupina se rozdělí na dvě menší týmy, které prozkoumávají ostrov.</a:t>
            </a:r>
          </a:p>
          <a:p>
            <a:pPr marL="0" indent="0">
              <a:buNone/>
            </a:pPr>
            <a:r>
              <a:rPr lang="cs-CZ" sz="1400" b="1">
                <a:latin typeface="Verdana"/>
                <a:ea typeface="Verdana"/>
              </a:rPr>
              <a:t>Setkání:</a:t>
            </a:r>
            <a:r>
              <a:rPr lang="cs-CZ" sz="1400">
                <a:latin typeface="Verdana"/>
                <a:ea typeface="Verdana"/>
              </a:rPr>
              <a:t> Skupina narazí na staré opuštěné prameny a jeskyně. V jedné z jeskyní objeví čistý pramen.</a:t>
            </a:r>
          </a:p>
          <a:p>
            <a:pPr marL="0" indent="0">
              <a:buNone/>
            </a:pPr>
            <a:r>
              <a:rPr lang="cs-CZ" sz="1400" b="1">
                <a:latin typeface="Verdana"/>
                <a:ea typeface="Verdana"/>
              </a:rPr>
              <a:t>Kapitola 2: Zkoumání nebezpečí ve vodě</a:t>
            </a:r>
          </a:p>
          <a:p>
            <a:pPr marL="0" indent="0">
              <a:buNone/>
            </a:pPr>
            <a:r>
              <a:rPr lang="cs-CZ" sz="1400" b="1">
                <a:latin typeface="Verdana"/>
                <a:ea typeface="Verdana"/>
              </a:rPr>
              <a:t>Cíl:</a:t>
            </a:r>
            <a:r>
              <a:rPr lang="cs-CZ" sz="1400">
                <a:latin typeface="Verdana"/>
                <a:ea typeface="Verdana"/>
              </a:rPr>
              <a:t> Zjistit, zda je pramen bezpečný k pití.</a:t>
            </a:r>
          </a:p>
          <a:p>
            <a:pPr marL="0" indent="0">
              <a:buNone/>
            </a:pPr>
            <a:r>
              <a:rPr lang="cs-CZ" sz="1400" b="1">
                <a:latin typeface="Verdana"/>
                <a:ea typeface="Verdana"/>
              </a:rPr>
              <a:t>Setkání:</a:t>
            </a:r>
            <a:r>
              <a:rPr lang="cs-CZ" sz="1400">
                <a:latin typeface="Verdana"/>
                <a:ea typeface="Verdana"/>
              </a:rPr>
              <a:t> Postavy zkoumají vodu a zjistí, že v ní nejsou vidět škodlivé bakterie, ale objeví i stopy chemikálií, které mohou být nebezpečné.</a:t>
            </a:r>
          </a:p>
          <a:p>
            <a:pPr marL="0" indent="0">
              <a:buNone/>
            </a:pPr>
            <a:r>
              <a:rPr lang="cs-CZ" sz="1400" b="1">
                <a:latin typeface="Verdana"/>
                <a:ea typeface="Verdana"/>
              </a:rPr>
              <a:t>Výzva:</a:t>
            </a:r>
            <a:r>
              <a:rPr lang="cs-CZ" sz="1400">
                <a:latin typeface="Verdana"/>
                <a:ea typeface="Verdana"/>
              </a:rPr>
              <a:t> Musí najít způsob, jak vodu čistit - například vařením nebo pomocí filtračních materiálů.</a:t>
            </a:r>
          </a:p>
          <a:p>
            <a:pPr marL="0" indent="0">
              <a:buNone/>
            </a:pPr>
            <a:r>
              <a:rPr lang="cs-CZ" sz="1400" b="1">
                <a:latin typeface="Verdana"/>
                <a:ea typeface="Verdana"/>
              </a:rPr>
              <a:t>Kapitola 3: Zásobování vodu</a:t>
            </a:r>
          </a:p>
          <a:p>
            <a:pPr marL="0" indent="0">
              <a:buNone/>
            </a:pPr>
            <a:r>
              <a:rPr lang="cs-CZ" sz="1400" b="1">
                <a:latin typeface="Verdana"/>
                <a:ea typeface="Verdana"/>
              </a:rPr>
              <a:t>Cíl:</a:t>
            </a:r>
            <a:r>
              <a:rPr lang="cs-CZ" sz="1400">
                <a:latin typeface="Verdana"/>
                <a:ea typeface="Verdana"/>
              </a:rPr>
              <a:t> Naučit se zásobovat vodou pro další potřebu.</a:t>
            </a:r>
          </a:p>
          <a:p>
            <a:pPr marL="0" indent="0">
              <a:buNone/>
            </a:pPr>
            <a:r>
              <a:rPr lang="cs-CZ" sz="1400" b="1">
                <a:latin typeface="Verdana"/>
                <a:ea typeface="Verdana"/>
              </a:rPr>
              <a:t>Setkání:</a:t>
            </a:r>
            <a:r>
              <a:rPr lang="cs-CZ" sz="1400">
                <a:latin typeface="Verdana"/>
                <a:ea typeface="Verdana"/>
              </a:rPr>
              <a:t> Skupina sbírá přírodního materiály, jako jsou listy a bambus, aby vytvořili jednoduchý systém zachycování dešťové vody.</a:t>
            </a:r>
          </a:p>
          <a:p>
            <a:pPr marL="0" indent="0">
              <a:buNone/>
            </a:pPr>
            <a:r>
              <a:rPr lang="cs-CZ" sz="1400" b="1">
                <a:latin typeface="Verdana"/>
                <a:ea typeface="Verdana"/>
              </a:rPr>
              <a:t>Výzva:</a:t>
            </a:r>
            <a:r>
              <a:rPr lang="cs-CZ" sz="1400">
                <a:latin typeface="Verdana"/>
                <a:ea typeface="Verdana"/>
              </a:rPr>
              <a:t> Na hygienu a vaření však potřebují výrazně vyšší množství vody, než které jsou schopné donést – tvorba vlastní „vodovodu“ z bambusu.</a:t>
            </a:r>
          </a:p>
          <a:p>
            <a:pPr marL="0" indent="0">
              <a:buNone/>
            </a:pPr>
            <a:r>
              <a:rPr lang="cs-CZ" sz="1400" b="1">
                <a:latin typeface="Verdana"/>
                <a:ea typeface="Verdana"/>
              </a:rPr>
              <a:t>Epilog:</a:t>
            </a:r>
          </a:p>
          <a:p>
            <a:pPr marL="0" indent="0">
              <a:buNone/>
            </a:pPr>
            <a:r>
              <a:rPr lang="cs-CZ" sz="1400">
                <a:latin typeface="Verdana"/>
                <a:ea typeface="Verdana"/>
              </a:rPr>
              <a:t>Vracíme se ze světa fantasy zpátky do naší reality. Jak tyto systému z příběhu zapadají do běžného života? Používáme podobné technologie? Jak vypadají?</a:t>
            </a:r>
            <a:br>
              <a:rPr lang="cs-CZ" sz="1400"/>
            </a:br>
            <a:r>
              <a:rPr lang="cs-CZ" sz="1400">
                <a:latin typeface="Verdana"/>
                <a:ea typeface="Verdana"/>
              </a:rPr>
              <a:t>Cílem by mělo být získat respekt k přírodě a uvědomit si, jak důležitá je čistá pitná voda pro život. </a:t>
            </a:r>
            <a:br>
              <a:rPr lang="cs-CZ" sz="1400"/>
            </a:br>
            <a:r>
              <a:rPr lang="cs-CZ" sz="1400" b="1">
                <a:latin typeface="Verdana"/>
                <a:ea typeface="Verdana"/>
              </a:rPr>
              <a:t>Voda není samozřejmost!</a:t>
            </a:r>
          </a:p>
        </p:txBody>
      </p:sp>
      <p:sp>
        <p:nvSpPr>
          <p:cNvPr id="3" name="Title 2">
            <a:extLst>
              <a:ext uri="{FF2B5EF4-FFF2-40B4-BE49-F238E27FC236}">
                <a16:creationId xmlns:a16="http://schemas.microsoft.com/office/drawing/2014/main" id="{12837B6A-5C97-5992-8F66-F8586B68AD75}"/>
              </a:ext>
            </a:extLst>
          </p:cNvPr>
          <p:cNvSpPr>
            <a:spLocks noGrp="1"/>
          </p:cNvSpPr>
          <p:nvPr>
            <p:ph type="title"/>
          </p:nvPr>
        </p:nvSpPr>
        <p:spPr>
          <a:xfrm>
            <a:off x="1980069" y="217694"/>
            <a:ext cx="8229600" cy="1143000"/>
          </a:xfrm>
        </p:spPr>
        <p:txBody>
          <a:bodyPr/>
          <a:lstStyle/>
          <a:p>
            <a:r>
              <a:rPr lang="en-US" err="1">
                <a:latin typeface="Verdana"/>
                <a:ea typeface="Verdana"/>
              </a:rPr>
              <a:t>Pitná</a:t>
            </a:r>
            <a:r>
              <a:rPr lang="en-US">
                <a:latin typeface="Verdana"/>
                <a:ea typeface="Verdana"/>
              </a:rPr>
              <a:t> </a:t>
            </a:r>
            <a:r>
              <a:rPr lang="en-US" err="1">
                <a:latin typeface="Verdana"/>
                <a:ea typeface="Verdana"/>
              </a:rPr>
              <a:t>voda</a:t>
            </a:r>
            <a:endParaRPr lang="en-US" err="1"/>
          </a:p>
        </p:txBody>
      </p:sp>
    </p:spTree>
    <p:extLst>
      <p:ext uri="{BB962C8B-B14F-4D97-AF65-F5344CB8AC3E}">
        <p14:creationId xmlns:p14="http://schemas.microsoft.com/office/powerpoint/2010/main" val="468307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B64BC1B-B961-571D-B729-8203E9A55753}"/>
              </a:ext>
            </a:extLst>
          </p:cNvPr>
          <p:cNvSpPr txBox="1"/>
          <p:nvPr/>
        </p:nvSpPr>
        <p:spPr>
          <a:xfrm>
            <a:off x="609441" y="275460"/>
            <a:ext cx="10969943" cy="1142702"/>
          </a:xfrm>
          <a:prstGeom prst="rect">
            <a:avLst/>
          </a:prstGeom>
        </p:spPr>
        <p:txBody>
          <a:bodyPr vert="horz" lIns="91416" tIns="45708" rIns="91416" bIns="45708" rtlCol="0" anchor="ctr">
            <a:normAutofit fontScale="92500" lnSpcReduction="10000"/>
          </a:bodyPr>
          <a:lstStyle/>
          <a:p>
            <a:pPr algn="ctr">
              <a:spcBef>
                <a:spcPct val="0"/>
              </a:spcBef>
              <a:spcAft>
                <a:spcPts val="600"/>
              </a:spcAft>
            </a:pPr>
            <a:r>
              <a:rPr lang="cs-CZ" sz="4399" b="1">
                <a:solidFill>
                  <a:srgbClr val="006699"/>
                </a:solidFill>
                <a:latin typeface="Verdana" panose="020B0604030504040204" pitchFamily="34" charset="0"/>
                <a:ea typeface="Verdana" panose="020B0604030504040204" pitchFamily="34" charset="0"/>
                <a:cs typeface="+mj-cs"/>
              </a:rPr>
              <a:t>Přístavní město </a:t>
            </a:r>
            <a:br>
              <a:rPr lang="cs-CZ" sz="4399" b="1">
                <a:solidFill>
                  <a:srgbClr val="006699"/>
                </a:solidFill>
                <a:latin typeface="Verdana" panose="020B0604030504040204" pitchFamily="34" charset="0"/>
                <a:ea typeface="Verdana" panose="020B0604030504040204" pitchFamily="34" charset="0"/>
                <a:cs typeface="+mj-cs"/>
              </a:rPr>
            </a:br>
            <a:r>
              <a:rPr lang="cs-CZ" sz="3000" b="1">
                <a:solidFill>
                  <a:srgbClr val="006699"/>
                </a:solidFill>
                <a:latin typeface="Verdana" panose="020B0604030504040204" pitchFamily="34" charset="0"/>
                <a:ea typeface="Verdana" panose="020B0604030504040204" pitchFamily="34" charset="0"/>
              </a:rPr>
              <a:t>a začátek našeho příběhu.</a:t>
            </a:r>
            <a:endParaRPr lang="cs-CZ" sz="4399" b="1">
              <a:solidFill>
                <a:srgbClr val="006699"/>
              </a:solidFill>
              <a:latin typeface="Verdana" panose="020B0604030504040204" pitchFamily="34" charset="0"/>
              <a:ea typeface="Verdana" panose="020B0604030504040204" pitchFamily="34" charset="0"/>
              <a:cs typeface="+mj-cs"/>
            </a:endParaRPr>
          </a:p>
        </p:txBody>
      </p:sp>
      <p:pic>
        <p:nvPicPr>
          <p:cNvPr id="2" name="Obrázek 1">
            <a:extLst>
              <a:ext uri="{FF2B5EF4-FFF2-40B4-BE49-F238E27FC236}">
                <a16:creationId xmlns:a16="http://schemas.microsoft.com/office/drawing/2014/main" id="{8C57A462-20B6-F2DC-5400-C86FD93F4ECB}"/>
              </a:ext>
            </a:extLst>
          </p:cNvPr>
          <p:cNvPicPr>
            <a:picLocks noChangeAspect="1"/>
          </p:cNvPicPr>
          <p:nvPr/>
        </p:nvPicPr>
        <p:blipFill>
          <a:blip r:embed="rId3"/>
          <a:stretch>
            <a:fillRect/>
          </a:stretch>
        </p:blipFill>
        <p:spPr>
          <a:xfrm>
            <a:off x="1981866" y="1728599"/>
            <a:ext cx="8225092" cy="4647177"/>
          </a:xfrm>
          <a:prstGeom prst="rect">
            <a:avLst/>
          </a:prstGeom>
        </p:spPr>
      </p:pic>
    </p:spTree>
    <p:extLst>
      <p:ext uri="{BB962C8B-B14F-4D97-AF65-F5344CB8AC3E}">
        <p14:creationId xmlns:p14="http://schemas.microsoft.com/office/powerpoint/2010/main" val="418580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8D8A2-88DF-D786-5F1B-982D856E0205}"/>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08687815-6357-231E-5B6F-958586ABDAC6}"/>
              </a:ext>
            </a:extLst>
          </p:cNvPr>
          <p:cNvSpPr txBox="1"/>
          <p:nvPr/>
        </p:nvSpPr>
        <p:spPr>
          <a:xfrm>
            <a:off x="609441" y="275460"/>
            <a:ext cx="10969943" cy="1142702"/>
          </a:xfrm>
          <a:prstGeom prst="rect">
            <a:avLst/>
          </a:prstGeom>
        </p:spPr>
        <p:txBody>
          <a:bodyPr vert="horz" lIns="91416" tIns="45708" rIns="91416" bIns="45708" rtlCol="0" anchor="ctr">
            <a:normAutofit/>
          </a:bodyPr>
          <a:lstStyle/>
          <a:p>
            <a:pPr algn="ctr">
              <a:spcBef>
                <a:spcPct val="0"/>
              </a:spcBef>
              <a:spcAft>
                <a:spcPts val="600"/>
              </a:spcAft>
            </a:pPr>
            <a:r>
              <a:rPr lang="cs-CZ" sz="4399" b="1">
                <a:solidFill>
                  <a:srgbClr val="006699"/>
                </a:solidFill>
                <a:latin typeface="Verdana" panose="020B0604030504040204" pitchFamily="34" charset="0"/>
                <a:ea typeface="Verdana" panose="020B0604030504040204" pitchFamily="34" charset="0"/>
                <a:cs typeface="+mj-cs"/>
              </a:rPr>
              <a:t>Klidné moře</a:t>
            </a:r>
          </a:p>
        </p:txBody>
      </p:sp>
      <p:pic>
        <p:nvPicPr>
          <p:cNvPr id="2" name="Obrázek 1">
            <a:extLst>
              <a:ext uri="{FF2B5EF4-FFF2-40B4-BE49-F238E27FC236}">
                <a16:creationId xmlns:a16="http://schemas.microsoft.com/office/drawing/2014/main" id="{7BBA9B83-7826-01EC-44D4-3A2E4E9F2D07}"/>
              </a:ext>
            </a:extLst>
          </p:cNvPr>
          <p:cNvPicPr>
            <a:picLocks noChangeAspect="1"/>
          </p:cNvPicPr>
          <p:nvPr/>
        </p:nvPicPr>
        <p:blipFill>
          <a:blip r:embed="rId3"/>
          <a:stretch>
            <a:fillRect/>
          </a:stretch>
        </p:blipFill>
        <p:spPr>
          <a:xfrm>
            <a:off x="1603914" y="1508277"/>
            <a:ext cx="8980996" cy="5074263"/>
          </a:xfrm>
          <a:prstGeom prst="rect">
            <a:avLst/>
          </a:prstGeom>
        </p:spPr>
      </p:pic>
    </p:spTree>
    <p:extLst>
      <p:ext uri="{BB962C8B-B14F-4D97-AF65-F5344CB8AC3E}">
        <p14:creationId xmlns:p14="http://schemas.microsoft.com/office/powerpoint/2010/main" val="1339488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67507A-C157-2CF2-325D-60448653D5D1}"/>
              </a:ext>
            </a:extLst>
          </p:cNvPr>
          <p:cNvSpPr>
            <a:spLocks noGrp="1"/>
          </p:cNvSpPr>
          <p:nvPr>
            <p:ph type="title"/>
          </p:nvPr>
        </p:nvSpPr>
        <p:spPr>
          <a:xfrm>
            <a:off x="609441" y="275460"/>
            <a:ext cx="10969943" cy="1142702"/>
          </a:xfrm>
        </p:spPr>
        <p:txBody>
          <a:bodyPr anchor="ctr">
            <a:normAutofit/>
          </a:bodyPr>
          <a:lstStyle/>
          <a:p>
            <a:r>
              <a:rPr lang="cs-CZ"/>
              <a:t>Rybaření na moři</a:t>
            </a:r>
          </a:p>
        </p:txBody>
      </p:sp>
      <p:pic>
        <p:nvPicPr>
          <p:cNvPr id="4" name="Picture 3" descr="Čtyři makrelové ryby na Loc mřížce">
            <a:extLst>
              <a:ext uri="{FF2B5EF4-FFF2-40B4-BE49-F238E27FC236}">
                <a16:creationId xmlns:a16="http://schemas.microsoft.com/office/drawing/2014/main" id="{676782AD-1F93-847C-488F-D11F22051D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441" y="1600678"/>
            <a:ext cx="10969943" cy="4524784"/>
          </a:xfrm>
          <a:prstGeom prst="rect">
            <a:avLst/>
          </a:prstGeom>
          <a:noFill/>
        </p:spPr>
      </p:pic>
    </p:spTree>
    <p:extLst>
      <p:ext uri="{BB962C8B-B14F-4D97-AF65-F5344CB8AC3E}">
        <p14:creationId xmlns:p14="http://schemas.microsoft.com/office/powerpoint/2010/main" val="158170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EEFAD9-D982-4715-C6AA-19ECC30075FF}"/>
              </a:ext>
            </a:extLst>
          </p:cNvPr>
          <p:cNvSpPr>
            <a:spLocks noGrp="1"/>
          </p:cNvSpPr>
          <p:nvPr>
            <p:ph type="title"/>
          </p:nvPr>
        </p:nvSpPr>
        <p:spPr>
          <a:xfrm>
            <a:off x="609441" y="275460"/>
            <a:ext cx="10969943" cy="1142702"/>
          </a:xfrm>
        </p:spPr>
        <p:txBody>
          <a:bodyPr anchor="ctr">
            <a:normAutofit/>
          </a:bodyPr>
          <a:lstStyle/>
          <a:p>
            <a:r>
              <a:rPr lang="cs-CZ"/>
              <a:t>Rozbouřené moře</a:t>
            </a:r>
          </a:p>
        </p:txBody>
      </p:sp>
      <p:pic>
        <p:nvPicPr>
          <p:cNvPr id="4" name="Picture 3" descr="Tmavě seashoreová">
            <a:extLst>
              <a:ext uri="{FF2B5EF4-FFF2-40B4-BE49-F238E27FC236}">
                <a16:creationId xmlns:a16="http://schemas.microsoft.com/office/drawing/2014/main" id="{E886B4CF-A1D0-92A3-E1BC-CE831F18D8C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441" y="1600678"/>
            <a:ext cx="10969943" cy="4524784"/>
          </a:xfrm>
          <a:prstGeom prst="rect">
            <a:avLst/>
          </a:prstGeom>
          <a:noFill/>
        </p:spPr>
      </p:pic>
    </p:spTree>
    <p:extLst>
      <p:ext uri="{BB962C8B-B14F-4D97-AF65-F5344CB8AC3E}">
        <p14:creationId xmlns:p14="http://schemas.microsoft.com/office/powerpoint/2010/main" val="2457470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366FC-9992-85AA-18ED-6C9E828E2DEA}"/>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040562AF-8C47-89BE-C9D9-FE2DAC99FCCA}"/>
              </a:ext>
            </a:extLst>
          </p:cNvPr>
          <p:cNvSpPr txBox="1"/>
          <p:nvPr/>
        </p:nvSpPr>
        <p:spPr>
          <a:xfrm>
            <a:off x="609441" y="275460"/>
            <a:ext cx="10969943" cy="1142702"/>
          </a:xfrm>
          <a:prstGeom prst="rect">
            <a:avLst/>
          </a:prstGeom>
        </p:spPr>
        <p:txBody>
          <a:bodyPr vert="horz" lIns="91416" tIns="45708" rIns="91416" bIns="45708" rtlCol="0" anchor="ctr">
            <a:normAutofit/>
          </a:bodyPr>
          <a:lstStyle/>
          <a:p>
            <a:pPr algn="ctr">
              <a:spcBef>
                <a:spcPct val="0"/>
              </a:spcBef>
              <a:spcAft>
                <a:spcPts val="600"/>
              </a:spcAft>
            </a:pPr>
            <a:r>
              <a:rPr lang="cs-CZ" sz="4399" b="1">
                <a:solidFill>
                  <a:srgbClr val="006699"/>
                </a:solidFill>
                <a:latin typeface="Verdana" panose="020B0604030504040204" pitchFamily="34" charset="0"/>
                <a:ea typeface="Verdana" panose="020B0604030504040204" pitchFamily="34" charset="0"/>
                <a:cs typeface="+mj-cs"/>
              </a:rPr>
              <a:t>Ostrov</a:t>
            </a:r>
          </a:p>
        </p:txBody>
      </p:sp>
      <p:pic>
        <p:nvPicPr>
          <p:cNvPr id="4" name="Obrázek 3">
            <a:extLst>
              <a:ext uri="{FF2B5EF4-FFF2-40B4-BE49-F238E27FC236}">
                <a16:creationId xmlns:a16="http://schemas.microsoft.com/office/drawing/2014/main" id="{EA818968-B363-2193-F6CA-5FC8D335E13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97732" y="1418162"/>
            <a:ext cx="6193360" cy="5065463"/>
          </a:xfrm>
          <a:prstGeom prst="rect">
            <a:avLst/>
          </a:prstGeom>
        </p:spPr>
      </p:pic>
    </p:spTree>
    <p:extLst>
      <p:ext uri="{BB962C8B-B14F-4D97-AF65-F5344CB8AC3E}">
        <p14:creationId xmlns:p14="http://schemas.microsoft.com/office/powerpoint/2010/main" val="3774096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522F51-67AC-B914-53F8-82BC1F542C74}"/>
              </a:ext>
            </a:extLst>
          </p:cNvPr>
          <p:cNvSpPr>
            <a:spLocks noGrp="1"/>
          </p:cNvSpPr>
          <p:nvPr>
            <p:ph type="title"/>
          </p:nvPr>
        </p:nvSpPr>
        <p:spPr>
          <a:xfrm>
            <a:off x="609441" y="275460"/>
            <a:ext cx="10969943" cy="1142702"/>
          </a:xfrm>
        </p:spPr>
        <p:txBody>
          <a:bodyPr anchor="ctr">
            <a:normAutofit/>
          </a:bodyPr>
          <a:lstStyle/>
          <a:p>
            <a:r>
              <a:rPr lang="cs-CZ"/>
              <a:t>Sedíte u ohně</a:t>
            </a:r>
          </a:p>
        </p:txBody>
      </p:sp>
      <p:pic>
        <p:nvPicPr>
          <p:cNvPr id="4" name="Video 3" descr="Bonfire poblíž jezera">
            <a:extLst>
              <a:ext uri="{FF2B5EF4-FFF2-40B4-BE49-F238E27FC236}">
                <a16:creationId xmlns:a16="http://schemas.microsoft.com/office/drawing/2014/main" id="{97C7D2F0-E259-A6C8-C262-565D223B1DA7}"/>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17967" r="-1" b="8913"/>
          <a:stretch/>
        </p:blipFill>
        <p:spPr>
          <a:xfrm>
            <a:off x="609441" y="1600678"/>
            <a:ext cx="10969943" cy="4524784"/>
          </a:xfrm>
          <a:prstGeom prst="rect">
            <a:avLst/>
          </a:prstGeom>
          <a:noFill/>
        </p:spPr>
      </p:pic>
    </p:spTree>
    <p:extLst>
      <p:ext uri="{BB962C8B-B14F-4D97-AF65-F5344CB8AC3E}">
        <p14:creationId xmlns:p14="http://schemas.microsoft.com/office/powerpoint/2010/main" val="312548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FA0FC-CCD2-6E0D-580C-28FB655767A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3F2E77B1-79F2-7C19-3E5A-E5DD6645B178}"/>
              </a:ext>
            </a:extLst>
          </p:cNvPr>
          <p:cNvSpPr>
            <a:spLocks noGrp="1"/>
          </p:cNvSpPr>
          <p:nvPr>
            <p:ph type="title"/>
          </p:nvPr>
        </p:nvSpPr>
        <p:spPr>
          <a:xfrm>
            <a:off x="609442" y="554160"/>
            <a:ext cx="6556902" cy="1147049"/>
          </a:xfrm>
        </p:spPr>
        <p:txBody>
          <a:bodyPr>
            <a:noAutofit/>
          </a:bodyPr>
          <a:lstStyle/>
          <a:p>
            <a:r>
              <a:rPr lang="cs-CZ" sz="4000"/>
              <a:t>CO je nejnutnější pro přežití?</a:t>
            </a:r>
          </a:p>
        </p:txBody>
      </p:sp>
      <p:pic>
        <p:nvPicPr>
          <p:cNvPr id="6" name="Zástupný obsah 6">
            <a:extLst>
              <a:ext uri="{FF2B5EF4-FFF2-40B4-BE49-F238E27FC236}">
                <a16:creationId xmlns:a16="http://schemas.microsoft.com/office/drawing/2014/main" id="{9EC718F7-0090-011A-30F7-F2A92926AE06}"/>
              </a:ext>
            </a:extLst>
          </p:cNvPr>
          <p:cNvPicPr>
            <a:picLocks noChangeAspect="1"/>
          </p:cNvPicPr>
          <p:nvPr/>
        </p:nvPicPr>
        <p:blipFill>
          <a:blip r:embed="rId3"/>
          <a:stretch>
            <a:fillRect/>
          </a:stretch>
        </p:blipFill>
        <p:spPr>
          <a:xfrm>
            <a:off x="5556651" y="787148"/>
            <a:ext cx="5629278" cy="5516692"/>
          </a:xfrm>
          <a:prstGeom prst="rect">
            <a:avLst/>
          </a:prstGeom>
          <a:noFill/>
        </p:spPr>
      </p:pic>
    </p:spTree>
    <p:extLst>
      <p:ext uri="{BB962C8B-B14F-4D97-AF65-F5344CB8AC3E}">
        <p14:creationId xmlns:p14="http://schemas.microsoft.com/office/powerpoint/2010/main" val="2626436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1567E102-8555-6AFB-9E07-CB38755C7335}"/>
              </a:ext>
            </a:extLst>
          </p:cNvPr>
          <p:cNvSpPr>
            <a:spLocks noGrp="1"/>
          </p:cNvSpPr>
          <p:nvPr>
            <p:ph type="body" sz="half" idx="2"/>
          </p:nvPr>
        </p:nvSpPr>
        <p:spPr>
          <a:xfrm>
            <a:off x="609442" y="1689769"/>
            <a:ext cx="5820680" cy="4462348"/>
          </a:xfrm>
        </p:spPr>
        <p:txBody>
          <a:bodyPr vert="horz" lIns="91440" tIns="45720" rIns="91440" bIns="45720" rtlCol="0" anchor="t">
            <a:normAutofit/>
          </a:bodyPr>
          <a:lstStyle/>
          <a:p>
            <a:pPr marL="457200" indent="-457200">
              <a:lnSpc>
                <a:spcPct val="150000"/>
              </a:lnSpc>
              <a:buFont typeface="Courier New"/>
              <a:buChar char="o"/>
            </a:pPr>
            <a:r>
              <a:rPr lang="cs-CZ" sz="3150">
                <a:latin typeface="Verdana"/>
                <a:ea typeface="Verdana"/>
              </a:rPr>
              <a:t>pitná voda</a:t>
            </a:r>
            <a:endParaRPr lang="cs-CZ"/>
          </a:p>
          <a:p>
            <a:pPr marL="457200" indent="-457200">
              <a:lnSpc>
                <a:spcPct val="150000"/>
              </a:lnSpc>
              <a:buFont typeface="Courier New"/>
              <a:buChar char="o"/>
            </a:pPr>
            <a:r>
              <a:rPr lang="cs-CZ" sz="3150">
                <a:latin typeface="Verdana"/>
                <a:ea typeface="Verdana"/>
              </a:rPr>
              <a:t>jídlo</a:t>
            </a:r>
            <a:endParaRPr lang="cs-CZ" sz="3150"/>
          </a:p>
          <a:p>
            <a:pPr marL="457200" indent="-457200">
              <a:lnSpc>
                <a:spcPct val="150000"/>
              </a:lnSpc>
              <a:buFont typeface="Courier New"/>
              <a:buChar char="o"/>
            </a:pPr>
            <a:r>
              <a:rPr lang="cs-CZ" sz="3150">
                <a:latin typeface="Verdana"/>
                <a:ea typeface="Verdana"/>
              </a:rPr>
              <a:t>útočiště</a:t>
            </a:r>
            <a:endParaRPr lang="cs-CZ" sz="3150"/>
          </a:p>
          <a:p>
            <a:pPr marL="457200" indent="-457200">
              <a:lnSpc>
                <a:spcPct val="150000"/>
              </a:lnSpc>
              <a:buFont typeface="Courier New"/>
              <a:buChar char="o"/>
            </a:pPr>
            <a:r>
              <a:rPr lang="cs-CZ" sz="3150">
                <a:latin typeface="Verdana"/>
                <a:ea typeface="Verdana"/>
              </a:rPr>
              <a:t>oheň</a:t>
            </a:r>
            <a:endParaRPr lang="cs-CZ" sz="3150"/>
          </a:p>
          <a:p>
            <a:pPr marL="457200" indent="-457200">
              <a:lnSpc>
                <a:spcPct val="150000"/>
              </a:lnSpc>
              <a:buFont typeface="Courier New"/>
              <a:buChar char="o"/>
            </a:pPr>
            <a:r>
              <a:rPr lang="cs-CZ" sz="3150">
                <a:latin typeface="Verdana"/>
                <a:ea typeface="Verdana"/>
              </a:rPr>
              <a:t>sehnat pomoc</a:t>
            </a:r>
          </a:p>
          <a:p>
            <a:pPr marL="285115" indent="-285115">
              <a:lnSpc>
                <a:spcPct val="150000"/>
              </a:lnSpc>
              <a:buFont typeface="Courier New"/>
              <a:buChar char="o"/>
            </a:pPr>
            <a:endParaRPr lang="cs-CZ" sz="1600"/>
          </a:p>
        </p:txBody>
      </p:sp>
      <p:pic>
        <p:nvPicPr>
          <p:cNvPr id="20" name="Zástupný obsah 6">
            <a:extLst>
              <a:ext uri="{FF2B5EF4-FFF2-40B4-BE49-F238E27FC236}">
                <a16:creationId xmlns:a16="http://schemas.microsoft.com/office/drawing/2014/main" id="{B16E6DFC-5306-F0D1-135F-1A7832726A14}"/>
              </a:ext>
            </a:extLst>
          </p:cNvPr>
          <p:cNvPicPr>
            <a:picLocks noGrp="1" noChangeAspect="1"/>
          </p:cNvPicPr>
          <p:nvPr>
            <p:ph idx="1"/>
          </p:nvPr>
        </p:nvPicPr>
        <p:blipFill>
          <a:blip r:embed="rId3"/>
          <a:stretch>
            <a:fillRect/>
          </a:stretch>
        </p:blipFill>
        <p:spPr>
          <a:xfrm>
            <a:off x="5556651" y="787148"/>
            <a:ext cx="5629278" cy="5516692"/>
          </a:xfrm>
          <a:prstGeom prst="rect">
            <a:avLst/>
          </a:prstGeom>
          <a:noFill/>
        </p:spPr>
      </p:pic>
      <p:sp>
        <p:nvSpPr>
          <p:cNvPr id="4" name="Title 1">
            <a:extLst>
              <a:ext uri="{FF2B5EF4-FFF2-40B4-BE49-F238E27FC236}">
                <a16:creationId xmlns:a16="http://schemas.microsoft.com/office/drawing/2014/main" id="{16307F05-A5CD-E8EF-B177-0CE18F447268}"/>
              </a:ext>
            </a:extLst>
          </p:cNvPr>
          <p:cNvSpPr>
            <a:spLocks noGrp="1"/>
          </p:cNvSpPr>
          <p:nvPr>
            <p:ph type="title"/>
          </p:nvPr>
        </p:nvSpPr>
        <p:spPr>
          <a:xfrm>
            <a:off x="609442" y="554160"/>
            <a:ext cx="6556902" cy="1147049"/>
          </a:xfrm>
        </p:spPr>
        <p:txBody>
          <a:bodyPr>
            <a:noAutofit/>
          </a:bodyPr>
          <a:lstStyle/>
          <a:p>
            <a:r>
              <a:rPr lang="cs-CZ" sz="4000"/>
              <a:t>CO je nejnutnější pro přežití?</a:t>
            </a:r>
          </a:p>
        </p:txBody>
      </p:sp>
    </p:spTree>
    <p:extLst>
      <p:ext uri="{BB962C8B-B14F-4D97-AF65-F5344CB8AC3E}">
        <p14:creationId xmlns:p14="http://schemas.microsoft.com/office/powerpoint/2010/main" val="2872319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Waterdrops na tekutém povrchu">
            <a:extLst>
              <a:ext uri="{FF2B5EF4-FFF2-40B4-BE49-F238E27FC236}">
                <a16:creationId xmlns:a16="http://schemas.microsoft.com/office/drawing/2014/main" id="{60EDBE8A-78E5-68D0-E1A8-9692E43C4760}"/>
              </a:ext>
            </a:extLst>
          </p:cNvPr>
          <p:cNvPicPr>
            <a:picLocks noChangeAspect="1"/>
          </p:cNvPicPr>
          <p:nvPr/>
        </p:nvPicPr>
        <p:blipFill>
          <a:blip r:embed="rId3" cstate="screen">
            <a:duotone>
              <a:schemeClr val="accent5">
                <a:shade val="45000"/>
                <a:satMod val="135000"/>
              </a:schemeClr>
              <a:prstClr val="white"/>
            </a:duotone>
            <a:alphaModFix amt="35000"/>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p:blipFill>
        <p:spPr>
          <a:xfrm>
            <a:off x="-1" y="893"/>
            <a:ext cx="12188825" cy="6856214"/>
          </a:xfrm>
          <a:prstGeom prst="rect">
            <a:avLst/>
          </a:prstGeom>
          <a:noFill/>
          <a:effectLst>
            <a:outerShdw blurRad="50800" dist="50800" dir="5400000" algn="ctr" rotWithShape="0">
              <a:srgbClr val="000000">
                <a:alpha val="27000"/>
              </a:srgbClr>
            </a:outerShdw>
          </a:effectLst>
        </p:spPr>
      </p:pic>
      <p:sp>
        <p:nvSpPr>
          <p:cNvPr id="4" name="Nadpis 3">
            <a:extLst>
              <a:ext uri="{FF2B5EF4-FFF2-40B4-BE49-F238E27FC236}">
                <a16:creationId xmlns:a16="http://schemas.microsoft.com/office/drawing/2014/main" id="{0553BAC8-B65B-3E23-3769-920B23CF0F8A}"/>
              </a:ext>
            </a:extLst>
          </p:cNvPr>
          <p:cNvSpPr>
            <a:spLocks noGrp="1"/>
          </p:cNvSpPr>
          <p:nvPr>
            <p:ph type="title"/>
          </p:nvPr>
        </p:nvSpPr>
        <p:spPr>
          <a:xfrm>
            <a:off x="609441" y="2857649"/>
            <a:ext cx="10969943" cy="1142702"/>
          </a:xfrm>
        </p:spPr>
        <p:txBody>
          <a:bodyPr>
            <a:normAutofit/>
          </a:bodyPr>
          <a:lstStyle/>
          <a:p>
            <a:r>
              <a:rPr lang="cs-CZ" sz="6550">
                <a:latin typeface="Verdana"/>
                <a:ea typeface="Verdana"/>
              </a:rPr>
              <a:t>PRIORITA = </a:t>
            </a:r>
            <a:r>
              <a:rPr lang="cs-CZ" sz="6550">
                <a:solidFill>
                  <a:srgbClr val="002060"/>
                </a:solidFill>
                <a:latin typeface="Verdana"/>
                <a:ea typeface="Verdana"/>
              </a:rPr>
              <a:t>VODA</a:t>
            </a:r>
          </a:p>
        </p:txBody>
      </p:sp>
    </p:spTree>
    <p:extLst>
      <p:ext uri="{BB962C8B-B14F-4D97-AF65-F5344CB8AC3E}">
        <p14:creationId xmlns:p14="http://schemas.microsoft.com/office/powerpoint/2010/main" val="1156610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D81778-17F6-DA80-3281-4545E64CA0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5545" y="1564336"/>
            <a:ext cx="11257735" cy="4643490"/>
          </a:xfrm>
          <a:prstGeom prst="rect">
            <a:avLst/>
          </a:prstGeom>
          <a:noFill/>
        </p:spPr>
      </p:pic>
      <p:sp>
        <p:nvSpPr>
          <p:cNvPr id="2" name="Nadpis 1">
            <a:extLst>
              <a:ext uri="{FF2B5EF4-FFF2-40B4-BE49-F238E27FC236}">
                <a16:creationId xmlns:a16="http://schemas.microsoft.com/office/drawing/2014/main" id="{2A0C64A9-3C23-0906-C0C3-C3976D4E9586}"/>
              </a:ext>
            </a:extLst>
          </p:cNvPr>
          <p:cNvSpPr>
            <a:spLocks noGrp="1"/>
          </p:cNvSpPr>
          <p:nvPr>
            <p:ph type="title"/>
          </p:nvPr>
        </p:nvSpPr>
        <p:spPr>
          <a:xfrm>
            <a:off x="609441" y="275460"/>
            <a:ext cx="10969943" cy="1142702"/>
          </a:xfrm>
        </p:spPr>
        <p:txBody>
          <a:bodyPr anchor="ctr">
            <a:normAutofit/>
          </a:bodyPr>
          <a:lstStyle/>
          <a:p>
            <a:r>
              <a:rPr lang="cs-CZ"/>
              <a:t>Průrva v pralese</a:t>
            </a:r>
          </a:p>
        </p:txBody>
      </p:sp>
    </p:spTree>
    <p:extLst>
      <p:ext uri="{BB962C8B-B14F-4D97-AF65-F5344CB8AC3E}">
        <p14:creationId xmlns:p14="http://schemas.microsoft.com/office/powerpoint/2010/main" val="102098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8094F8-12E3-BF39-DAC3-3ABDC60126FA}"/>
              </a:ext>
            </a:extLst>
          </p:cNvPr>
          <p:cNvSpPr>
            <a:spLocks noGrp="1"/>
          </p:cNvSpPr>
          <p:nvPr>
            <p:ph type="title"/>
          </p:nvPr>
        </p:nvSpPr>
        <p:spPr>
          <a:xfrm>
            <a:off x="609441" y="275460"/>
            <a:ext cx="10969943" cy="1142702"/>
          </a:xfrm>
        </p:spPr>
        <p:txBody>
          <a:bodyPr anchor="ctr">
            <a:normAutofit/>
          </a:bodyPr>
          <a:lstStyle/>
          <a:p>
            <a:r>
              <a:rPr lang="cs-CZ"/>
              <a:t>Jeskyně u pláže</a:t>
            </a:r>
          </a:p>
        </p:txBody>
      </p:sp>
      <p:pic>
        <p:nvPicPr>
          <p:cNvPr id="6" name="Picture 3" descr="Konkávní u pláže">
            <a:extLst>
              <a:ext uri="{FF2B5EF4-FFF2-40B4-BE49-F238E27FC236}">
                <a16:creationId xmlns:a16="http://schemas.microsoft.com/office/drawing/2014/main" id="{7FE83A40-8483-74C3-BCD9-D6BACC28CD1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441" y="1600678"/>
            <a:ext cx="10969943" cy="4524784"/>
          </a:xfrm>
          <a:prstGeom prst="rect">
            <a:avLst/>
          </a:prstGeom>
          <a:noFill/>
        </p:spPr>
      </p:pic>
    </p:spTree>
    <p:extLst>
      <p:ext uri="{BB962C8B-B14F-4D97-AF65-F5344CB8AC3E}">
        <p14:creationId xmlns:p14="http://schemas.microsoft.com/office/powerpoint/2010/main" val="1441282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AABA61F6-BA7D-3A66-3FEA-CCECDEB4593A}"/>
              </a:ext>
            </a:extLst>
          </p:cNvPr>
          <p:cNvSpPr>
            <a:spLocks noGrp="1"/>
          </p:cNvSpPr>
          <p:nvPr>
            <p:ph type="title"/>
          </p:nvPr>
        </p:nvSpPr>
        <p:spPr>
          <a:xfrm>
            <a:off x="609441" y="275460"/>
            <a:ext cx="10969943" cy="1142702"/>
          </a:xfrm>
        </p:spPr>
        <p:txBody>
          <a:bodyPr anchor="ctr">
            <a:normAutofit/>
          </a:bodyPr>
          <a:lstStyle/>
          <a:p>
            <a:pPr>
              <a:lnSpc>
                <a:spcPct val="90000"/>
              </a:lnSpc>
            </a:pPr>
            <a:r>
              <a:rPr lang="cs-CZ" sz="3699"/>
              <a:t>Mořská voda</a:t>
            </a:r>
            <a:endParaRPr lang="en-US"/>
          </a:p>
        </p:txBody>
      </p:sp>
      <p:pic>
        <p:nvPicPr>
          <p:cNvPr id="5" name="Picture 4">
            <a:extLst>
              <a:ext uri="{FF2B5EF4-FFF2-40B4-BE49-F238E27FC236}">
                <a16:creationId xmlns:a16="http://schemas.microsoft.com/office/drawing/2014/main" id="{4D3F2E79-24D9-B76F-F5A6-016C1E4903B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441" y="1600678"/>
            <a:ext cx="10969943" cy="4524784"/>
          </a:xfrm>
          <a:prstGeom prst="rect">
            <a:avLst/>
          </a:prstGeom>
          <a:noFill/>
        </p:spPr>
      </p:pic>
    </p:spTree>
    <p:extLst>
      <p:ext uri="{BB962C8B-B14F-4D97-AF65-F5344CB8AC3E}">
        <p14:creationId xmlns:p14="http://schemas.microsoft.com/office/powerpoint/2010/main" val="3513217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F2D7A-5476-B784-3C01-00261251A05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0EDC393-770B-5BCC-51A3-25101D328279}"/>
              </a:ext>
            </a:extLst>
          </p:cNvPr>
          <p:cNvSpPr>
            <a:spLocks noGrp="1"/>
          </p:cNvSpPr>
          <p:nvPr>
            <p:ph type="title"/>
          </p:nvPr>
        </p:nvSpPr>
        <p:spPr>
          <a:xfrm>
            <a:off x="609441" y="275460"/>
            <a:ext cx="10969943" cy="1142702"/>
          </a:xfrm>
        </p:spPr>
        <p:txBody>
          <a:bodyPr anchor="ctr">
            <a:normAutofit/>
          </a:bodyPr>
          <a:lstStyle/>
          <a:p>
            <a:r>
              <a:rPr lang="cs-CZ"/>
              <a:t>Sedíte u ohně</a:t>
            </a:r>
          </a:p>
        </p:txBody>
      </p:sp>
      <p:pic>
        <p:nvPicPr>
          <p:cNvPr id="4" name="Video 3" descr="Bonfire poblíž jezera">
            <a:extLst>
              <a:ext uri="{FF2B5EF4-FFF2-40B4-BE49-F238E27FC236}">
                <a16:creationId xmlns:a16="http://schemas.microsoft.com/office/drawing/2014/main" id="{25CF9A06-B982-C4D6-C532-082EB627108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17967" r="-1" b="8913"/>
          <a:stretch/>
        </p:blipFill>
        <p:spPr>
          <a:xfrm>
            <a:off x="609441" y="1600678"/>
            <a:ext cx="10969943" cy="4524784"/>
          </a:xfrm>
          <a:prstGeom prst="rect">
            <a:avLst/>
          </a:prstGeom>
          <a:noFill/>
        </p:spPr>
      </p:pic>
    </p:spTree>
    <p:extLst>
      <p:ext uri="{BB962C8B-B14F-4D97-AF65-F5344CB8AC3E}">
        <p14:creationId xmlns:p14="http://schemas.microsoft.com/office/powerpoint/2010/main" val="143851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Skupina 16">
            <a:extLst>
              <a:ext uri="{FF2B5EF4-FFF2-40B4-BE49-F238E27FC236}">
                <a16:creationId xmlns:a16="http://schemas.microsoft.com/office/drawing/2014/main" id="{8FB33B67-0889-6CF8-8B0B-4E843D65D1CB}"/>
              </a:ext>
            </a:extLst>
          </p:cNvPr>
          <p:cNvGrpSpPr/>
          <p:nvPr/>
        </p:nvGrpSpPr>
        <p:grpSpPr>
          <a:xfrm>
            <a:off x="1137152" y="2255890"/>
            <a:ext cx="3057100" cy="3097993"/>
            <a:chOff x="1137449" y="2255584"/>
            <a:chExt cx="3057896" cy="3098800"/>
          </a:xfrm>
        </p:grpSpPr>
        <p:pic>
          <p:nvPicPr>
            <p:cNvPr id="4" name="Obrázek 3">
              <a:extLst>
                <a:ext uri="{FF2B5EF4-FFF2-40B4-BE49-F238E27FC236}">
                  <a16:creationId xmlns:a16="http://schemas.microsoft.com/office/drawing/2014/main" id="{EB93D0FB-7F41-FECD-2903-0F7946D81F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16" name="Obrázek 15">
              <a:extLst>
                <a:ext uri="{FF2B5EF4-FFF2-40B4-BE49-F238E27FC236}">
                  <a16:creationId xmlns:a16="http://schemas.microsoft.com/office/drawing/2014/main" id="{9A5BB9E2-7386-4816-D26F-0D7F4D90C5C7}"/>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grpSp>
        <p:nvGrpSpPr>
          <p:cNvPr id="21" name="Skupina 20">
            <a:extLst>
              <a:ext uri="{FF2B5EF4-FFF2-40B4-BE49-F238E27FC236}">
                <a16:creationId xmlns:a16="http://schemas.microsoft.com/office/drawing/2014/main" id="{0EB81A12-259C-F94F-B733-25C713EFF8F4}"/>
              </a:ext>
            </a:extLst>
          </p:cNvPr>
          <p:cNvGrpSpPr/>
          <p:nvPr/>
        </p:nvGrpSpPr>
        <p:grpSpPr>
          <a:xfrm>
            <a:off x="8228363" y="2255890"/>
            <a:ext cx="3057100" cy="3097993"/>
            <a:chOff x="1137449" y="2255584"/>
            <a:chExt cx="3057896" cy="3098800"/>
          </a:xfrm>
        </p:grpSpPr>
        <p:pic>
          <p:nvPicPr>
            <p:cNvPr id="22" name="Obrázek 21">
              <a:extLst>
                <a:ext uri="{FF2B5EF4-FFF2-40B4-BE49-F238E27FC236}">
                  <a16:creationId xmlns:a16="http://schemas.microsoft.com/office/drawing/2014/main" id="{A7F64724-D02F-66BF-DB50-B2AE630893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23" name="Obrázek 22">
              <a:extLst>
                <a:ext uri="{FF2B5EF4-FFF2-40B4-BE49-F238E27FC236}">
                  <a16:creationId xmlns:a16="http://schemas.microsoft.com/office/drawing/2014/main" id="{A4DCA3C7-2879-1CE6-53ED-216C968BE253}"/>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grpSp>
        <p:nvGrpSpPr>
          <p:cNvPr id="25" name="Skupina 24">
            <a:extLst>
              <a:ext uri="{FF2B5EF4-FFF2-40B4-BE49-F238E27FC236}">
                <a16:creationId xmlns:a16="http://schemas.microsoft.com/office/drawing/2014/main" id="{D190931A-17A4-A912-FC3F-8EAC2F81E8B7}"/>
              </a:ext>
            </a:extLst>
          </p:cNvPr>
          <p:cNvGrpSpPr/>
          <p:nvPr/>
        </p:nvGrpSpPr>
        <p:grpSpPr>
          <a:xfrm>
            <a:off x="4682758" y="2255890"/>
            <a:ext cx="3057100" cy="3097993"/>
            <a:chOff x="4683978" y="2255584"/>
            <a:chExt cx="3057896" cy="3098800"/>
          </a:xfrm>
        </p:grpSpPr>
        <p:pic>
          <p:nvPicPr>
            <p:cNvPr id="19" name="Obrázek 18">
              <a:extLst>
                <a:ext uri="{FF2B5EF4-FFF2-40B4-BE49-F238E27FC236}">
                  <a16:creationId xmlns:a16="http://schemas.microsoft.com/office/drawing/2014/main" id="{D92B724F-CD14-2490-D994-889ECD7E17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3978" y="2255584"/>
              <a:ext cx="3057896" cy="3098800"/>
            </a:xfrm>
            <a:prstGeom prst="rect">
              <a:avLst/>
            </a:prstGeom>
          </p:spPr>
        </p:pic>
        <p:pic>
          <p:nvPicPr>
            <p:cNvPr id="24" name="Obrázek 23">
              <a:extLst>
                <a:ext uri="{FF2B5EF4-FFF2-40B4-BE49-F238E27FC236}">
                  <a16:creationId xmlns:a16="http://schemas.microsoft.com/office/drawing/2014/main" id="{83123BF4-0EEE-FBD8-5F75-4506A9F0AB6A}"/>
                </a:ext>
              </a:extLst>
            </p:cNvPr>
            <p:cNvPicPr>
              <a:picLocks noChangeAspect="1"/>
            </p:cNvPicPr>
            <p:nvPr/>
          </p:nvPicPr>
          <p:blipFill>
            <a:blip r:embed="rId4" cstate="screen">
              <a:alphaModFix amt="70000"/>
              <a:duotone>
                <a:prstClr val="black"/>
                <a:schemeClr val="accent6">
                  <a:tint val="45000"/>
                  <a:satMod val="400000"/>
                </a:schemeClr>
              </a:duotone>
              <a:extLst>
                <a:ext uri="{28A0092B-C50C-407E-A947-70E740481C1C}">
                  <a14:useLocalDpi xmlns:a14="http://schemas.microsoft.com/office/drawing/2010/main"/>
                </a:ext>
              </a:extLst>
            </a:blip>
            <a:srcRect/>
            <a:stretch/>
          </p:blipFill>
          <p:spPr>
            <a:xfrm>
              <a:off x="4683978" y="2960370"/>
              <a:ext cx="3057896" cy="2068830"/>
            </a:xfrm>
            <a:prstGeom prst="rect">
              <a:avLst/>
            </a:prstGeom>
          </p:spPr>
        </p:pic>
      </p:grpSp>
      <p:sp>
        <p:nvSpPr>
          <p:cNvPr id="26" name="TextovéPole 25">
            <a:extLst>
              <a:ext uri="{FF2B5EF4-FFF2-40B4-BE49-F238E27FC236}">
                <a16:creationId xmlns:a16="http://schemas.microsoft.com/office/drawing/2014/main" id="{62721054-E0C0-4479-FCC9-302556A3F984}"/>
              </a:ext>
            </a:extLst>
          </p:cNvPr>
          <p:cNvSpPr txBox="1"/>
          <p:nvPr/>
        </p:nvSpPr>
        <p:spPr>
          <a:xfrm>
            <a:off x="2380027" y="2450775"/>
            <a:ext cx="571351" cy="369236"/>
          </a:xfrm>
          <a:prstGeom prst="rect">
            <a:avLst/>
          </a:prstGeom>
          <a:noFill/>
        </p:spPr>
        <p:txBody>
          <a:bodyPr wrap="square" rtlCol="0">
            <a:spAutoFit/>
          </a:bodyPr>
          <a:lstStyle/>
          <a:p>
            <a:r>
              <a:rPr lang="cs-CZ" sz="1799" b="1">
                <a:solidFill>
                  <a:srgbClr val="224466"/>
                </a:solidFill>
                <a:latin typeface="Verdana" panose="020B0604030504040204" pitchFamily="34" charset="0"/>
                <a:ea typeface="Verdana" panose="020B0604030504040204" pitchFamily="34" charset="0"/>
              </a:rPr>
              <a:t>1.</a:t>
            </a:r>
          </a:p>
        </p:txBody>
      </p:sp>
      <p:sp>
        <p:nvSpPr>
          <p:cNvPr id="27" name="TextovéPole 26">
            <a:extLst>
              <a:ext uri="{FF2B5EF4-FFF2-40B4-BE49-F238E27FC236}">
                <a16:creationId xmlns:a16="http://schemas.microsoft.com/office/drawing/2014/main" id="{B9DB111E-6B87-D954-FAE0-63252C34B6FE}"/>
              </a:ext>
            </a:extLst>
          </p:cNvPr>
          <p:cNvSpPr txBox="1"/>
          <p:nvPr/>
        </p:nvSpPr>
        <p:spPr>
          <a:xfrm>
            <a:off x="5925632" y="2423573"/>
            <a:ext cx="571351" cy="369236"/>
          </a:xfrm>
          <a:prstGeom prst="rect">
            <a:avLst/>
          </a:prstGeom>
          <a:noFill/>
        </p:spPr>
        <p:txBody>
          <a:bodyPr wrap="square" rtlCol="0">
            <a:spAutoFit/>
          </a:bodyPr>
          <a:lstStyle/>
          <a:p>
            <a:r>
              <a:rPr lang="cs-CZ" sz="1799" b="1">
                <a:solidFill>
                  <a:srgbClr val="224466"/>
                </a:solidFill>
                <a:latin typeface="Verdana" panose="020B0604030504040204" pitchFamily="34" charset="0"/>
                <a:ea typeface="Verdana" panose="020B0604030504040204" pitchFamily="34" charset="0"/>
              </a:rPr>
              <a:t>2.</a:t>
            </a:r>
          </a:p>
        </p:txBody>
      </p:sp>
      <p:sp>
        <p:nvSpPr>
          <p:cNvPr id="28" name="TextovéPole 27">
            <a:extLst>
              <a:ext uri="{FF2B5EF4-FFF2-40B4-BE49-F238E27FC236}">
                <a16:creationId xmlns:a16="http://schemas.microsoft.com/office/drawing/2014/main" id="{545102F2-00ED-6C60-1759-4A551F3E59E0}"/>
              </a:ext>
            </a:extLst>
          </p:cNvPr>
          <p:cNvSpPr txBox="1"/>
          <p:nvPr/>
        </p:nvSpPr>
        <p:spPr>
          <a:xfrm>
            <a:off x="9471237" y="2450149"/>
            <a:ext cx="571351" cy="369236"/>
          </a:xfrm>
          <a:prstGeom prst="rect">
            <a:avLst/>
          </a:prstGeom>
          <a:noFill/>
        </p:spPr>
        <p:txBody>
          <a:bodyPr wrap="square" rtlCol="0">
            <a:spAutoFit/>
          </a:bodyPr>
          <a:lstStyle/>
          <a:p>
            <a:r>
              <a:rPr lang="cs-CZ" sz="1799" b="1">
                <a:solidFill>
                  <a:srgbClr val="224466"/>
                </a:solidFill>
                <a:latin typeface="Verdana" panose="020B0604030504040204" pitchFamily="34" charset="0"/>
                <a:ea typeface="Verdana" panose="020B0604030504040204" pitchFamily="34" charset="0"/>
              </a:rPr>
              <a:t>3.</a:t>
            </a:r>
          </a:p>
        </p:txBody>
      </p:sp>
      <p:sp>
        <p:nvSpPr>
          <p:cNvPr id="6" name="Nadpis 5">
            <a:extLst>
              <a:ext uri="{FF2B5EF4-FFF2-40B4-BE49-F238E27FC236}">
                <a16:creationId xmlns:a16="http://schemas.microsoft.com/office/drawing/2014/main" id="{6463A95A-F896-ADBE-6257-F4ECC91FE69A}"/>
              </a:ext>
            </a:extLst>
          </p:cNvPr>
          <p:cNvSpPr>
            <a:spLocks noGrp="1"/>
          </p:cNvSpPr>
          <p:nvPr>
            <p:ph type="title"/>
          </p:nvPr>
        </p:nvSpPr>
        <p:spPr>
          <a:xfrm>
            <a:off x="1810082" y="248856"/>
            <a:ext cx="8229600" cy="1143000"/>
          </a:xfrm>
        </p:spPr>
        <p:txBody>
          <a:bodyPr/>
          <a:lstStyle/>
          <a:p>
            <a:r>
              <a:rPr lang="cs-CZ"/>
              <a:t>Ze které se napijete?</a:t>
            </a:r>
          </a:p>
        </p:txBody>
      </p:sp>
    </p:spTree>
    <p:extLst>
      <p:ext uri="{BB962C8B-B14F-4D97-AF65-F5344CB8AC3E}">
        <p14:creationId xmlns:p14="http://schemas.microsoft.com/office/powerpoint/2010/main" val="33640734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DEB6-D4DF-A754-7F84-520B328D222D}"/>
            </a:ext>
          </a:extLst>
        </p:cNvPr>
        <p:cNvGrpSpPr/>
        <p:nvPr/>
      </p:nvGrpSpPr>
      <p:grpSpPr>
        <a:xfrm>
          <a:off x="0" y="0"/>
          <a:ext cx="0" cy="0"/>
          <a:chOff x="0" y="0"/>
          <a:chExt cx="0" cy="0"/>
        </a:xfrm>
      </p:grpSpPr>
      <p:pic>
        <p:nvPicPr>
          <p:cNvPr id="2" name="Obrázek 1">
            <a:extLst>
              <a:ext uri="{FF2B5EF4-FFF2-40B4-BE49-F238E27FC236}">
                <a16:creationId xmlns:a16="http://schemas.microsoft.com/office/drawing/2014/main" id="{2072D726-0763-66A8-397A-6B3952C16B69}"/>
              </a:ext>
            </a:extLst>
          </p:cNvPr>
          <p:cNvPicPr>
            <a:picLocks noChangeAspect="1"/>
          </p:cNvPicPr>
          <p:nvPr/>
        </p:nvPicPr>
        <p:blipFill>
          <a:blip r:embed="rId3" cstate="screen">
            <a:alphaModFix amt="70000"/>
            <a:extLst>
              <a:ext uri="{28A0092B-C50C-407E-A947-70E740481C1C}">
                <a14:useLocalDpi xmlns:a14="http://schemas.microsoft.com/office/drawing/2010/main"/>
              </a:ext>
            </a:extLst>
          </a:blip>
          <a:srcRect t="3162" b="1337"/>
          <a:stretch/>
        </p:blipFill>
        <p:spPr>
          <a:xfrm>
            <a:off x="2610404" y="129447"/>
            <a:ext cx="6968017" cy="6727661"/>
          </a:xfrm>
          <a:prstGeom prst="rect">
            <a:avLst/>
          </a:prstGeom>
        </p:spPr>
      </p:pic>
      <p:pic>
        <p:nvPicPr>
          <p:cNvPr id="3" name="Obrázek 2">
            <a:extLst>
              <a:ext uri="{FF2B5EF4-FFF2-40B4-BE49-F238E27FC236}">
                <a16:creationId xmlns:a16="http://schemas.microsoft.com/office/drawing/2014/main" id="{520C7888-77AF-2DF9-3899-29D5B5C1541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488812" y="878839"/>
            <a:ext cx="5211200" cy="5100322"/>
          </a:xfrm>
          <a:prstGeom prst="rect">
            <a:avLst/>
          </a:prstGeom>
        </p:spPr>
      </p:pic>
      <p:pic>
        <p:nvPicPr>
          <p:cNvPr id="8" name="Obrázek 7">
            <a:extLst>
              <a:ext uri="{FF2B5EF4-FFF2-40B4-BE49-F238E27FC236}">
                <a16:creationId xmlns:a16="http://schemas.microsoft.com/office/drawing/2014/main" id="{F5B4B9FF-3191-25DF-B180-4957D3447C0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448058" y="-47366"/>
            <a:ext cx="1740767" cy="1319318"/>
          </a:xfrm>
          <a:prstGeom prst="rect">
            <a:avLst/>
          </a:prstGeom>
        </p:spPr>
      </p:pic>
      <p:grpSp>
        <p:nvGrpSpPr>
          <p:cNvPr id="26" name="Skupina 25">
            <a:extLst>
              <a:ext uri="{FF2B5EF4-FFF2-40B4-BE49-F238E27FC236}">
                <a16:creationId xmlns:a16="http://schemas.microsoft.com/office/drawing/2014/main" id="{73350004-0161-8C16-BA32-301F510C0591}"/>
              </a:ext>
            </a:extLst>
          </p:cNvPr>
          <p:cNvGrpSpPr/>
          <p:nvPr/>
        </p:nvGrpSpPr>
        <p:grpSpPr>
          <a:xfrm>
            <a:off x="10339811" y="1465620"/>
            <a:ext cx="1018093" cy="1121812"/>
            <a:chOff x="10028404" y="1649629"/>
            <a:chExt cx="1018358" cy="1122104"/>
          </a:xfrm>
        </p:grpSpPr>
        <p:sp>
          <p:nvSpPr>
            <p:cNvPr id="20" name="Obdélník 19">
              <a:extLst>
                <a:ext uri="{FF2B5EF4-FFF2-40B4-BE49-F238E27FC236}">
                  <a16:creationId xmlns:a16="http://schemas.microsoft.com/office/drawing/2014/main" id="{07A9A952-F4C5-49C6-FC4C-295961C9FEAC}"/>
                </a:ext>
              </a:extLst>
            </p:cNvPr>
            <p:cNvSpPr/>
            <p:nvPr/>
          </p:nvSpPr>
          <p:spPr>
            <a:xfrm>
              <a:off x="10028404" y="1669192"/>
              <a:ext cx="1018358" cy="110254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22" name="Skupina 21">
              <a:extLst>
                <a:ext uri="{FF2B5EF4-FFF2-40B4-BE49-F238E27FC236}">
                  <a16:creationId xmlns:a16="http://schemas.microsoft.com/office/drawing/2014/main" id="{FF3A083F-921D-A174-EDAB-08581A7177DA}"/>
                </a:ext>
              </a:extLst>
            </p:cNvPr>
            <p:cNvGrpSpPr/>
            <p:nvPr/>
          </p:nvGrpSpPr>
          <p:grpSpPr>
            <a:xfrm>
              <a:off x="10028404" y="1649629"/>
              <a:ext cx="862298" cy="1069541"/>
              <a:chOff x="9597255" y="1184934"/>
              <a:chExt cx="862298" cy="1069541"/>
            </a:xfrm>
          </p:grpSpPr>
          <p:pic>
            <p:nvPicPr>
              <p:cNvPr id="10" name="Obrázek 9">
                <a:extLst>
                  <a:ext uri="{FF2B5EF4-FFF2-40B4-BE49-F238E27FC236}">
                    <a16:creationId xmlns:a16="http://schemas.microsoft.com/office/drawing/2014/main" id="{5D5C4718-9DAC-F433-7206-0838E5DAEF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97255" y="1184934"/>
                <a:ext cx="862298" cy="1069541"/>
              </a:xfrm>
              <a:prstGeom prst="rect">
                <a:avLst/>
              </a:prstGeom>
            </p:spPr>
          </p:pic>
          <p:sp>
            <p:nvSpPr>
              <p:cNvPr id="21" name="Obdélník 20">
                <a:extLst>
                  <a:ext uri="{FF2B5EF4-FFF2-40B4-BE49-F238E27FC236}">
                    <a16:creationId xmlns:a16="http://schemas.microsoft.com/office/drawing/2014/main" id="{C7087320-EE58-8DFF-579B-1515CA98A3A2}"/>
                  </a:ext>
                </a:extLst>
              </p:cNvPr>
              <p:cNvSpPr/>
              <p:nvPr/>
            </p:nvSpPr>
            <p:spPr>
              <a:xfrm>
                <a:off x="9858375" y="1700214"/>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grpSp>
        <p:nvGrpSpPr>
          <p:cNvPr id="42" name="Skupina 41">
            <a:extLst>
              <a:ext uri="{FF2B5EF4-FFF2-40B4-BE49-F238E27FC236}">
                <a16:creationId xmlns:a16="http://schemas.microsoft.com/office/drawing/2014/main" id="{95623234-7427-9CC6-989D-E6584A726E22}"/>
              </a:ext>
            </a:extLst>
          </p:cNvPr>
          <p:cNvGrpSpPr/>
          <p:nvPr/>
        </p:nvGrpSpPr>
        <p:grpSpPr>
          <a:xfrm>
            <a:off x="10339812" y="818895"/>
            <a:ext cx="995238" cy="685830"/>
            <a:chOff x="10342505" y="818214"/>
            <a:chExt cx="995497" cy="686009"/>
          </a:xfrm>
        </p:grpSpPr>
        <p:sp>
          <p:nvSpPr>
            <p:cNvPr id="25" name="Obdélník 24">
              <a:extLst>
                <a:ext uri="{FF2B5EF4-FFF2-40B4-BE49-F238E27FC236}">
                  <a16:creationId xmlns:a16="http://schemas.microsoft.com/office/drawing/2014/main" id="{D7AB62D8-1BC3-F99E-981E-BA9CF7050B7D}"/>
                </a:ext>
              </a:extLst>
            </p:cNvPr>
            <p:cNvSpPr/>
            <p:nvPr/>
          </p:nvSpPr>
          <p:spPr>
            <a:xfrm>
              <a:off x="10632943" y="818214"/>
              <a:ext cx="144982" cy="39321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28" name="Přímá spojnice 27">
              <a:extLst>
                <a:ext uri="{FF2B5EF4-FFF2-40B4-BE49-F238E27FC236}">
                  <a16:creationId xmlns:a16="http://schemas.microsoft.com/office/drawing/2014/main" id="{7AE8C931-0509-2D59-2B1D-2DE049AB5E7D}"/>
                </a:ext>
              </a:extLst>
            </p:cNvPr>
            <p:cNvCxnSpPr>
              <a:cxnSpLocks/>
            </p:cNvCxnSpPr>
            <p:nvPr/>
          </p:nvCxnSpPr>
          <p:spPr>
            <a:xfrm flipV="1">
              <a:off x="10342505" y="1211430"/>
              <a:ext cx="290438" cy="29279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Přímá spojnice 29">
              <a:extLst>
                <a:ext uri="{FF2B5EF4-FFF2-40B4-BE49-F238E27FC236}">
                  <a16:creationId xmlns:a16="http://schemas.microsoft.com/office/drawing/2014/main" id="{320C5A56-D9CD-2F0C-AD6B-E9E545C6F5AF}"/>
                </a:ext>
              </a:extLst>
            </p:cNvPr>
            <p:cNvCxnSpPr>
              <a:cxnSpLocks/>
            </p:cNvCxnSpPr>
            <p:nvPr/>
          </p:nvCxnSpPr>
          <p:spPr>
            <a:xfrm flipH="1" flipV="1">
              <a:off x="10743280" y="1188950"/>
              <a:ext cx="594722" cy="29283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3" name="TextovéPole 32">
            <a:extLst>
              <a:ext uri="{FF2B5EF4-FFF2-40B4-BE49-F238E27FC236}">
                <a16:creationId xmlns:a16="http://schemas.microsoft.com/office/drawing/2014/main" id="{987C1542-5E64-564B-E164-51044C7AB394}"/>
              </a:ext>
            </a:extLst>
          </p:cNvPr>
          <p:cNvSpPr txBox="1"/>
          <p:nvPr/>
        </p:nvSpPr>
        <p:spPr>
          <a:xfrm>
            <a:off x="11403653" y="1851687"/>
            <a:ext cx="559623" cy="369236"/>
          </a:xfrm>
          <a:prstGeom prst="rect">
            <a:avLst/>
          </a:prstGeom>
          <a:noFill/>
        </p:spPr>
        <p:txBody>
          <a:bodyPr wrap="none" rtlCol="0">
            <a:spAutoFit/>
          </a:bodyPr>
          <a:lstStyle/>
          <a:p>
            <a:r>
              <a:rPr lang="cs-CZ" sz="1799" b="1"/>
              <a:t>mm</a:t>
            </a:r>
          </a:p>
        </p:txBody>
      </p:sp>
      <p:grpSp>
        <p:nvGrpSpPr>
          <p:cNvPr id="60" name="Skupina 59">
            <a:extLst>
              <a:ext uri="{FF2B5EF4-FFF2-40B4-BE49-F238E27FC236}">
                <a16:creationId xmlns:a16="http://schemas.microsoft.com/office/drawing/2014/main" id="{DB1D77A3-5224-EF54-013C-1A669D73F414}"/>
              </a:ext>
            </a:extLst>
          </p:cNvPr>
          <p:cNvGrpSpPr/>
          <p:nvPr/>
        </p:nvGrpSpPr>
        <p:grpSpPr>
          <a:xfrm>
            <a:off x="10339811" y="2275313"/>
            <a:ext cx="1018093" cy="1539730"/>
            <a:chOff x="10342505" y="2275012"/>
            <a:chExt cx="1018358" cy="1540131"/>
          </a:xfrm>
        </p:grpSpPr>
        <p:grpSp>
          <p:nvGrpSpPr>
            <p:cNvPr id="34" name="Skupina 33">
              <a:extLst>
                <a:ext uri="{FF2B5EF4-FFF2-40B4-BE49-F238E27FC236}">
                  <a16:creationId xmlns:a16="http://schemas.microsoft.com/office/drawing/2014/main" id="{C757F5C1-5EF9-FF3B-4B68-BAA9B30EC4D6}"/>
                </a:ext>
              </a:extLst>
            </p:cNvPr>
            <p:cNvGrpSpPr/>
            <p:nvPr/>
          </p:nvGrpSpPr>
          <p:grpSpPr>
            <a:xfrm>
              <a:off x="10342505" y="2682919"/>
              <a:ext cx="1018358" cy="1132224"/>
              <a:chOff x="9975960" y="1155246"/>
              <a:chExt cx="1018358" cy="1132224"/>
            </a:xfrm>
          </p:grpSpPr>
          <p:sp>
            <p:nvSpPr>
              <p:cNvPr id="35" name="Obdélník 34">
                <a:extLst>
                  <a:ext uri="{FF2B5EF4-FFF2-40B4-BE49-F238E27FC236}">
                    <a16:creationId xmlns:a16="http://schemas.microsoft.com/office/drawing/2014/main" id="{AC649A13-F3A3-2C0E-38EA-27EEB570DD76}"/>
                  </a:ext>
                </a:extLst>
              </p:cNvPr>
              <p:cNvSpPr/>
              <p:nvPr/>
            </p:nvSpPr>
            <p:spPr>
              <a:xfrm>
                <a:off x="9975960" y="1219309"/>
                <a:ext cx="1018358" cy="1068161"/>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36" name="Skupina 35">
                <a:extLst>
                  <a:ext uri="{FF2B5EF4-FFF2-40B4-BE49-F238E27FC236}">
                    <a16:creationId xmlns:a16="http://schemas.microsoft.com/office/drawing/2014/main" id="{60ABD617-D789-E3D5-0416-ACB06300615F}"/>
                  </a:ext>
                </a:extLst>
              </p:cNvPr>
              <p:cNvGrpSpPr/>
              <p:nvPr/>
            </p:nvGrpSpPr>
            <p:grpSpPr>
              <a:xfrm>
                <a:off x="9984013" y="1155246"/>
                <a:ext cx="862298" cy="1068161"/>
                <a:chOff x="9552864" y="690551"/>
                <a:chExt cx="862298" cy="1068161"/>
              </a:xfrm>
            </p:grpSpPr>
            <p:pic>
              <p:nvPicPr>
                <p:cNvPr id="37" name="Obrázek 36">
                  <a:extLst>
                    <a:ext uri="{FF2B5EF4-FFF2-40B4-BE49-F238E27FC236}">
                      <a16:creationId xmlns:a16="http://schemas.microsoft.com/office/drawing/2014/main" id="{1B9735D9-FD33-2328-EADD-859955915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38" name="Obdélník 37">
                  <a:extLst>
                    <a:ext uri="{FF2B5EF4-FFF2-40B4-BE49-F238E27FC236}">
                      <a16:creationId xmlns:a16="http://schemas.microsoft.com/office/drawing/2014/main" id="{2231BDB4-E87B-6DFF-8725-5B836227E168}"/>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39" name="Obdélník 38">
              <a:extLst>
                <a:ext uri="{FF2B5EF4-FFF2-40B4-BE49-F238E27FC236}">
                  <a16:creationId xmlns:a16="http://schemas.microsoft.com/office/drawing/2014/main" id="{B948F4F4-1F5E-5110-B384-748A619CFF94}"/>
                </a:ext>
              </a:extLst>
            </p:cNvPr>
            <p:cNvSpPr/>
            <p:nvPr/>
          </p:nvSpPr>
          <p:spPr>
            <a:xfrm>
              <a:off x="10513998" y="2275012"/>
              <a:ext cx="95577" cy="182373"/>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44" name="Přímá spojnice 43">
              <a:extLst>
                <a:ext uri="{FF2B5EF4-FFF2-40B4-BE49-F238E27FC236}">
                  <a16:creationId xmlns:a16="http://schemas.microsoft.com/office/drawing/2014/main" id="{3482204B-5561-6CD1-6F22-F34D71C8E1D9}"/>
                </a:ext>
              </a:extLst>
            </p:cNvPr>
            <p:cNvCxnSpPr>
              <a:cxnSpLocks/>
              <a:stCxn id="39" idx="2"/>
            </p:cNvCxnSpPr>
            <p:nvPr/>
          </p:nvCxnSpPr>
          <p:spPr>
            <a:xfrm flipH="1">
              <a:off x="10350558" y="2457385"/>
              <a:ext cx="211229" cy="27098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8" name="Přímá spojnice 47">
              <a:extLst>
                <a:ext uri="{FF2B5EF4-FFF2-40B4-BE49-F238E27FC236}">
                  <a16:creationId xmlns:a16="http://schemas.microsoft.com/office/drawing/2014/main" id="{CE810000-8473-1976-0394-BEE4816B9B59}"/>
                </a:ext>
              </a:extLst>
            </p:cNvPr>
            <p:cNvCxnSpPr>
              <a:cxnSpLocks/>
              <a:stCxn id="39" idx="2"/>
            </p:cNvCxnSpPr>
            <p:nvPr/>
          </p:nvCxnSpPr>
          <p:spPr>
            <a:xfrm>
              <a:off x="10561787" y="2457385"/>
              <a:ext cx="799076" cy="2976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70" name="TextovéPole 69">
            <a:extLst>
              <a:ext uri="{FF2B5EF4-FFF2-40B4-BE49-F238E27FC236}">
                <a16:creationId xmlns:a16="http://schemas.microsoft.com/office/drawing/2014/main" id="{6739FD3C-2C03-9727-6F9C-2DDF8FE4B3EB}"/>
              </a:ext>
            </a:extLst>
          </p:cNvPr>
          <p:cNvSpPr txBox="1"/>
          <p:nvPr/>
        </p:nvSpPr>
        <p:spPr>
          <a:xfrm>
            <a:off x="11420781" y="5564080"/>
            <a:ext cx="501930" cy="369236"/>
          </a:xfrm>
          <a:prstGeom prst="rect">
            <a:avLst/>
          </a:prstGeom>
          <a:noFill/>
        </p:spPr>
        <p:txBody>
          <a:bodyPr wrap="square" rtlCol="0">
            <a:spAutoFit/>
          </a:bodyPr>
          <a:lstStyle/>
          <a:p>
            <a:r>
              <a:rPr lang="cs-CZ" sz="1799" b="1"/>
              <a:t>µm</a:t>
            </a:r>
          </a:p>
        </p:txBody>
      </p:sp>
      <p:grpSp>
        <p:nvGrpSpPr>
          <p:cNvPr id="82" name="Skupina 81">
            <a:extLst>
              <a:ext uri="{FF2B5EF4-FFF2-40B4-BE49-F238E27FC236}">
                <a16:creationId xmlns:a16="http://schemas.microsoft.com/office/drawing/2014/main" id="{73718CE6-D5C5-0272-8D43-9DF9264912F5}"/>
              </a:ext>
            </a:extLst>
          </p:cNvPr>
          <p:cNvGrpSpPr/>
          <p:nvPr/>
        </p:nvGrpSpPr>
        <p:grpSpPr>
          <a:xfrm>
            <a:off x="10347158" y="3500704"/>
            <a:ext cx="1022347" cy="1539730"/>
            <a:chOff x="10338250" y="2275012"/>
            <a:chExt cx="1022613" cy="1540131"/>
          </a:xfrm>
        </p:grpSpPr>
        <p:grpSp>
          <p:nvGrpSpPr>
            <p:cNvPr id="83" name="Skupina 82">
              <a:extLst>
                <a:ext uri="{FF2B5EF4-FFF2-40B4-BE49-F238E27FC236}">
                  <a16:creationId xmlns:a16="http://schemas.microsoft.com/office/drawing/2014/main" id="{35B41CC2-DDB7-D706-8F92-9B99263C3D49}"/>
                </a:ext>
              </a:extLst>
            </p:cNvPr>
            <p:cNvGrpSpPr/>
            <p:nvPr/>
          </p:nvGrpSpPr>
          <p:grpSpPr>
            <a:xfrm>
              <a:off x="10342505" y="2682919"/>
              <a:ext cx="1018358" cy="1132224"/>
              <a:chOff x="9975960" y="1155246"/>
              <a:chExt cx="1018358" cy="1132224"/>
            </a:xfrm>
          </p:grpSpPr>
          <p:sp>
            <p:nvSpPr>
              <p:cNvPr id="87" name="Obdélník 86">
                <a:extLst>
                  <a:ext uri="{FF2B5EF4-FFF2-40B4-BE49-F238E27FC236}">
                    <a16:creationId xmlns:a16="http://schemas.microsoft.com/office/drawing/2014/main" id="{851EEA8A-DC72-8BD6-D048-0372C6AB1941}"/>
                  </a:ext>
                </a:extLst>
              </p:cNvPr>
              <p:cNvSpPr/>
              <p:nvPr/>
            </p:nvSpPr>
            <p:spPr>
              <a:xfrm>
                <a:off x="9975960" y="1219309"/>
                <a:ext cx="1018358" cy="1068161"/>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88" name="Skupina 87">
                <a:extLst>
                  <a:ext uri="{FF2B5EF4-FFF2-40B4-BE49-F238E27FC236}">
                    <a16:creationId xmlns:a16="http://schemas.microsoft.com/office/drawing/2014/main" id="{74FA53E1-A451-D81C-B170-37AFB222F735}"/>
                  </a:ext>
                </a:extLst>
              </p:cNvPr>
              <p:cNvGrpSpPr/>
              <p:nvPr/>
            </p:nvGrpSpPr>
            <p:grpSpPr>
              <a:xfrm>
                <a:off x="9984013" y="1155246"/>
                <a:ext cx="862298" cy="1068161"/>
                <a:chOff x="9552864" y="690551"/>
                <a:chExt cx="862298" cy="1068161"/>
              </a:xfrm>
            </p:grpSpPr>
            <p:pic>
              <p:nvPicPr>
                <p:cNvPr id="89" name="Obrázek 88">
                  <a:extLst>
                    <a:ext uri="{FF2B5EF4-FFF2-40B4-BE49-F238E27FC236}">
                      <a16:creationId xmlns:a16="http://schemas.microsoft.com/office/drawing/2014/main" id="{C1DA7776-AD98-4DB3-A240-D343BC56DB3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90" name="Obdélník 89">
                  <a:extLst>
                    <a:ext uri="{FF2B5EF4-FFF2-40B4-BE49-F238E27FC236}">
                      <a16:creationId xmlns:a16="http://schemas.microsoft.com/office/drawing/2014/main" id="{C0130E50-C3BB-71CA-A273-8007861CF1A9}"/>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84" name="Obdélník 83">
              <a:extLst>
                <a:ext uri="{FF2B5EF4-FFF2-40B4-BE49-F238E27FC236}">
                  <a16:creationId xmlns:a16="http://schemas.microsoft.com/office/drawing/2014/main" id="{454F764E-ADB6-085C-99CE-2C2F8D00A76D}"/>
                </a:ext>
              </a:extLst>
            </p:cNvPr>
            <p:cNvSpPr/>
            <p:nvPr/>
          </p:nvSpPr>
          <p:spPr>
            <a:xfrm>
              <a:off x="10513998" y="2275012"/>
              <a:ext cx="95577" cy="182373"/>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85" name="Přímá spojnice 84">
              <a:extLst>
                <a:ext uri="{FF2B5EF4-FFF2-40B4-BE49-F238E27FC236}">
                  <a16:creationId xmlns:a16="http://schemas.microsoft.com/office/drawing/2014/main" id="{5A4F824B-01C3-F7C3-5B08-74F99A69B82C}"/>
                </a:ext>
              </a:extLst>
            </p:cNvPr>
            <p:cNvCxnSpPr>
              <a:cxnSpLocks/>
              <a:stCxn id="84" idx="2"/>
            </p:cNvCxnSpPr>
            <p:nvPr/>
          </p:nvCxnSpPr>
          <p:spPr>
            <a:xfrm flipH="1">
              <a:off x="10338250" y="2457385"/>
              <a:ext cx="223537" cy="2976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6" name="Přímá spojnice 85">
              <a:extLst>
                <a:ext uri="{FF2B5EF4-FFF2-40B4-BE49-F238E27FC236}">
                  <a16:creationId xmlns:a16="http://schemas.microsoft.com/office/drawing/2014/main" id="{4F876D9C-0B83-33BE-BCE6-4C41FE427F12}"/>
                </a:ext>
              </a:extLst>
            </p:cNvPr>
            <p:cNvCxnSpPr>
              <a:cxnSpLocks/>
              <a:stCxn id="84" idx="2"/>
            </p:cNvCxnSpPr>
            <p:nvPr/>
          </p:nvCxnSpPr>
          <p:spPr>
            <a:xfrm>
              <a:off x="10561787" y="2457385"/>
              <a:ext cx="799076" cy="2976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91" name="Skupina 90">
            <a:extLst>
              <a:ext uri="{FF2B5EF4-FFF2-40B4-BE49-F238E27FC236}">
                <a16:creationId xmlns:a16="http://schemas.microsoft.com/office/drawing/2014/main" id="{B08A5A0D-1566-B290-1B6F-2FBF0603AE08}"/>
              </a:ext>
            </a:extLst>
          </p:cNvPr>
          <p:cNvGrpSpPr/>
          <p:nvPr/>
        </p:nvGrpSpPr>
        <p:grpSpPr>
          <a:xfrm>
            <a:off x="10363716" y="4742910"/>
            <a:ext cx="1018093" cy="1539730"/>
            <a:chOff x="10342505" y="2275012"/>
            <a:chExt cx="1018358" cy="1540131"/>
          </a:xfrm>
        </p:grpSpPr>
        <p:grpSp>
          <p:nvGrpSpPr>
            <p:cNvPr id="92" name="Skupina 91">
              <a:extLst>
                <a:ext uri="{FF2B5EF4-FFF2-40B4-BE49-F238E27FC236}">
                  <a16:creationId xmlns:a16="http://schemas.microsoft.com/office/drawing/2014/main" id="{707EB33E-9B13-D619-01D0-78A25EC27A76}"/>
                </a:ext>
              </a:extLst>
            </p:cNvPr>
            <p:cNvGrpSpPr/>
            <p:nvPr/>
          </p:nvGrpSpPr>
          <p:grpSpPr>
            <a:xfrm>
              <a:off x="10342505" y="2682919"/>
              <a:ext cx="1018358" cy="1132224"/>
              <a:chOff x="9975960" y="1155246"/>
              <a:chExt cx="1018358" cy="1132224"/>
            </a:xfrm>
          </p:grpSpPr>
          <p:sp>
            <p:nvSpPr>
              <p:cNvPr id="96" name="Obdélník 95">
                <a:extLst>
                  <a:ext uri="{FF2B5EF4-FFF2-40B4-BE49-F238E27FC236}">
                    <a16:creationId xmlns:a16="http://schemas.microsoft.com/office/drawing/2014/main" id="{A2CFE83B-F2F5-50C7-DA45-7927F7D680E0}"/>
                  </a:ext>
                </a:extLst>
              </p:cNvPr>
              <p:cNvSpPr/>
              <p:nvPr/>
            </p:nvSpPr>
            <p:spPr>
              <a:xfrm>
                <a:off x="9975960" y="1219309"/>
                <a:ext cx="1018358" cy="106816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97" name="Skupina 96">
                <a:extLst>
                  <a:ext uri="{FF2B5EF4-FFF2-40B4-BE49-F238E27FC236}">
                    <a16:creationId xmlns:a16="http://schemas.microsoft.com/office/drawing/2014/main" id="{F5A18D35-971C-201F-2FBC-6464F1491AEB}"/>
                  </a:ext>
                </a:extLst>
              </p:cNvPr>
              <p:cNvGrpSpPr/>
              <p:nvPr/>
            </p:nvGrpSpPr>
            <p:grpSpPr>
              <a:xfrm>
                <a:off x="9984013" y="1155246"/>
                <a:ext cx="862298" cy="1068161"/>
                <a:chOff x="9552864" y="690551"/>
                <a:chExt cx="862298" cy="1068161"/>
              </a:xfrm>
            </p:grpSpPr>
            <p:pic>
              <p:nvPicPr>
                <p:cNvPr id="98" name="Obrázek 97">
                  <a:extLst>
                    <a:ext uri="{FF2B5EF4-FFF2-40B4-BE49-F238E27FC236}">
                      <a16:creationId xmlns:a16="http://schemas.microsoft.com/office/drawing/2014/main" id="{E5364C87-C9B7-59EA-A060-138F2DD4DFA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99" name="Obdélník 98">
                  <a:extLst>
                    <a:ext uri="{FF2B5EF4-FFF2-40B4-BE49-F238E27FC236}">
                      <a16:creationId xmlns:a16="http://schemas.microsoft.com/office/drawing/2014/main" id="{9FD56DF8-E77D-52B8-8B2E-965F8F8FC047}"/>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93" name="Obdélník 92">
              <a:extLst>
                <a:ext uri="{FF2B5EF4-FFF2-40B4-BE49-F238E27FC236}">
                  <a16:creationId xmlns:a16="http://schemas.microsoft.com/office/drawing/2014/main" id="{94403FB5-B508-B480-39A2-8B3B6EB9D2B0}"/>
                </a:ext>
              </a:extLst>
            </p:cNvPr>
            <p:cNvSpPr/>
            <p:nvPr/>
          </p:nvSpPr>
          <p:spPr>
            <a:xfrm>
              <a:off x="10513998" y="2275012"/>
              <a:ext cx="95577" cy="182373"/>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94" name="Přímá spojnice 93">
              <a:extLst>
                <a:ext uri="{FF2B5EF4-FFF2-40B4-BE49-F238E27FC236}">
                  <a16:creationId xmlns:a16="http://schemas.microsoft.com/office/drawing/2014/main" id="{C52053FC-9A22-D6BA-966C-644840750FA3}"/>
                </a:ext>
              </a:extLst>
            </p:cNvPr>
            <p:cNvCxnSpPr>
              <a:cxnSpLocks/>
              <a:stCxn id="93" idx="2"/>
            </p:cNvCxnSpPr>
            <p:nvPr/>
          </p:nvCxnSpPr>
          <p:spPr>
            <a:xfrm flipH="1">
              <a:off x="10350558" y="2457385"/>
              <a:ext cx="211229" cy="27098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5" name="Přímá spojnice 94">
              <a:extLst>
                <a:ext uri="{FF2B5EF4-FFF2-40B4-BE49-F238E27FC236}">
                  <a16:creationId xmlns:a16="http://schemas.microsoft.com/office/drawing/2014/main" id="{6FC82393-9677-E088-0918-105102603586}"/>
                </a:ext>
              </a:extLst>
            </p:cNvPr>
            <p:cNvCxnSpPr>
              <a:cxnSpLocks/>
              <a:stCxn id="93" idx="2"/>
            </p:cNvCxnSpPr>
            <p:nvPr/>
          </p:nvCxnSpPr>
          <p:spPr>
            <a:xfrm>
              <a:off x="10561787" y="2457385"/>
              <a:ext cx="799076" cy="29760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4" name="TextovéPole 103">
            <a:extLst>
              <a:ext uri="{FF2B5EF4-FFF2-40B4-BE49-F238E27FC236}">
                <a16:creationId xmlns:a16="http://schemas.microsoft.com/office/drawing/2014/main" id="{7D0BBF31-A5BD-E7A8-BAA2-4A1D2EA4586C}"/>
              </a:ext>
            </a:extLst>
          </p:cNvPr>
          <p:cNvSpPr txBox="1"/>
          <p:nvPr/>
        </p:nvSpPr>
        <p:spPr>
          <a:xfrm>
            <a:off x="10861815" y="3111868"/>
            <a:ext cx="340069" cy="338466"/>
          </a:xfrm>
          <a:prstGeom prst="rect">
            <a:avLst/>
          </a:prstGeom>
          <a:noFill/>
        </p:spPr>
        <p:txBody>
          <a:bodyPr wrap="none" rtlCol="0">
            <a:spAutoFit/>
          </a:bodyPr>
          <a:lstStyle/>
          <a:p>
            <a:r>
              <a:rPr lang="cs-CZ" sz="1600"/>
              <a:t>0,</a:t>
            </a:r>
          </a:p>
        </p:txBody>
      </p:sp>
      <p:sp>
        <p:nvSpPr>
          <p:cNvPr id="105" name="TextovéPole 104">
            <a:extLst>
              <a:ext uri="{FF2B5EF4-FFF2-40B4-BE49-F238E27FC236}">
                <a16:creationId xmlns:a16="http://schemas.microsoft.com/office/drawing/2014/main" id="{5DDC8343-2CE5-E426-14AD-944C2E797799}"/>
              </a:ext>
            </a:extLst>
          </p:cNvPr>
          <p:cNvSpPr txBox="1"/>
          <p:nvPr/>
        </p:nvSpPr>
        <p:spPr>
          <a:xfrm>
            <a:off x="10765699" y="4331093"/>
            <a:ext cx="444236" cy="338466"/>
          </a:xfrm>
          <a:prstGeom prst="rect">
            <a:avLst/>
          </a:prstGeom>
          <a:noFill/>
        </p:spPr>
        <p:txBody>
          <a:bodyPr wrap="none" rtlCol="0">
            <a:spAutoFit/>
          </a:bodyPr>
          <a:lstStyle/>
          <a:p>
            <a:r>
              <a:rPr lang="cs-CZ" sz="1600"/>
              <a:t>0,0</a:t>
            </a:r>
          </a:p>
        </p:txBody>
      </p:sp>
      <p:sp>
        <p:nvSpPr>
          <p:cNvPr id="106" name="TextovéPole 105">
            <a:extLst>
              <a:ext uri="{FF2B5EF4-FFF2-40B4-BE49-F238E27FC236}">
                <a16:creationId xmlns:a16="http://schemas.microsoft.com/office/drawing/2014/main" id="{96AC3317-E6C4-165B-F558-DD72A33BE1C0}"/>
              </a:ext>
            </a:extLst>
          </p:cNvPr>
          <p:cNvSpPr txBox="1"/>
          <p:nvPr/>
        </p:nvSpPr>
        <p:spPr>
          <a:xfrm>
            <a:off x="11403652" y="3058736"/>
            <a:ext cx="559623" cy="369236"/>
          </a:xfrm>
          <a:prstGeom prst="rect">
            <a:avLst/>
          </a:prstGeom>
          <a:noFill/>
        </p:spPr>
        <p:txBody>
          <a:bodyPr wrap="none" rtlCol="0">
            <a:spAutoFit/>
          </a:bodyPr>
          <a:lstStyle/>
          <a:p>
            <a:r>
              <a:rPr lang="cs-CZ" sz="1799" b="1"/>
              <a:t>mm</a:t>
            </a:r>
          </a:p>
        </p:txBody>
      </p:sp>
      <p:sp>
        <p:nvSpPr>
          <p:cNvPr id="107" name="TextovéPole 106">
            <a:extLst>
              <a:ext uri="{FF2B5EF4-FFF2-40B4-BE49-F238E27FC236}">
                <a16:creationId xmlns:a16="http://schemas.microsoft.com/office/drawing/2014/main" id="{5D1BB5B1-9EFD-90F2-0A86-5462EED24D26}"/>
              </a:ext>
            </a:extLst>
          </p:cNvPr>
          <p:cNvSpPr txBox="1"/>
          <p:nvPr/>
        </p:nvSpPr>
        <p:spPr>
          <a:xfrm>
            <a:off x="11382116" y="4311408"/>
            <a:ext cx="559623" cy="369236"/>
          </a:xfrm>
          <a:prstGeom prst="rect">
            <a:avLst/>
          </a:prstGeom>
          <a:noFill/>
        </p:spPr>
        <p:txBody>
          <a:bodyPr wrap="none" rtlCol="0">
            <a:spAutoFit/>
          </a:bodyPr>
          <a:lstStyle/>
          <a:p>
            <a:r>
              <a:rPr lang="cs-CZ" sz="1799" b="1"/>
              <a:t>mm</a:t>
            </a:r>
          </a:p>
        </p:txBody>
      </p:sp>
      <p:pic>
        <p:nvPicPr>
          <p:cNvPr id="4" name="Obrázek 3">
            <a:extLst>
              <a:ext uri="{FF2B5EF4-FFF2-40B4-BE49-F238E27FC236}">
                <a16:creationId xmlns:a16="http://schemas.microsoft.com/office/drawing/2014/main" id="{612F8EA7-AFD9-50AA-8B89-02B902463D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438" y="3804396"/>
            <a:ext cx="2876555" cy="2876555"/>
          </a:xfrm>
          <a:prstGeom prst="rect">
            <a:avLst/>
          </a:prstGeom>
        </p:spPr>
      </p:pic>
    </p:spTree>
    <p:extLst>
      <p:ext uri="{BB962C8B-B14F-4D97-AF65-F5344CB8AC3E}">
        <p14:creationId xmlns:p14="http://schemas.microsoft.com/office/powerpoint/2010/main" val="1747995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kupina 1">
            <a:extLst>
              <a:ext uri="{FF2B5EF4-FFF2-40B4-BE49-F238E27FC236}">
                <a16:creationId xmlns:a16="http://schemas.microsoft.com/office/drawing/2014/main" id="{DF9CD9FF-DE1B-3DA4-A557-ECF96D96CEC0}"/>
              </a:ext>
            </a:extLst>
          </p:cNvPr>
          <p:cNvGrpSpPr/>
          <p:nvPr/>
        </p:nvGrpSpPr>
        <p:grpSpPr>
          <a:xfrm>
            <a:off x="3449860" y="940873"/>
            <a:ext cx="5289104" cy="4976254"/>
            <a:chOff x="1575013" y="1939939"/>
            <a:chExt cx="3249930" cy="3517296"/>
          </a:xfrm>
        </p:grpSpPr>
        <p:grpSp>
          <p:nvGrpSpPr>
            <p:cNvPr id="25" name="Skupina 24">
              <a:extLst>
                <a:ext uri="{FF2B5EF4-FFF2-40B4-BE49-F238E27FC236}">
                  <a16:creationId xmlns:a16="http://schemas.microsoft.com/office/drawing/2014/main" id="{44BC2060-F370-ABF2-3236-0D6016CE7659}"/>
                </a:ext>
              </a:extLst>
            </p:cNvPr>
            <p:cNvGrpSpPr/>
            <p:nvPr/>
          </p:nvGrpSpPr>
          <p:grpSpPr>
            <a:xfrm>
              <a:off x="1575013" y="1939939"/>
              <a:ext cx="3249930" cy="3517296"/>
              <a:chOff x="4683978" y="2255584"/>
              <a:chExt cx="3057896" cy="3098800"/>
            </a:xfrm>
          </p:grpSpPr>
          <p:pic>
            <p:nvPicPr>
              <p:cNvPr id="26" name="Obrázek 25">
                <a:extLst>
                  <a:ext uri="{FF2B5EF4-FFF2-40B4-BE49-F238E27FC236}">
                    <a16:creationId xmlns:a16="http://schemas.microsoft.com/office/drawing/2014/main" id="{C45F55BD-9E5C-8C94-C65C-7D740D72CB2E}"/>
                  </a:ext>
                </a:extLst>
              </p:cNvPr>
              <p:cNvPicPr>
                <a:picLocks noChangeAspect="1"/>
              </p:cNvPicPr>
              <p:nvPr/>
            </p:nvPicPr>
            <p:blipFill>
              <a:blip r:embed="rId3"/>
              <a:stretch>
                <a:fillRect/>
              </a:stretch>
            </p:blipFill>
            <p:spPr>
              <a:xfrm>
                <a:off x="4683978" y="2255584"/>
                <a:ext cx="3057896" cy="3098800"/>
              </a:xfrm>
              <a:prstGeom prst="rect">
                <a:avLst/>
              </a:prstGeom>
            </p:spPr>
          </p:pic>
          <p:pic>
            <p:nvPicPr>
              <p:cNvPr id="27" name="Obrázek 26">
                <a:extLst>
                  <a:ext uri="{FF2B5EF4-FFF2-40B4-BE49-F238E27FC236}">
                    <a16:creationId xmlns:a16="http://schemas.microsoft.com/office/drawing/2014/main" id="{41BCBA7D-56B0-B0B4-4FD1-60FBC97C8BB8}"/>
                  </a:ext>
                </a:extLst>
              </p:cNvPr>
              <p:cNvPicPr>
                <a:picLocks noChangeAspect="1"/>
              </p:cNvPicPr>
              <p:nvPr/>
            </p:nvPicPr>
            <p:blipFill>
              <a:blip r:embed="rId4" cstate="screen">
                <a:alphaModFix amt="70000"/>
                <a:duotone>
                  <a:prstClr val="black"/>
                  <a:schemeClr val="accent6">
                    <a:tint val="45000"/>
                    <a:satMod val="400000"/>
                  </a:schemeClr>
                </a:duotone>
                <a:extLst>
                  <a:ext uri="{28A0092B-C50C-407E-A947-70E740481C1C}">
                    <a14:useLocalDpi xmlns:a14="http://schemas.microsoft.com/office/drawing/2010/main"/>
                  </a:ext>
                </a:extLst>
              </a:blip>
              <a:srcRect/>
              <a:stretch/>
            </p:blipFill>
            <p:spPr>
              <a:xfrm>
                <a:off x="4683978" y="2960370"/>
                <a:ext cx="3057896" cy="2068830"/>
              </a:xfrm>
              <a:prstGeom prst="rect">
                <a:avLst/>
              </a:prstGeom>
            </p:spPr>
          </p:pic>
        </p:grpSp>
        <p:pic>
          <p:nvPicPr>
            <p:cNvPr id="44" name="Obrázek 43">
              <a:extLst>
                <a:ext uri="{FF2B5EF4-FFF2-40B4-BE49-F238E27FC236}">
                  <a16:creationId xmlns:a16="http://schemas.microsoft.com/office/drawing/2014/main" id="{CF39AE09-38A7-89E7-9485-F73305203D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55843" y="3704901"/>
              <a:ext cx="1921159" cy="1383234"/>
            </a:xfrm>
            <a:prstGeom prst="rect">
              <a:avLst/>
            </a:prstGeom>
          </p:spPr>
        </p:pic>
      </p:grpSp>
    </p:spTree>
    <p:extLst>
      <p:ext uri="{BB962C8B-B14F-4D97-AF65-F5344CB8AC3E}">
        <p14:creationId xmlns:p14="http://schemas.microsoft.com/office/powerpoint/2010/main" val="23500914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D413E-B56B-381F-5475-0EA287DED468}"/>
            </a:ext>
          </a:extLst>
        </p:cNvPr>
        <p:cNvGrpSpPr/>
        <p:nvPr/>
      </p:nvGrpSpPr>
      <p:grpSpPr>
        <a:xfrm>
          <a:off x="0" y="0"/>
          <a:ext cx="0" cy="0"/>
          <a:chOff x="0" y="0"/>
          <a:chExt cx="0" cy="0"/>
        </a:xfrm>
      </p:grpSpPr>
      <p:grpSp>
        <p:nvGrpSpPr>
          <p:cNvPr id="28" name="Skupina 27">
            <a:extLst>
              <a:ext uri="{FF2B5EF4-FFF2-40B4-BE49-F238E27FC236}">
                <a16:creationId xmlns:a16="http://schemas.microsoft.com/office/drawing/2014/main" id="{92564B0D-EF9F-E86C-628D-32986B47BA5B}"/>
              </a:ext>
            </a:extLst>
          </p:cNvPr>
          <p:cNvGrpSpPr/>
          <p:nvPr/>
        </p:nvGrpSpPr>
        <p:grpSpPr>
          <a:xfrm>
            <a:off x="3449860" y="940873"/>
            <a:ext cx="5289104" cy="4976254"/>
            <a:chOff x="3308776" y="821133"/>
            <a:chExt cx="5290482" cy="4977550"/>
          </a:xfrm>
        </p:grpSpPr>
        <p:pic>
          <p:nvPicPr>
            <p:cNvPr id="3" name="Obrázek 2">
              <a:extLst>
                <a:ext uri="{FF2B5EF4-FFF2-40B4-BE49-F238E27FC236}">
                  <a16:creationId xmlns:a16="http://schemas.microsoft.com/office/drawing/2014/main" id="{C9290D8B-EEFC-76E5-B961-1475B00849A5}"/>
                </a:ext>
              </a:extLst>
            </p:cNvPr>
            <p:cNvPicPr>
              <a:picLocks noChangeAspect="1"/>
            </p:cNvPicPr>
            <p:nvPr/>
          </p:nvPicPr>
          <p:blipFill>
            <a:blip r:embed="rId3"/>
            <a:stretch>
              <a:fillRect/>
            </a:stretch>
          </p:blipFill>
          <p:spPr>
            <a:xfrm>
              <a:off x="3308776" y="821133"/>
              <a:ext cx="5290482" cy="4977550"/>
            </a:xfrm>
            <a:prstGeom prst="rect">
              <a:avLst/>
            </a:prstGeom>
          </p:spPr>
        </p:pic>
        <p:pic>
          <p:nvPicPr>
            <p:cNvPr id="4" name="Obrázek 3">
              <a:extLst>
                <a:ext uri="{FF2B5EF4-FFF2-40B4-BE49-F238E27FC236}">
                  <a16:creationId xmlns:a16="http://schemas.microsoft.com/office/drawing/2014/main" id="{01970A0E-EF23-824D-BF41-3D2B2F17DC57}"/>
                </a:ext>
              </a:extLst>
            </p:cNvPr>
            <p:cNvPicPr>
              <a:picLocks noChangeAspect="1"/>
            </p:cNvPicPr>
            <p:nvPr/>
          </p:nvPicPr>
          <p:blipFill>
            <a:blip r:embed="rId4" cstate="screen">
              <a:alphaModFix amt="70000"/>
              <a:duotone>
                <a:prstClr val="black"/>
                <a:schemeClr val="accent6">
                  <a:tint val="45000"/>
                  <a:satMod val="400000"/>
                </a:schemeClr>
              </a:duotone>
              <a:extLst>
                <a:ext uri="{28A0092B-C50C-407E-A947-70E740481C1C}">
                  <a14:useLocalDpi xmlns:a14="http://schemas.microsoft.com/office/drawing/2010/main"/>
                </a:ext>
              </a:extLst>
            </a:blip>
            <a:srcRect/>
            <a:stretch/>
          </p:blipFill>
          <p:spPr>
            <a:xfrm>
              <a:off x="3308776" y="1950551"/>
              <a:ext cx="5290482" cy="3323127"/>
            </a:xfrm>
            <a:prstGeom prst="rect">
              <a:avLst/>
            </a:prstGeom>
          </p:spPr>
        </p:pic>
      </p:grpSp>
      <p:sp>
        <p:nvSpPr>
          <p:cNvPr id="6" name="Obdélník 4">
            <a:extLst>
              <a:ext uri="{FF2B5EF4-FFF2-40B4-BE49-F238E27FC236}">
                <a16:creationId xmlns:a16="http://schemas.microsoft.com/office/drawing/2014/main" id="{A219B18C-6933-FF60-1295-F958E1DE6655}"/>
              </a:ext>
            </a:extLst>
          </p:cNvPr>
          <p:cNvSpPr/>
          <p:nvPr/>
        </p:nvSpPr>
        <p:spPr>
          <a:xfrm>
            <a:off x="2848454" y="6066183"/>
            <a:ext cx="6870221" cy="523068"/>
          </a:xfrm>
          <a:prstGeom prst="rect">
            <a:avLst/>
          </a:prstGeom>
        </p:spPr>
        <p:txBody>
          <a:bodyPr wrap="square" lIns="91416" tIns="45708" rIns="91416" bIns="45708" anchor="t">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cs-CZ" sz="2799">
                <a:solidFill>
                  <a:srgbClr val="224466"/>
                </a:solidFill>
                <a:latin typeface="Verdana" panose="020B0604030504040204" pitchFamily="34" charset="0"/>
                <a:ea typeface="Verdana" panose="020B0604030504040204" pitchFamily="34" charset="0"/>
              </a:rPr>
              <a:t>4Fe</a:t>
            </a:r>
            <a:r>
              <a:rPr lang="cs-CZ" sz="2799" baseline="30000">
                <a:solidFill>
                  <a:srgbClr val="224466"/>
                </a:solidFill>
                <a:latin typeface="Verdana" panose="020B0604030504040204" pitchFamily="34" charset="0"/>
                <a:ea typeface="Verdana" panose="020B0604030504040204" pitchFamily="34" charset="0"/>
              </a:rPr>
              <a:t>2+</a:t>
            </a:r>
            <a:r>
              <a:rPr lang="cs-CZ" sz="2799">
                <a:solidFill>
                  <a:srgbClr val="224466"/>
                </a:solidFill>
                <a:latin typeface="Verdana" panose="020B0604030504040204" pitchFamily="34" charset="0"/>
                <a:ea typeface="Verdana" panose="020B0604030504040204" pitchFamily="34" charset="0"/>
              </a:rPr>
              <a:t> + O</a:t>
            </a:r>
            <a:r>
              <a:rPr lang="cs-CZ" sz="2799" baseline="-25000">
                <a:solidFill>
                  <a:srgbClr val="224466"/>
                </a:solidFill>
                <a:latin typeface="Verdana" panose="020B0604030504040204" pitchFamily="34" charset="0"/>
                <a:ea typeface="Verdana" panose="020B0604030504040204" pitchFamily="34" charset="0"/>
              </a:rPr>
              <a:t>2</a:t>
            </a:r>
            <a:r>
              <a:rPr lang="cs-CZ" sz="2799">
                <a:solidFill>
                  <a:srgbClr val="224466"/>
                </a:solidFill>
                <a:latin typeface="Verdana" panose="020B0604030504040204" pitchFamily="34" charset="0"/>
                <a:ea typeface="Verdana" panose="020B0604030504040204" pitchFamily="34" charset="0"/>
              </a:rPr>
              <a:t> + 4H</a:t>
            </a:r>
            <a:r>
              <a:rPr lang="cs-CZ" sz="2799" baseline="30000">
                <a:solidFill>
                  <a:srgbClr val="224466"/>
                </a:solidFill>
                <a:latin typeface="Verdana" panose="020B0604030504040204" pitchFamily="34" charset="0"/>
                <a:ea typeface="Verdana" panose="020B0604030504040204" pitchFamily="34" charset="0"/>
              </a:rPr>
              <a:t>+</a:t>
            </a:r>
            <a:r>
              <a:rPr lang="cs-CZ" sz="2799">
                <a:solidFill>
                  <a:srgbClr val="224466"/>
                </a:solidFill>
                <a:latin typeface="Verdana" panose="020B0604030504040204" pitchFamily="34" charset="0"/>
                <a:ea typeface="Verdana" panose="020B0604030504040204" pitchFamily="34" charset="0"/>
              </a:rPr>
              <a:t> </a:t>
            </a:r>
            <a:r>
              <a:rPr lang="cs-CZ" sz="2799">
                <a:solidFill>
                  <a:srgbClr val="224466"/>
                </a:solidFill>
                <a:latin typeface="Verdana" panose="020B0604030504040204" pitchFamily="34" charset="0"/>
                <a:ea typeface="Verdana" panose="020B0604030504040204" pitchFamily="34" charset="0"/>
                <a:sym typeface="Wingdings"/>
              </a:rPr>
              <a:t></a:t>
            </a:r>
            <a:r>
              <a:rPr lang="cs-CZ" sz="2799">
                <a:solidFill>
                  <a:srgbClr val="224466"/>
                </a:solidFill>
                <a:latin typeface="Verdana" panose="020B0604030504040204" pitchFamily="34" charset="0"/>
                <a:ea typeface="Verdana" panose="020B0604030504040204" pitchFamily="34" charset="0"/>
              </a:rPr>
              <a:t> 4Fe</a:t>
            </a:r>
            <a:r>
              <a:rPr lang="cs-CZ" sz="2799" baseline="30000">
                <a:solidFill>
                  <a:srgbClr val="224466"/>
                </a:solidFill>
                <a:latin typeface="Verdana" panose="020B0604030504040204" pitchFamily="34" charset="0"/>
                <a:ea typeface="Verdana" panose="020B0604030504040204" pitchFamily="34" charset="0"/>
              </a:rPr>
              <a:t>3+</a:t>
            </a:r>
            <a:r>
              <a:rPr lang="cs-CZ" sz="2799">
                <a:solidFill>
                  <a:srgbClr val="224466"/>
                </a:solidFill>
                <a:latin typeface="Verdana" panose="020B0604030504040204" pitchFamily="34" charset="0"/>
                <a:ea typeface="Verdana" panose="020B0604030504040204" pitchFamily="34" charset="0"/>
              </a:rPr>
              <a:t> + 2H</a:t>
            </a:r>
            <a:r>
              <a:rPr lang="cs-CZ" sz="2799" baseline="-25000">
                <a:solidFill>
                  <a:srgbClr val="224466"/>
                </a:solidFill>
                <a:latin typeface="Verdana" panose="020B0604030504040204" pitchFamily="34" charset="0"/>
                <a:ea typeface="Verdana" panose="020B0604030504040204" pitchFamily="34" charset="0"/>
              </a:rPr>
              <a:t>2</a:t>
            </a:r>
            <a:r>
              <a:rPr lang="cs-CZ" sz="2799">
                <a:solidFill>
                  <a:srgbClr val="224466"/>
                </a:solidFill>
                <a:latin typeface="Verdana" panose="020B0604030504040204" pitchFamily="34" charset="0"/>
                <a:ea typeface="Verdana" panose="020B0604030504040204" pitchFamily="34" charset="0"/>
              </a:rPr>
              <a:t>O</a:t>
            </a:r>
            <a:endParaRPr lang="en-US" sz="1799">
              <a:solidFill>
                <a:srgbClr val="224466"/>
              </a:solidFill>
              <a:latin typeface="Verdana" panose="020B0604030504040204" pitchFamily="34" charset="0"/>
              <a:ea typeface="Verdana" panose="020B0604030504040204" pitchFamily="34" charset="0"/>
            </a:endParaRPr>
          </a:p>
        </p:txBody>
      </p:sp>
      <p:pic>
        <p:nvPicPr>
          <p:cNvPr id="2" name="Obrázek 1">
            <a:extLst>
              <a:ext uri="{FF2B5EF4-FFF2-40B4-BE49-F238E27FC236}">
                <a16:creationId xmlns:a16="http://schemas.microsoft.com/office/drawing/2014/main" id="{F87CBD3F-4091-F3C4-6554-684206D3E9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0392" y="2364338"/>
            <a:ext cx="526207" cy="744583"/>
          </a:xfrm>
          <a:prstGeom prst="rect">
            <a:avLst/>
          </a:prstGeom>
        </p:spPr>
      </p:pic>
      <p:pic>
        <p:nvPicPr>
          <p:cNvPr id="7" name="Obrázek 6">
            <a:extLst>
              <a:ext uri="{FF2B5EF4-FFF2-40B4-BE49-F238E27FC236}">
                <a16:creationId xmlns:a16="http://schemas.microsoft.com/office/drawing/2014/main" id="{B6520242-BE97-4EEF-EB69-1AC4D20A23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0866" y="3219738"/>
            <a:ext cx="526207" cy="744583"/>
          </a:xfrm>
          <a:prstGeom prst="rect">
            <a:avLst/>
          </a:prstGeom>
        </p:spPr>
      </p:pic>
      <p:pic>
        <p:nvPicPr>
          <p:cNvPr id="15" name="Obrázek 14">
            <a:extLst>
              <a:ext uri="{FF2B5EF4-FFF2-40B4-BE49-F238E27FC236}">
                <a16:creationId xmlns:a16="http://schemas.microsoft.com/office/drawing/2014/main" id="{33B5FD02-D4A0-799A-D23A-A3CB391901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12799" y="3731128"/>
            <a:ext cx="526207" cy="744583"/>
          </a:xfrm>
          <a:prstGeom prst="rect">
            <a:avLst/>
          </a:prstGeom>
        </p:spPr>
      </p:pic>
      <p:pic>
        <p:nvPicPr>
          <p:cNvPr id="25" name="Obrázek 24">
            <a:extLst>
              <a:ext uri="{FF2B5EF4-FFF2-40B4-BE49-F238E27FC236}">
                <a16:creationId xmlns:a16="http://schemas.microsoft.com/office/drawing/2014/main" id="{6E55ABD6-0BA6-5FE5-8DB3-BE11A05E4DA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91509" y="2215694"/>
            <a:ext cx="526207" cy="744583"/>
          </a:xfrm>
          <a:prstGeom prst="rect">
            <a:avLst/>
          </a:prstGeom>
        </p:spPr>
      </p:pic>
      <p:pic>
        <p:nvPicPr>
          <p:cNvPr id="26" name="Obrázek 25">
            <a:extLst>
              <a:ext uri="{FF2B5EF4-FFF2-40B4-BE49-F238E27FC236}">
                <a16:creationId xmlns:a16="http://schemas.microsoft.com/office/drawing/2014/main" id="{235E19B9-30B5-61A3-A882-96353DE5F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3373" y="4505114"/>
            <a:ext cx="526207" cy="744583"/>
          </a:xfrm>
          <a:prstGeom prst="rect">
            <a:avLst/>
          </a:prstGeom>
        </p:spPr>
      </p:pic>
      <p:pic>
        <p:nvPicPr>
          <p:cNvPr id="27" name="Obrázek 26">
            <a:extLst>
              <a:ext uri="{FF2B5EF4-FFF2-40B4-BE49-F238E27FC236}">
                <a16:creationId xmlns:a16="http://schemas.microsoft.com/office/drawing/2014/main" id="{8129616F-3178-E70D-B5A7-5E89269FEF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67348" y="3224818"/>
            <a:ext cx="526207" cy="744583"/>
          </a:xfrm>
          <a:prstGeom prst="rect">
            <a:avLst/>
          </a:prstGeom>
        </p:spPr>
      </p:pic>
      <p:pic>
        <p:nvPicPr>
          <p:cNvPr id="30" name="Obrázek 29">
            <a:extLst>
              <a:ext uri="{FF2B5EF4-FFF2-40B4-BE49-F238E27FC236}">
                <a16:creationId xmlns:a16="http://schemas.microsoft.com/office/drawing/2014/main" id="{8A704026-735E-A9E5-90BA-FCED280D29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1583" y="4537819"/>
            <a:ext cx="526207" cy="744583"/>
          </a:xfrm>
          <a:prstGeom prst="rect">
            <a:avLst/>
          </a:prstGeom>
        </p:spPr>
      </p:pic>
      <p:pic>
        <p:nvPicPr>
          <p:cNvPr id="31" name="Obrázek 30">
            <a:extLst>
              <a:ext uri="{FF2B5EF4-FFF2-40B4-BE49-F238E27FC236}">
                <a16:creationId xmlns:a16="http://schemas.microsoft.com/office/drawing/2014/main" id="{6934CD81-558E-D9A2-0246-877F3AC5D0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68205" y="2669227"/>
            <a:ext cx="526207" cy="744583"/>
          </a:xfrm>
          <a:prstGeom prst="rect">
            <a:avLst/>
          </a:prstGeom>
        </p:spPr>
      </p:pic>
      <p:pic>
        <p:nvPicPr>
          <p:cNvPr id="32" name="Obrázek 31">
            <a:extLst>
              <a:ext uri="{FF2B5EF4-FFF2-40B4-BE49-F238E27FC236}">
                <a16:creationId xmlns:a16="http://schemas.microsoft.com/office/drawing/2014/main" id="{593EB702-9717-9C08-E6A9-A6CC5018C4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5903" y="4575702"/>
            <a:ext cx="526207" cy="744583"/>
          </a:xfrm>
          <a:prstGeom prst="rect">
            <a:avLst/>
          </a:prstGeom>
        </p:spPr>
      </p:pic>
      <p:pic>
        <p:nvPicPr>
          <p:cNvPr id="33" name="Obrázek 32">
            <a:extLst>
              <a:ext uri="{FF2B5EF4-FFF2-40B4-BE49-F238E27FC236}">
                <a16:creationId xmlns:a16="http://schemas.microsoft.com/office/drawing/2014/main" id="{FC580F70-94CD-08EF-EBC7-732B3B2748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90563" y="3742805"/>
            <a:ext cx="526207" cy="744583"/>
          </a:xfrm>
          <a:prstGeom prst="rect">
            <a:avLst/>
          </a:prstGeom>
        </p:spPr>
      </p:pic>
      <p:pic>
        <p:nvPicPr>
          <p:cNvPr id="34" name="Obrázek 33">
            <a:extLst>
              <a:ext uri="{FF2B5EF4-FFF2-40B4-BE49-F238E27FC236}">
                <a16:creationId xmlns:a16="http://schemas.microsoft.com/office/drawing/2014/main" id="{7223E7F3-5941-2A46-6FD2-4231BBC4800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43834" y="2233949"/>
            <a:ext cx="526207" cy="744583"/>
          </a:xfrm>
          <a:prstGeom prst="rect">
            <a:avLst/>
          </a:prstGeom>
        </p:spPr>
      </p:pic>
      <p:pic>
        <p:nvPicPr>
          <p:cNvPr id="35" name="Obrázek 34">
            <a:extLst>
              <a:ext uri="{FF2B5EF4-FFF2-40B4-BE49-F238E27FC236}">
                <a16:creationId xmlns:a16="http://schemas.microsoft.com/office/drawing/2014/main" id="{DA834BF2-859D-191C-2EC4-153E470F63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8669" y="3005455"/>
            <a:ext cx="526207" cy="744583"/>
          </a:xfrm>
          <a:prstGeom prst="rect">
            <a:avLst/>
          </a:prstGeom>
        </p:spPr>
      </p:pic>
      <p:pic>
        <p:nvPicPr>
          <p:cNvPr id="36" name="Obrázek 35">
            <a:extLst>
              <a:ext uri="{FF2B5EF4-FFF2-40B4-BE49-F238E27FC236}">
                <a16:creationId xmlns:a16="http://schemas.microsoft.com/office/drawing/2014/main" id="{9AF05F75-0D7A-1CAF-157A-0774CF2671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7684" y="3760531"/>
            <a:ext cx="526207" cy="744583"/>
          </a:xfrm>
          <a:prstGeom prst="rect">
            <a:avLst/>
          </a:prstGeom>
        </p:spPr>
      </p:pic>
      <p:pic>
        <p:nvPicPr>
          <p:cNvPr id="37" name="Obrázek 36">
            <a:extLst>
              <a:ext uri="{FF2B5EF4-FFF2-40B4-BE49-F238E27FC236}">
                <a16:creationId xmlns:a16="http://schemas.microsoft.com/office/drawing/2014/main" id="{5B92B00C-DAD4-1CB4-F2F5-7745A55A5C7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5836" y="2123576"/>
            <a:ext cx="526207" cy="744583"/>
          </a:xfrm>
          <a:prstGeom prst="rect">
            <a:avLst/>
          </a:prstGeom>
        </p:spPr>
      </p:pic>
      <p:pic>
        <p:nvPicPr>
          <p:cNvPr id="38" name="Obrázek 37">
            <a:extLst>
              <a:ext uri="{FF2B5EF4-FFF2-40B4-BE49-F238E27FC236}">
                <a16:creationId xmlns:a16="http://schemas.microsoft.com/office/drawing/2014/main" id="{F36AEC20-4BE6-415A-C1E9-C98897E598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09579" y="2706815"/>
            <a:ext cx="526207" cy="744583"/>
          </a:xfrm>
          <a:prstGeom prst="rect">
            <a:avLst/>
          </a:prstGeom>
        </p:spPr>
      </p:pic>
      <p:pic>
        <p:nvPicPr>
          <p:cNvPr id="39" name="Obrázek 38">
            <a:extLst>
              <a:ext uri="{FF2B5EF4-FFF2-40B4-BE49-F238E27FC236}">
                <a16:creationId xmlns:a16="http://schemas.microsoft.com/office/drawing/2014/main" id="{6495F96C-0540-2665-4864-902CAE1613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0157" y="3936246"/>
            <a:ext cx="526207" cy="744583"/>
          </a:xfrm>
          <a:prstGeom prst="rect">
            <a:avLst/>
          </a:prstGeom>
        </p:spPr>
      </p:pic>
      <p:pic>
        <p:nvPicPr>
          <p:cNvPr id="40" name="Obrázek 39">
            <a:extLst>
              <a:ext uri="{FF2B5EF4-FFF2-40B4-BE49-F238E27FC236}">
                <a16:creationId xmlns:a16="http://schemas.microsoft.com/office/drawing/2014/main" id="{ACC4C9B1-11DB-C5C9-FD95-B90743FEA5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3565" y="4251584"/>
            <a:ext cx="526207" cy="744583"/>
          </a:xfrm>
          <a:prstGeom prst="rect">
            <a:avLst/>
          </a:prstGeom>
        </p:spPr>
      </p:pic>
    </p:spTree>
    <p:extLst>
      <p:ext uri="{BB962C8B-B14F-4D97-AF65-F5344CB8AC3E}">
        <p14:creationId xmlns:p14="http://schemas.microsoft.com/office/powerpoint/2010/main" val="2764186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35BD1-24C6-28EF-6B1E-3AE95F43955C}"/>
            </a:ext>
          </a:extLst>
        </p:cNvPr>
        <p:cNvGrpSpPr/>
        <p:nvPr/>
      </p:nvGrpSpPr>
      <p:grpSpPr>
        <a:xfrm>
          <a:off x="0" y="0"/>
          <a:ext cx="0" cy="0"/>
          <a:chOff x="0" y="0"/>
          <a:chExt cx="0" cy="0"/>
        </a:xfrm>
      </p:grpSpPr>
      <p:sp>
        <p:nvSpPr>
          <p:cNvPr id="2" name="Myšlenková bublina: obláček 1">
            <a:extLst>
              <a:ext uri="{FF2B5EF4-FFF2-40B4-BE49-F238E27FC236}">
                <a16:creationId xmlns:a16="http://schemas.microsoft.com/office/drawing/2014/main" id="{5B535D18-36A7-703C-6F96-05AA52136C83}"/>
              </a:ext>
            </a:extLst>
          </p:cNvPr>
          <p:cNvSpPr/>
          <p:nvPr/>
        </p:nvSpPr>
        <p:spPr>
          <a:xfrm>
            <a:off x="1701976" y="647495"/>
            <a:ext cx="9056149" cy="4894111"/>
          </a:xfrm>
          <a:prstGeom prst="cloudCallou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443404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2BE83-6EDE-5C9B-1016-8E5366125A0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71FC796-FFE6-585C-4D65-F6F3473D0D9D}"/>
              </a:ext>
            </a:extLst>
          </p:cNvPr>
          <p:cNvSpPr>
            <a:spLocks noGrp="1"/>
          </p:cNvSpPr>
          <p:nvPr>
            <p:ph type="title"/>
          </p:nvPr>
        </p:nvSpPr>
        <p:spPr>
          <a:xfrm>
            <a:off x="1977582" y="313311"/>
            <a:ext cx="8229600" cy="1143000"/>
          </a:xfrm>
        </p:spPr>
        <p:txBody>
          <a:bodyPr/>
          <a:lstStyle/>
          <a:p>
            <a:r>
              <a:rPr lang="cs-CZ"/>
              <a:t>Ze které se napijete?</a:t>
            </a:r>
          </a:p>
        </p:txBody>
      </p:sp>
      <p:grpSp>
        <p:nvGrpSpPr>
          <p:cNvPr id="17" name="Skupina 16">
            <a:extLst>
              <a:ext uri="{FF2B5EF4-FFF2-40B4-BE49-F238E27FC236}">
                <a16:creationId xmlns:a16="http://schemas.microsoft.com/office/drawing/2014/main" id="{2AEC54E0-8B11-E7E4-BAF8-81ED0FF3026F}"/>
              </a:ext>
            </a:extLst>
          </p:cNvPr>
          <p:cNvGrpSpPr/>
          <p:nvPr/>
        </p:nvGrpSpPr>
        <p:grpSpPr>
          <a:xfrm>
            <a:off x="1137152" y="2255890"/>
            <a:ext cx="3057100" cy="3097993"/>
            <a:chOff x="1137449" y="2255584"/>
            <a:chExt cx="3057896" cy="3098800"/>
          </a:xfrm>
        </p:grpSpPr>
        <p:pic>
          <p:nvPicPr>
            <p:cNvPr id="4" name="Obrázek 3">
              <a:extLst>
                <a:ext uri="{FF2B5EF4-FFF2-40B4-BE49-F238E27FC236}">
                  <a16:creationId xmlns:a16="http://schemas.microsoft.com/office/drawing/2014/main" id="{076B32C4-79CE-C2FA-8261-B0237ED4B0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16" name="Obrázek 15">
              <a:extLst>
                <a:ext uri="{FF2B5EF4-FFF2-40B4-BE49-F238E27FC236}">
                  <a16:creationId xmlns:a16="http://schemas.microsoft.com/office/drawing/2014/main" id="{D11A3B94-DC5D-D549-F0DC-64D6DB729421}"/>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grpSp>
        <p:nvGrpSpPr>
          <p:cNvPr id="21" name="Skupina 20">
            <a:extLst>
              <a:ext uri="{FF2B5EF4-FFF2-40B4-BE49-F238E27FC236}">
                <a16:creationId xmlns:a16="http://schemas.microsoft.com/office/drawing/2014/main" id="{D4E9B04D-3A4F-A4FB-927C-4FD1EF555293}"/>
              </a:ext>
            </a:extLst>
          </p:cNvPr>
          <p:cNvGrpSpPr/>
          <p:nvPr/>
        </p:nvGrpSpPr>
        <p:grpSpPr>
          <a:xfrm>
            <a:off x="8228363" y="2255890"/>
            <a:ext cx="3057100" cy="3097993"/>
            <a:chOff x="1137449" y="2255584"/>
            <a:chExt cx="3057896" cy="3098800"/>
          </a:xfrm>
        </p:grpSpPr>
        <p:pic>
          <p:nvPicPr>
            <p:cNvPr id="22" name="Obrázek 21">
              <a:extLst>
                <a:ext uri="{FF2B5EF4-FFF2-40B4-BE49-F238E27FC236}">
                  <a16:creationId xmlns:a16="http://schemas.microsoft.com/office/drawing/2014/main" id="{2B0847FF-1C6C-42DB-8125-23D642CE11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23" name="Obrázek 22">
              <a:extLst>
                <a:ext uri="{FF2B5EF4-FFF2-40B4-BE49-F238E27FC236}">
                  <a16:creationId xmlns:a16="http://schemas.microsoft.com/office/drawing/2014/main" id="{8BFCA1B0-2935-AFDA-73AD-3A7A3830D719}"/>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grpSp>
        <p:nvGrpSpPr>
          <p:cNvPr id="25" name="Skupina 24">
            <a:extLst>
              <a:ext uri="{FF2B5EF4-FFF2-40B4-BE49-F238E27FC236}">
                <a16:creationId xmlns:a16="http://schemas.microsoft.com/office/drawing/2014/main" id="{55B9A3E9-1495-2DB4-A317-6D11ED7298E3}"/>
              </a:ext>
            </a:extLst>
          </p:cNvPr>
          <p:cNvGrpSpPr/>
          <p:nvPr/>
        </p:nvGrpSpPr>
        <p:grpSpPr>
          <a:xfrm>
            <a:off x="4682758" y="2255890"/>
            <a:ext cx="3057100" cy="3097993"/>
            <a:chOff x="4683978" y="2255584"/>
            <a:chExt cx="3057896" cy="3098800"/>
          </a:xfrm>
        </p:grpSpPr>
        <p:pic>
          <p:nvPicPr>
            <p:cNvPr id="19" name="Obrázek 18">
              <a:extLst>
                <a:ext uri="{FF2B5EF4-FFF2-40B4-BE49-F238E27FC236}">
                  <a16:creationId xmlns:a16="http://schemas.microsoft.com/office/drawing/2014/main" id="{86F256EB-B2A8-D090-0720-B8A9963F21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3978" y="2255584"/>
              <a:ext cx="3057896" cy="3098800"/>
            </a:xfrm>
            <a:prstGeom prst="rect">
              <a:avLst/>
            </a:prstGeom>
          </p:spPr>
        </p:pic>
        <p:pic>
          <p:nvPicPr>
            <p:cNvPr id="24" name="Obrázek 23">
              <a:extLst>
                <a:ext uri="{FF2B5EF4-FFF2-40B4-BE49-F238E27FC236}">
                  <a16:creationId xmlns:a16="http://schemas.microsoft.com/office/drawing/2014/main" id="{53806CB0-B3E2-0070-5DCB-8B275E406451}"/>
                </a:ext>
              </a:extLst>
            </p:cNvPr>
            <p:cNvPicPr>
              <a:picLocks noChangeAspect="1"/>
            </p:cNvPicPr>
            <p:nvPr/>
          </p:nvPicPr>
          <p:blipFill>
            <a:blip r:embed="rId4" cstate="screen">
              <a:alphaModFix amt="70000"/>
              <a:duotone>
                <a:prstClr val="black"/>
                <a:schemeClr val="accent6">
                  <a:tint val="45000"/>
                  <a:satMod val="400000"/>
                </a:schemeClr>
              </a:duotone>
              <a:extLst>
                <a:ext uri="{28A0092B-C50C-407E-A947-70E740481C1C}">
                  <a14:useLocalDpi xmlns:a14="http://schemas.microsoft.com/office/drawing/2010/main"/>
                </a:ext>
              </a:extLst>
            </a:blip>
            <a:srcRect/>
            <a:stretch/>
          </p:blipFill>
          <p:spPr>
            <a:xfrm>
              <a:off x="4683978" y="2960370"/>
              <a:ext cx="3057896" cy="2068830"/>
            </a:xfrm>
            <a:prstGeom prst="rect">
              <a:avLst/>
            </a:prstGeom>
          </p:spPr>
        </p:pic>
      </p:grpSp>
      <p:sp>
        <p:nvSpPr>
          <p:cNvPr id="26" name="TextovéPole 25">
            <a:extLst>
              <a:ext uri="{FF2B5EF4-FFF2-40B4-BE49-F238E27FC236}">
                <a16:creationId xmlns:a16="http://schemas.microsoft.com/office/drawing/2014/main" id="{5283A8E5-26F9-B809-5633-04B200AB4102}"/>
              </a:ext>
            </a:extLst>
          </p:cNvPr>
          <p:cNvSpPr txBox="1"/>
          <p:nvPr/>
        </p:nvSpPr>
        <p:spPr>
          <a:xfrm>
            <a:off x="2380027" y="2450775"/>
            <a:ext cx="571351" cy="369236"/>
          </a:xfrm>
          <a:prstGeom prst="rect">
            <a:avLst/>
          </a:prstGeom>
          <a:noFill/>
        </p:spPr>
        <p:txBody>
          <a:bodyPr wrap="square" rtlCol="0">
            <a:spAutoFit/>
          </a:bodyPr>
          <a:lstStyle/>
          <a:p>
            <a:r>
              <a:rPr lang="cs-CZ" sz="1799" b="1"/>
              <a:t>1.</a:t>
            </a:r>
          </a:p>
        </p:txBody>
      </p:sp>
      <p:sp>
        <p:nvSpPr>
          <p:cNvPr id="27" name="TextovéPole 26">
            <a:extLst>
              <a:ext uri="{FF2B5EF4-FFF2-40B4-BE49-F238E27FC236}">
                <a16:creationId xmlns:a16="http://schemas.microsoft.com/office/drawing/2014/main" id="{85A96A70-6C78-5B0A-384C-664121C8A068}"/>
              </a:ext>
            </a:extLst>
          </p:cNvPr>
          <p:cNvSpPr txBox="1"/>
          <p:nvPr/>
        </p:nvSpPr>
        <p:spPr>
          <a:xfrm>
            <a:off x="5925632" y="2423573"/>
            <a:ext cx="571351" cy="369236"/>
          </a:xfrm>
          <a:prstGeom prst="rect">
            <a:avLst/>
          </a:prstGeom>
          <a:noFill/>
        </p:spPr>
        <p:txBody>
          <a:bodyPr wrap="square" rtlCol="0">
            <a:spAutoFit/>
          </a:bodyPr>
          <a:lstStyle/>
          <a:p>
            <a:r>
              <a:rPr lang="cs-CZ" sz="1799" b="1"/>
              <a:t>2.</a:t>
            </a:r>
          </a:p>
        </p:txBody>
      </p:sp>
      <p:sp>
        <p:nvSpPr>
          <p:cNvPr id="28" name="TextovéPole 27">
            <a:extLst>
              <a:ext uri="{FF2B5EF4-FFF2-40B4-BE49-F238E27FC236}">
                <a16:creationId xmlns:a16="http://schemas.microsoft.com/office/drawing/2014/main" id="{784E1E17-E5B3-63F4-282A-185A48CD50A0}"/>
              </a:ext>
            </a:extLst>
          </p:cNvPr>
          <p:cNvSpPr txBox="1"/>
          <p:nvPr/>
        </p:nvSpPr>
        <p:spPr>
          <a:xfrm>
            <a:off x="9471237" y="2450149"/>
            <a:ext cx="571351" cy="369236"/>
          </a:xfrm>
          <a:prstGeom prst="rect">
            <a:avLst/>
          </a:prstGeom>
          <a:noFill/>
        </p:spPr>
        <p:txBody>
          <a:bodyPr wrap="square" rtlCol="0">
            <a:spAutoFit/>
          </a:bodyPr>
          <a:lstStyle/>
          <a:p>
            <a:r>
              <a:rPr lang="cs-CZ" sz="1799" b="1"/>
              <a:t>3.</a:t>
            </a:r>
          </a:p>
        </p:txBody>
      </p:sp>
      <p:sp>
        <p:nvSpPr>
          <p:cNvPr id="3" name="Násobení 2">
            <a:extLst>
              <a:ext uri="{FF2B5EF4-FFF2-40B4-BE49-F238E27FC236}">
                <a16:creationId xmlns:a16="http://schemas.microsoft.com/office/drawing/2014/main" id="{C3F4A3C5-7242-2A94-92B8-DAC820E3E141}"/>
              </a:ext>
            </a:extLst>
          </p:cNvPr>
          <p:cNvSpPr/>
          <p:nvPr/>
        </p:nvSpPr>
        <p:spPr>
          <a:xfrm>
            <a:off x="3454394" y="2653080"/>
            <a:ext cx="5609820" cy="2777303"/>
          </a:xfrm>
          <a:prstGeom prst="mathMultiply">
            <a:avLst>
              <a:gd name="adj1" fmla="val 12190"/>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2943354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7CC4B-45C5-FC09-8D33-8BDE396EF81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E85F120-7A1B-2247-C264-C1C895980AEB}"/>
              </a:ext>
            </a:extLst>
          </p:cNvPr>
          <p:cNvSpPr>
            <a:spLocks noGrp="1"/>
          </p:cNvSpPr>
          <p:nvPr>
            <p:ph type="title"/>
          </p:nvPr>
        </p:nvSpPr>
        <p:spPr>
          <a:xfrm>
            <a:off x="609441" y="554160"/>
            <a:ext cx="8651517" cy="876175"/>
          </a:xfrm>
        </p:spPr>
        <p:txBody>
          <a:bodyPr>
            <a:noAutofit/>
          </a:bodyPr>
          <a:lstStyle/>
          <a:p>
            <a:r>
              <a:rPr lang="cs-CZ" sz="3600"/>
              <a:t>CO obsaženého </a:t>
            </a:r>
            <a:r>
              <a:rPr lang="cs-CZ" sz="3600">
                <a:solidFill>
                  <a:schemeClr val="accent1"/>
                </a:solidFill>
              </a:rPr>
              <a:t>ve vodě </a:t>
            </a:r>
            <a:r>
              <a:rPr lang="cs-CZ" sz="3600"/>
              <a:t>by nás mohlo ohrozit?</a:t>
            </a:r>
          </a:p>
        </p:txBody>
      </p:sp>
      <p:pic>
        <p:nvPicPr>
          <p:cNvPr id="2" name="Obrázek 1">
            <a:extLst>
              <a:ext uri="{FF2B5EF4-FFF2-40B4-BE49-F238E27FC236}">
                <a16:creationId xmlns:a16="http://schemas.microsoft.com/office/drawing/2014/main" id="{244974C4-28C1-20B3-8F8A-896787C684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91419" y="274628"/>
            <a:ext cx="2678058" cy="4159220"/>
          </a:xfrm>
          <a:prstGeom prst="rect">
            <a:avLst/>
          </a:prstGeom>
        </p:spPr>
      </p:pic>
      <p:pic>
        <p:nvPicPr>
          <p:cNvPr id="4" name="Obrázek 3" descr="Obsah obrázku kreslené, klipart, úsměv, ilustrace&#10;&#10;Popis byl vytvořen automaticky">
            <a:extLst>
              <a:ext uri="{FF2B5EF4-FFF2-40B4-BE49-F238E27FC236}">
                <a16:creationId xmlns:a16="http://schemas.microsoft.com/office/drawing/2014/main" id="{D2B90A89-9BCE-9925-B9E6-BC58756523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441" y="1611772"/>
            <a:ext cx="1787881" cy="1776420"/>
          </a:xfrm>
          <a:prstGeom prst="rect">
            <a:avLst/>
          </a:prstGeom>
        </p:spPr>
      </p:pic>
      <p:pic>
        <p:nvPicPr>
          <p:cNvPr id="6" name="Obrázek 5" descr="Obsah obrázku umění&#10;&#10;Popis byl vytvořen automaticky">
            <a:extLst>
              <a:ext uri="{FF2B5EF4-FFF2-40B4-BE49-F238E27FC236}">
                <a16:creationId xmlns:a16="http://schemas.microsoft.com/office/drawing/2014/main" id="{2D819832-F8E1-5EE0-6E7A-C058F4E31E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40081" y="1687177"/>
            <a:ext cx="2730885" cy="2082033"/>
          </a:xfrm>
          <a:prstGeom prst="rect">
            <a:avLst/>
          </a:prstGeom>
        </p:spPr>
      </p:pic>
      <p:pic>
        <p:nvPicPr>
          <p:cNvPr id="1026" name="Picture 2" descr="Heavy Metals – Bad Idea T Shirts">
            <a:extLst>
              <a:ext uri="{FF2B5EF4-FFF2-40B4-BE49-F238E27FC236}">
                <a16:creationId xmlns:a16="http://schemas.microsoft.com/office/drawing/2014/main" id="{045C8FEC-9600-DD59-2078-616330E298A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1045" y="4008220"/>
            <a:ext cx="2295620" cy="229562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Skupina 19">
            <a:extLst>
              <a:ext uri="{FF2B5EF4-FFF2-40B4-BE49-F238E27FC236}">
                <a16:creationId xmlns:a16="http://schemas.microsoft.com/office/drawing/2014/main" id="{39C21D55-B535-8D10-F515-36BC5A42A513}"/>
              </a:ext>
            </a:extLst>
          </p:cNvPr>
          <p:cNvGrpSpPr/>
          <p:nvPr/>
        </p:nvGrpSpPr>
        <p:grpSpPr>
          <a:xfrm>
            <a:off x="3362027" y="4247131"/>
            <a:ext cx="2865037" cy="2174034"/>
            <a:chOff x="4503761" y="4198400"/>
            <a:chExt cx="2865784" cy="2174600"/>
          </a:xfrm>
        </p:grpSpPr>
        <p:pic>
          <p:nvPicPr>
            <p:cNvPr id="9" name="Obrázek 8" descr="Obsah obrázku láhev, umění&#10;&#10;Popis byl vytvořen automaticky s nízkou mírou spolehlivosti">
              <a:extLst>
                <a:ext uri="{FF2B5EF4-FFF2-40B4-BE49-F238E27FC236}">
                  <a16:creationId xmlns:a16="http://schemas.microsoft.com/office/drawing/2014/main" id="{CB3D5E95-4CDD-8B15-4AED-FC4015A6280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03761" y="4198400"/>
              <a:ext cx="2594876" cy="1917691"/>
            </a:xfrm>
            <a:prstGeom prst="rect">
              <a:avLst/>
            </a:prstGeom>
          </p:spPr>
        </p:pic>
        <p:pic>
          <p:nvPicPr>
            <p:cNvPr id="13" name="Obrázek 12" descr="Obsah obrázku koule, kruh&#10;&#10;Popis byl vytvořen automaticky">
              <a:extLst>
                <a:ext uri="{FF2B5EF4-FFF2-40B4-BE49-F238E27FC236}">
                  <a16:creationId xmlns:a16="http://schemas.microsoft.com/office/drawing/2014/main" id="{ECCA3C55-62EB-F6A0-4D64-BC946F07B5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39956" y="5001495"/>
              <a:ext cx="2329589" cy="1371505"/>
            </a:xfrm>
            <a:prstGeom prst="rect">
              <a:avLst/>
            </a:prstGeom>
          </p:spPr>
        </p:pic>
      </p:grpSp>
      <p:grpSp>
        <p:nvGrpSpPr>
          <p:cNvPr id="21" name="Skupina 20">
            <a:extLst>
              <a:ext uri="{FF2B5EF4-FFF2-40B4-BE49-F238E27FC236}">
                <a16:creationId xmlns:a16="http://schemas.microsoft.com/office/drawing/2014/main" id="{33A005B5-985D-0F99-2561-CF96ABB22288}"/>
              </a:ext>
            </a:extLst>
          </p:cNvPr>
          <p:cNvGrpSpPr/>
          <p:nvPr/>
        </p:nvGrpSpPr>
        <p:grpSpPr>
          <a:xfrm>
            <a:off x="6317859" y="1556361"/>
            <a:ext cx="2301358" cy="2194452"/>
            <a:chOff x="6003746" y="1408648"/>
            <a:chExt cx="2301957" cy="2195024"/>
          </a:xfrm>
        </p:grpSpPr>
        <p:pic>
          <p:nvPicPr>
            <p:cNvPr id="17" name="Obrázek 16" descr="Obsah obrázku kruh, žlutá, kolo&#10;&#10;Popis byl vytvořen automaticky">
              <a:extLst>
                <a:ext uri="{FF2B5EF4-FFF2-40B4-BE49-F238E27FC236}">
                  <a16:creationId xmlns:a16="http://schemas.microsoft.com/office/drawing/2014/main" id="{9F235967-0035-56C0-CC8D-15E833FFDA6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03746" y="1826789"/>
              <a:ext cx="1776883" cy="1776883"/>
            </a:xfrm>
            <a:prstGeom prst="rect">
              <a:avLst/>
            </a:prstGeom>
          </p:spPr>
        </p:pic>
        <p:pic>
          <p:nvPicPr>
            <p:cNvPr id="19" name="Obrázek 18" descr="Obsah obrázku černá, tma&#10;&#10;Popis byl vytvořen automaticky">
              <a:extLst>
                <a:ext uri="{FF2B5EF4-FFF2-40B4-BE49-F238E27FC236}">
                  <a16:creationId xmlns:a16="http://schemas.microsoft.com/office/drawing/2014/main" id="{DDF9C1C0-7ED6-4E61-654D-3C5619A4E2D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88863" y="1408648"/>
              <a:ext cx="1216840" cy="1290791"/>
            </a:xfrm>
            <a:prstGeom prst="rect">
              <a:avLst/>
            </a:prstGeom>
          </p:spPr>
        </p:pic>
      </p:grpSp>
      <p:pic>
        <p:nvPicPr>
          <p:cNvPr id="23" name="Obrázek 22" descr="Obsah obrázku kreslené, klipart, ilustrace, Kreslený film&#10;&#10;Popis byl vytvořen automaticky">
            <a:extLst>
              <a:ext uri="{FF2B5EF4-FFF2-40B4-BE49-F238E27FC236}">
                <a16:creationId xmlns:a16="http://schemas.microsoft.com/office/drawing/2014/main" id="{BD7CDFF2-C29E-481A-42F7-D76F8323676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431589" y="4085889"/>
            <a:ext cx="2207680" cy="2239675"/>
          </a:xfrm>
          <a:prstGeom prst="rect">
            <a:avLst/>
          </a:prstGeom>
        </p:spPr>
      </p:pic>
      <p:pic>
        <p:nvPicPr>
          <p:cNvPr id="25" name="Obrázek 24" descr="Obsah obrázku jídlo, sladkosti, cukrovinky, léčivo&#10;&#10;Popis byl vytvořen automaticky">
            <a:extLst>
              <a:ext uri="{FF2B5EF4-FFF2-40B4-BE49-F238E27FC236}">
                <a16:creationId xmlns:a16="http://schemas.microsoft.com/office/drawing/2014/main" id="{81961B1F-42C3-5BCB-D4C2-BCAF6BA17B1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82754" y="4724846"/>
            <a:ext cx="1902922" cy="1696319"/>
          </a:xfrm>
          <a:prstGeom prst="rect">
            <a:avLst/>
          </a:prstGeom>
        </p:spPr>
      </p:pic>
    </p:spTree>
    <p:extLst>
      <p:ext uri="{BB962C8B-B14F-4D97-AF65-F5344CB8AC3E}">
        <p14:creationId xmlns:p14="http://schemas.microsoft.com/office/powerpoint/2010/main" val="2902782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B16A0-C6C9-4EB7-027F-F9D38A25018D}"/>
            </a:ext>
          </a:extLst>
        </p:cNvPr>
        <p:cNvGrpSpPr/>
        <p:nvPr/>
      </p:nvGrpSpPr>
      <p:grpSpPr>
        <a:xfrm>
          <a:off x="0" y="0"/>
          <a:ext cx="0" cy="0"/>
          <a:chOff x="0" y="0"/>
          <a:chExt cx="0" cy="0"/>
        </a:xfrm>
      </p:grpSpPr>
      <p:grpSp>
        <p:nvGrpSpPr>
          <p:cNvPr id="17" name="Skupina 16">
            <a:extLst>
              <a:ext uri="{FF2B5EF4-FFF2-40B4-BE49-F238E27FC236}">
                <a16:creationId xmlns:a16="http://schemas.microsoft.com/office/drawing/2014/main" id="{8839FF2D-80CC-DAF3-0572-08C70FDF7888}"/>
              </a:ext>
            </a:extLst>
          </p:cNvPr>
          <p:cNvGrpSpPr/>
          <p:nvPr/>
        </p:nvGrpSpPr>
        <p:grpSpPr>
          <a:xfrm>
            <a:off x="1741330" y="1643529"/>
            <a:ext cx="4100503" cy="3995329"/>
            <a:chOff x="1137449" y="2255584"/>
            <a:chExt cx="3057896" cy="3098800"/>
          </a:xfrm>
        </p:grpSpPr>
        <p:grpSp>
          <p:nvGrpSpPr>
            <p:cNvPr id="4" name="Skupina 3">
              <a:extLst>
                <a:ext uri="{FF2B5EF4-FFF2-40B4-BE49-F238E27FC236}">
                  <a16:creationId xmlns:a16="http://schemas.microsoft.com/office/drawing/2014/main" id="{D277B6E2-06BF-F7DB-90F3-5D7ECC5FF648}"/>
                </a:ext>
              </a:extLst>
            </p:cNvPr>
            <p:cNvGrpSpPr/>
            <p:nvPr/>
          </p:nvGrpSpPr>
          <p:grpSpPr>
            <a:xfrm>
              <a:off x="1137449" y="2255584"/>
              <a:ext cx="3057896" cy="3098800"/>
              <a:chOff x="1137449" y="2255584"/>
              <a:chExt cx="3057896" cy="3098800"/>
            </a:xfrm>
          </p:grpSpPr>
          <p:pic>
            <p:nvPicPr>
              <p:cNvPr id="5" name="Obrázek 4">
                <a:extLst>
                  <a:ext uri="{FF2B5EF4-FFF2-40B4-BE49-F238E27FC236}">
                    <a16:creationId xmlns:a16="http://schemas.microsoft.com/office/drawing/2014/main" id="{2C5A9541-D4F0-6F56-F7A1-FFD52E782BAE}"/>
                  </a:ext>
                </a:extLst>
              </p:cNvPr>
              <p:cNvPicPr>
                <a:picLocks noChangeAspect="1"/>
              </p:cNvPicPr>
              <p:nvPr/>
            </p:nvPicPr>
            <p:blipFill>
              <a:blip r:embed="rId3"/>
              <a:stretch>
                <a:fillRect/>
              </a:stretch>
            </p:blipFill>
            <p:spPr>
              <a:xfrm>
                <a:off x="1137449" y="2255584"/>
                <a:ext cx="3057896" cy="3098800"/>
              </a:xfrm>
              <a:prstGeom prst="rect">
                <a:avLst/>
              </a:prstGeom>
            </p:spPr>
          </p:pic>
          <p:pic>
            <p:nvPicPr>
              <p:cNvPr id="6" name="Obrázek 5">
                <a:extLst>
                  <a:ext uri="{FF2B5EF4-FFF2-40B4-BE49-F238E27FC236}">
                    <a16:creationId xmlns:a16="http://schemas.microsoft.com/office/drawing/2014/main" id="{84E91DFD-461A-4551-09EC-A3C4C757924D}"/>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sp>
          <p:nvSpPr>
            <p:cNvPr id="7" name="TextovéPole 6">
              <a:extLst>
                <a:ext uri="{FF2B5EF4-FFF2-40B4-BE49-F238E27FC236}">
                  <a16:creationId xmlns:a16="http://schemas.microsoft.com/office/drawing/2014/main" id="{4783FD94-9DCE-03AF-097F-A1982828F383}"/>
                </a:ext>
              </a:extLst>
            </p:cNvPr>
            <p:cNvSpPr txBox="1"/>
            <p:nvPr/>
          </p:nvSpPr>
          <p:spPr>
            <a:xfrm>
              <a:off x="2380647" y="2450520"/>
              <a:ext cx="571500" cy="286282"/>
            </a:xfrm>
            <a:prstGeom prst="rect">
              <a:avLst/>
            </a:prstGeom>
            <a:noFill/>
          </p:spPr>
          <p:txBody>
            <a:bodyPr wrap="square" rtlCol="0">
              <a:spAutoFit/>
            </a:bodyPr>
            <a:lstStyle/>
            <a:p>
              <a:r>
                <a:rPr lang="cs-CZ" sz="1799" b="1">
                  <a:solidFill>
                    <a:srgbClr val="224466"/>
                  </a:solidFill>
                  <a:latin typeface="Verdana" panose="020B0604030504040204" pitchFamily="34" charset="0"/>
                  <a:ea typeface="Verdana" panose="020B0604030504040204" pitchFamily="34" charset="0"/>
                </a:rPr>
                <a:t>1.</a:t>
              </a:r>
            </a:p>
          </p:txBody>
        </p:sp>
      </p:grpSp>
      <p:grpSp>
        <p:nvGrpSpPr>
          <p:cNvPr id="18" name="Skupina 17">
            <a:extLst>
              <a:ext uri="{FF2B5EF4-FFF2-40B4-BE49-F238E27FC236}">
                <a16:creationId xmlns:a16="http://schemas.microsoft.com/office/drawing/2014/main" id="{0D16D47C-F807-AF63-EDEB-D9A80FE9D2F8}"/>
              </a:ext>
            </a:extLst>
          </p:cNvPr>
          <p:cNvGrpSpPr/>
          <p:nvPr/>
        </p:nvGrpSpPr>
        <p:grpSpPr>
          <a:xfrm>
            <a:off x="6346993" y="1643529"/>
            <a:ext cx="4365842" cy="3995329"/>
            <a:chOff x="8230507" y="2255584"/>
            <a:chExt cx="3057896" cy="3098800"/>
          </a:xfrm>
        </p:grpSpPr>
        <p:grpSp>
          <p:nvGrpSpPr>
            <p:cNvPr id="9" name="Skupina 8">
              <a:extLst>
                <a:ext uri="{FF2B5EF4-FFF2-40B4-BE49-F238E27FC236}">
                  <a16:creationId xmlns:a16="http://schemas.microsoft.com/office/drawing/2014/main" id="{7657A81D-2AEA-433B-EC43-B2C8B33A0D54}"/>
                </a:ext>
              </a:extLst>
            </p:cNvPr>
            <p:cNvGrpSpPr/>
            <p:nvPr/>
          </p:nvGrpSpPr>
          <p:grpSpPr>
            <a:xfrm>
              <a:off x="8230507" y="2255584"/>
              <a:ext cx="3057896" cy="3098800"/>
              <a:chOff x="1137449" y="2255584"/>
              <a:chExt cx="3057896" cy="3098800"/>
            </a:xfrm>
          </p:grpSpPr>
          <p:pic>
            <p:nvPicPr>
              <p:cNvPr id="11" name="Obrázek 10">
                <a:extLst>
                  <a:ext uri="{FF2B5EF4-FFF2-40B4-BE49-F238E27FC236}">
                    <a16:creationId xmlns:a16="http://schemas.microsoft.com/office/drawing/2014/main" id="{9DD565B4-E3AC-A5BB-3767-41CB23ED5FDE}"/>
                  </a:ext>
                </a:extLst>
              </p:cNvPr>
              <p:cNvPicPr>
                <a:picLocks noChangeAspect="1"/>
              </p:cNvPicPr>
              <p:nvPr/>
            </p:nvPicPr>
            <p:blipFill>
              <a:blip r:embed="rId3"/>
              <a:stretch>
                <a:fillRect/>
              </a:stretch>
            </p:blipFill>
            <p:spPr>
              <a:xfrm>
                <a:off x="1137449" y="2255584"/>
                <a:ext cx="3057896" cy="3098800"/>
              </a:xfrm>
              <a:prstGeom prst="rect">
                <a:avLst/>
              </a:prstGeom>
            </p:spPr>
          </p:pic>
          <p:pic>
            <p:nvPicPr>
              <p:cNvPr id="13" name="Obrázek 12">
                <a:extLst>
                  <a:ext uri="{FF2B5EF4-FFF2-40B4-BE49-F238E27FC236}">
                    <a16:creationId xmlns:a16="http://schemas.microsoft.com/office/drawing/2014/main" id="{A08F9ECE-A91F-8801-C8F5-B1B0DB15F3CA}"/>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sp>
          <p:nvSpPr>
            <p:cNvPr id="16" name="TextovéPole 15">
              <a:extLst>
                <a:ext uri="{FF2B5EF4-FFF2-40B4-BE49-F238E27FC236}">
                  <a16:creationId xmlns:a16="http://schemas.microsoft.com/office/drawing/2014/main" id="{D25D3CCA-1CF5-CE81-4E82-12E446511C6E}"/>
                </a:ext>
              </a:extLst>
            </p:cNvPr>
            <p:cNvSpPr txBox="1"/>
            <p:nvPr/>
          </p:nvSpPr>
          <p:spPr>
            <a:xfrm>
              <a:off x="9473705" y="2449894"/>
              <a:ext cx="571500" cy="286282"/>
            </a:xfrm>
            <a:prstGeom prst="rect">
              <a:avLst/>
            </a:prstGeom>
            <a:noFill/>
          </p:spPr>
          <p:txBody>
            <a:bodyPr wrap="square" rtlCol="0">
              <a:spAutoFit/>
            </a:bodyPr>
            <a:lstStyle/>
            <a:p>
              <a:r>
                <a:rPr lang="cs-CZ" sz="1799" b="1">
                  <a:solidFill>
                    <a:srgbClr val="224466"/>
                  </a:solidFill>
                  <a:latin typeface="Verdana" panose="020B0604030504040204" pitchFamily="34" charset="0"/>
                  <a:ea typeface="Verdana" panose="020B0604030504040204" pitchFamily="34" charset="0"/>
                </a:rPr>
                <a:t>3.</a:t>
              </a:r>
            </a:p>
          </p:txBody>
        </p:sp>
      </p:grpSp>
    </p:spTree>
    <p:extLst>
      <p:ext uri="{BB962C8B-B14F-4D97-AF65-F5344CB8AC3E}">
        <p14:creationId xmlns:p14="http://schemas.microsoft.com/office/powerpoint/2010/main" val="790452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5324B-9062-E018-C284-ED6A1AB7CAAE}"/>
            </a:ext>
          </a:extLst>
        </p:cNvPr>
        <p:cNvGrpSpPr/>
        <p:nvPr/>
      </p:nvGrpSpPr>
      <p:grpSpPr>
        <a:xfrm>
          <a:off x="0" y="0"/>
          <a:ext cx="0" cy="0"/>
          <a:chOff x="0" y="0"/>
          <a:chExt cx="0" cy="0"/>
        </a:xfrm>
      </p:grpSpPr>
      <p:grpSp>
        <p:nvGrpSpPr>
          <p:cNvPr id="3" name="Skupina 2">
            <a:extLst>
              <a:ext uri="{FF2B5EF4-FFF2-40B4-BE49-F238E27FC236}">
                <a16:creationId xmlns:a16="http://schemas.microsoft.com/office/drawing/2014/main" id="{5EECF277-98DA-090B-CDDD-B4DB0129D2F1}"/>
              </a:ext>
            </a:extLst>
          </p:cNvPr>
          <p:cNvGrpSpPr/>
          <p:nvPr/>
        </p:nvGrpSpPr>
        <p:grpSpPr>
          <a:xfrm>
            <a:off x="10498569" y="273279"/>
            <a:ext cx="1018093" cy="1121812"/>
            <a:chOff x="10028404" y="1649629"/>
            <a:chExt cx="1018358" cy="1122104"/>
          </a:xfrm>
        </p:grpSpPr>
        <p:sp>
          <p:nvSpPr>
            <p:cNvPr id="8" name="Obdélník 7">
              <a:extLst>
                <a:ext uri="{FF2B5EF4-FFF2-40B4-BE49-F238E27FC236}">
                  <a16:creationId xmlns:a16="http://schemas.microsoft.com/office/drawing/2014/main" id="{31646405-E7E9-D2A0-00C0-AF6D514C1371}"/>
                </a:ext>
              </a:extLst>
            </p:cNvPr>
            <p:cNvSpPr/>
            <p:nvPr/>
          </p:nvSpPr>
          <p:spPr>
            <a:xfrm>
              <a:off x="10028404" y="1669192"/>
              <a:ext cx="1018358" cy="110254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10" name="Skupina 9">
              <a:extLst>
                <a:ext uri="{FF2B5EF4-FFF2-40B4-BE49-F238E27FC236}">
                  <a16:creationId xmlns:a16="http://schemas.microsoft.com/office/drawing/2014/main" id="{09B30AC4-E834-27D8-0CB2-DC9402B09549}"/>
                </a:ext>
              </a:extLst>
            </p:cNvPr>
            <p:cNvGrpSpPr/>
            <p:nvPr/>
          </p:nvGrpSpPr>
          <p:grpSpPr>
            <a:xfrm>
              <a:off x="10028404" y="1649629"/>
              <a:ext cx="862298" cy="1069541"/>
              <a:chOff x="9597255" y="1184934"/>
              <a:chExt cx="862298" cy="1069541"/>
            </a:xfrm>
          </p:grpSpPr>
          <p:pic>
            <p:nvPicPr>
              <p:cNvPr id="12" name="Obrázek 11">
                <a:extLst>
                  <a:ext uri="{FF2B5EF4-FFF2-40B4-BE49-F238E27FC236}">
                    <a16:creationId xmlns:a16="http://schemas.microsoft.com/office/drawing/2014/main" id="{C4ABC91A-0FC3-E7D4-7E7E-7ED08E00EE3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97255" y="1184934"/>
                <a:ext cx="862298" cy="1069541"/>
              </a:xfrm>
              <a:prstGeom prst="rect">
                <a:avLst/>
              </a:prstGeom>
            </p:spPr>
          </p:pic>
          <p:sp>
            <p:nvSpPr>
              <p:cNvPr id="14" name="Obdélník 13">
                <a:extLst>
                  <a:ext uri="{FF2B5EF4-FFF2-40B4-BE49-F238E27FC236}">
                    <a16:creationId xmlns:a16="http://schemas.microsoft.com/office/drawing/2014/main" id="{770C4F41-4302-F125-45E7-9BA793B40A0B}"/>
                  </a:ext>
                </a:extLst>
              </p:cNvPr>
              <p:cNvSpPr/>
              <p:nvPr/>
            </p:nvSpPr>
            <p:spPr>
              <a:xfrm>
                <a:off x="9858375" y="1700214"/>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22" name="TextovéPole 21">
            <a:extLst>
              <a:ext uri="{FF2B5EF4-FFF2-40B4-BE49-F238E27FC236}">
                <a16:creationId xmlns:a16="http://schemas.microsoft.com/office/drawing/2014/main" id="{A7173556-8B7B-71DA-9BCA-39C349BC9E20}"/>
              </a:ext>
            </a:extLst>
          </p:cNvPr>
          <p:cNvSpPr txBox="1"/>
          <p:nvPr/>
        </p:nvSpPr>
        <p:spPr>
          <a:xfrm>
            <a:off x="1439803" y="702920"/>
            <a:ext cx="559623" cy="369236"/>
          </a:xfrm>
          <a:prstGeom prst="rect">
            <a:avLst/>
          </a:prstGeom>
          <a:noFill/>
        </p:spPr>
        <p:txBody>
          <a:bodyPr wrap="none" rtlCol="0">
            <a:spAutoFit/>
          </a:bodyPr>
          <a:lstStyle/>
          <a:p>
            <a:r>
              <a:rPr lang="cs-CZ" sz="1799" b="1"/>
              <a:t>mm</a:t>
            </a:r>
          </a:p>
        </p:txBody>
      </p:sp>
      <p:grpSp>
        <p:nvGrpSpPr>
          <p:cNvPr id="26" name="Skupina 25">
            <a:extLst>
              <a:ext uri="{FF2B5EF4-FFF2-40B4-BE49-F238E27FC236}">
                <a16:creationId xmlns:a16="http://schemas.microsoft.com/office/drawing/2014/main" id="{35642952-7CF0-3C1F-FC18-10CC17ADCAFA}"/>
              </a:ext>
            </a:extLst>
          </p:cNvPr>
          <p:cNvGrpSpPr/>
          <p:nvPr/>
        </p:nvGrpSpPr>
        <p:grpSpPr>
          <a:xfrm>
            <a:off x="395613" y="295137"/>
            <a:ext cx="1018093" cy="1121812"/>
            <a:chOff x="4776030" y="2220608"/>
            <a:chExt cx="1018358" cy="1122104"/>
          </a:xfrm>
        </p:grpSpPr>
        <p:sp>
          <p:nvSpPr>
            <p:cNvPr id="23" name="Obdélník 22">
              <a:extLst>
                <a:ext uri="{FF2B5EF4-FFF2-40B4-BE49-F238E27FC236}">
                  <a16:creationId xmlns:a16="http://schemas.microsoft.com/office/drawing/2014/main" id="{0D80075F-D8F2-A019-2FC3-CB447D086649}"/>
                </a:ext>
              </a:extLst>
            </p:cNvPr>
            <p:cNvSpPr/>
            <p:nvPr/>
          </p:nvSpPr>
          <p:spPr>
            <a:xfrm>
              <a:off x="4776030" y="2240171"/>
              <a:ext cx="1018358" cy="110254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24" name="Obrázek 23">
              <a:extLst>
                <a:ext uri="{FF2B5EF4-FFF2-40B4-BE49-F238E27FC236}">
                  <a16:creationId xmlns:a16="http://schemas.microsoft.com/office/drawing/2014/main" id="{B742366D-27B7-0824-4804-FB32D29A813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25" name="Obdélník 24">
              <a:extLst>
                <a:ext uri="{FF2B5EF4-FFF2-40B4-BE49-F238E27FC236}">
                  <a16:creationId xmlns:a16="http://schemas.microsoft.com/office/drawing/2014/main" id="{20B106FC-123F-42C4-75C8-456AAEA44C50}"/>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28" name="TextovéPole 27">
            <a:extLst>
              <a:ext uri="{FF2B5EF4-FFF2-40B4-BE49-F238E27FC236}">
                <a16:creationId xmlns:a16="http://schemas.microsoft.com/office/drawing/2014/main" id="{D3AB54C8-35AD-61B4-D6E6-73D0F64272AE}"/>
              </a:ext>
            </a:extLst>
          </p:cNvPr>
          <p:cNvSpPr txBox="1"/>
          <p:nvPr/>
        </p:nvSpPr>
        <p:spPr>
          <a:xfrm>
            <a:off x="11563061" y="675313"/>
            <a:ext cx="501930" cy="369236"/>
          </a:xfrm>
          <a:prstGeom prst="rect">
            <a:avLst/>
          </a:prstGeom>
          <a:noFill/>
        </p:spPr>
        <p:txBody>
          <a:bodyPr wrap="square" rtlCol="0">
            <a:spAutoFit/>
          </a:bodyPr>
          <a:lstStyle/>
          <a:p>
            <a:r>
              <a:rPr lang="cs-CZ" sz="1799" b="1"/>
              <a:t>µm</a:t>
            </a:r>
          </a:p>
        </p:txBody>
      </p:sp>
      <p:grpSp>
        <p:nvGrpSpPr>
          <p:cNvPr id="29" name="Skupina 28">
            <a:extLst>
              <a:ext uri="{FF2B5EF4-FFF2-40B4-BE49-F238E27FC236}">
                <a16:creationId xmlns:a16="http://schemas.microsoft.com/office/drawing/2014/main" id="{9D53F9E4-67E0-5B90-6776-0DC029092DE7}"/>
              </a:ext>
            </a:extLst>
          </p:cNvPr>
          <p:cNvGrpSpPr/>
          <p:nvPr/>
        </p:nvGrpSpPr>
        <p:grpSpPr>
          <a:xfrm>
            <a:off x="10544968" y="3611961"/>
            <a:ext cx="1018093" cy="1539730"/>
            <a:chOff x="10342505" y="2275012"/>
            <a:chExt cx="1018358" cy="1540131"/>
          </a:xfrm>
        </p:grpSpPr>
        <p:grpSp>
          <p:nvGrpSpPr>
            <p:cNvPr id="30" name="Skupina 29">
              <a:extLst>
                <a:ext uri="{FF2B5EF4-FFF2-40B4-BE49-F238E27FC236}">
                  <a16:creationId xmlns:a16="http://schemas.microsoft.com/office/drawing/2014/main" id="{C0096D3A-4ECE-BA94-E4C5-B562778370BF}"/>
                </a:ext>
              </a:extLst>
            </p:cNvPr>
            <p:cNvGrpSpPr/>
            <p:nvPr/>
          </p:nvGrpSpPr>
          <p:grpSpPr>
            <a:xfrm>
              <a:off x="10342505" y="2682919"/>
              <a:ext cx="1018358" cy="1132224"/>
              <a:chOff x="9975960" y="1155246"/>
              <a:chExt cx="1018358" cy="1132224"/>
            </a:xfrm>
          </p:grpSpPr>
          <p:sp>
            <p:nvSpPr>
              <p:cNvPr id="34" name="Obdélník 33">
                <a:extLst>
                  <a:ext uri="{FF2B5EF4-FFF2-40B4-BE49-F238E27FC236}">
                    <a16:creationId xmlns:a16="http://schemas.microsoft.com/office/drawing/2014/main" id="{54A62954-FA27-F732-5E37-DE3A0A069CA9}"/>
                  </a:ext>
                </a:extLst>
              </p:cNvPr>
              <p:cNvSpPr/>
              <p:nvPr/>
            </p:nvSpPr>
            <p:spPr>
              <a:xfrm>
                <a:off x="9975960" y="1219309"/>
                <a:ext cx="1018358" cy="1068161"/>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35" name="Skupina 34">
                <a:extLst>
                  <a:ext uri="{FF2B5EF4-FFF2-40B4-BE49-F238E27FC236}">
                    <a16:creationId xmlns:a16="http://schemas.microsoft.com/office/drawing/2014/main" id="{F2302C08-120C-9710-9335-3A01B4224102}"/>
                  </a:ext>
                </a:extLst>
              </p:cNvPr>
              <p:cNvGrpSpPr/>
              <p:nvPr/>
            </p:nvGrpSpPr>
            <p:grpSpPr>
              <a:xfrm>
                <a:off x="9984013" y="1155246"/>
                <a:ext cx="862298" cy="1068161"/>
                <a:chOff x="9552864" y="690551"/>
                <a:chExt cx="862298" cy="1068161"/>
              </a:xfrm>
            </p:grpSpPr>
            <p:pic>
              <p:nvPicPr>
                <p:cNvPr id="36" name="Obrázek 35">
                  <a:extLst>
                    <a:ext uri="{FF2B5EF4-FFF2-40B4-BE49-F238E27FC236}">
                      <a16:creationId xmlns:a16="http://schemas.microsoft.com/office/drawing/2014/main" id="{C96187DB-9B6F-1A69-EE95-4B20356CC97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37" name="Obdélník 36">
                  <a:extLst>
                    <a:ext uri="{FF2B5EF4-FFF2-40B4-BE49-F238E27FC236}">
                      <a16:creationId xmlns:a16="http://schemas.microsoft.com/office/drawing/2014/main" id="{0C52D7B4-DF97-987E-18BF-3FDA8FCB3551}"/>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31" name="Obdélník 30">
              <a:extLst>
                <a:ext uri="{FF2B5EF4-FFF2-40B4-BE49-F238E27FC236}">
                  <a16:creationId xmlns:a16="http://schemas.microsoft.com/office/drawing/2014/main" id="{37BD95CB-6644-B1D2-01A3-3F897ED7C46F}"/>
                </a:ext>
              </a:extLst>
            </p:cNvPr>
            <p:cNvSpPr/>
            <p:nvPr/>
          </p:nvSpPr>
          <p:spPr>
            <a:xfrm>
              <a:off x="10513998" y="2275012"/>
              <a:ext cx="95577" cy="18237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32" name="Přímá spojnice 31">
              <a:extLst>
                <a:ext uri="{FF2B5EF4-FFF2-40B4-BE49-F238E27FC236}">
                  <a16:creationId xmlns:a16="http://schemas.microsoft.com/office/drawing/2014/main" id="{3BED52CB-DA24-5013-8A5A-450CE4495B66}"/>
                </a:ext>
              </a:extLst>
            </p:cNvPr>
            <p:cNvCxnSpPr>
              <a:cxnSpLocks/>
              <a:stCxn id="31" idx="2"/>
            </p:cNvCxnSpPr>
            <p:nvPr/>
          </p:nvCxnSpPr>
          <p:spPr>
            <a:xfrm flipH="1">
              <a:off x="10350558" y="2457385"/>
              <a:ext cx="211229" cy="27098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3" name="Přímá spojnice 32">
              <a:extLst>
                <a:ext uri="{FF2B5EF4-FFF2-40B4-BE49-F238E27FC236}">
                  <a16:creationId xmlns:a16="http://schemas.microsoft.com/office/drawing/2014/main" id="{8401083D-2F11-30F5-3F4E-FF8ABAD44945}"/>
                </a:ext>
              </a:extLst>
            </p:cNvPr>
            <p:cNvCxnSpPr>
              <a:cxnSpLocks/>
              <a:stCxn id="31" idx="2"/>
            </p:cNvCxnSpPr>
            <p:nvPr/>
          </p:nvCxnSpPr>
          <p:spPr>
            <a:xfrm>
              <a:off x="10561787" y="2457385"/>
              <a:ext cx="799076" cy="29760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47" name="Skupina 46">
            <a:extLst>
              <a:ext uri="{FF2B5EF4-FFF2-40B4-BE49-F238E27FC236}">
                <a16:creationId xmlns:a16="http://schemas.microsoft.com/office/drawing/2014/main" id="{08A6DCC3-FFC2-74E5-4901-641EE8DB603F}"/>
              </a:ext>
            </a:extLst>
          </p:cNvPr>
          <p:cNvGrpSpPr/>
          <p:nvPr/>
        </p:nvGrpSpPr>
        <p:grpSpPr>
          <a:xfrm>
            <a:off x="10517008" y="2369754"/>
            <a:ext cx="1018093" cy="1539730"/>
            <a:chOff x="10342505" y="2275012"/>
            <a:chExt cx="1018358" cy="1540131"/>
          </a:xfrm>
        </p:grpSpPr>
        <p:grpSp>
          <p:nvGrpSpPr>
            <p:cNvPr id="48" name="Skupina 47">
              <a:extLst>
                <a:ext uri="{FF2B5EF4-FFF2-40B4-BE49-F238E27FC236}">
                  <a16:creationId xmlns:a16="http://schemas.microsoft.com/office/drawing/2014/main" id="{7C61AAA2-07E8-0A70-9560-512A399BEA28}"/>
                </a:ext>
              </a:extLst>
            </p:cNvPr>
            <p:cNvGrpSpPr/>
            <p:nvPr/>
          </p:nvGrpSpPr>
          <p:grpSpPr>
            <a:xfrm>
              <a:off x="10342505" y="2682919"/>
              <a:ext cx="1018358" cy="1132224"/>
              <a:chOff x="9975960" y="1155246"/>
              <a:chExt cx="1018358" cy="1132224"/>
            </a:xfrm>
          </p:grpSpPr>
          <p:sp>
            <p:nvSpPr>
              <p:cNvPr id="52" name="Obdélník 51">
                <a:extLst>
                  <a:ext uri="{FF2B5EF4-FFF2-40B4-BE49-F238E27FC236}">
                    <a16:creationId xmlns:a16="http://schemas.microsoft.com/office/drawing/2014/main" id="{DCB971B4-DCB2-59A5-BFFC-02B92C9394E4}"/>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53" name="Skupina 52">
                <a:extLst>
                  <a:ext uri="{FF2B5EF4-FFF2-40B4-BE49-F238E27FC236}">
                    <a16:creationId xmlns:a16="http://schemas.microsoft.com/office/drawing/2014/main" id="{7D514C07-5AB3-73DF-5FC8-FA9AEC7A3679}"/>
                  </a:ext>
                </a:extLst>
              </p:cNvPr>
              <p:cNvGrpSpPr/>
              <p:nvPr/>
            </p:nvGrpSpPr>
            <p:grpSpPr>
              <a:xfrm>
                <a:off x="9984013" y="1155246"/>
                <a:ext cx="862298" cy="1068161"/>
                <a:chOff x="9552864" y="690551"/>
                <a:chExt cx="862298" cy="1068161"/>
              </a:xfrm>
            </p:grpSpPr>
            <p:pic>
              <p:nvPicPr>
                <p:cNvPr id="54" name="Obrázek 53">
                  <a:extLst>
                    <a:ext uri="{FF2B5EF4-FFF2-40B4-BE49-F238E27FC236}">
                      <a16:creationId xmlns:a16="http://schemas.microsoft.com/office/drawing/2014/main" id="{DA41C8D2-FAED-CCD6-0080-D3025D9E663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55" name="Obdélník 54">
                  <a:extLst>
                    <a:ext uri="{FF2B5EF4-FFF2-40B4-BE49-F238E27FC236}">
                      <a16:creationId xmlns:a16="http://schemas.microsoft.com/office/drawing/2014/main" id="{1BC3E9C4-BF3B-59D1-A2A0-ED16DB757BA6}"/>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49" name="Obdélník 48">
              <a:extLst>
                <a:ext uri="{FF2B5EF4-FFF2-40B4-BE49-F238E27FC236}">
                  <a16:creationId xmlns:a16="http://schemas.microsoft.com/office/drawing/2014/main" id="{81C10ADA-81B5-F669-0288-A90DA36522E1}"/>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0" name="Přímá spojnice 49">
              <a:extLst>
                <a:ext uri="{FF2B5EF4-FFF2-40B4-BE49-F238E27FC236}">
                  <a16:creationId xmlns:a16="http://schemas.microsoft.com/office/drawing/2014/main" id="{A58BCB08-3F34-024A-D22F-00A228DC005B}"/>
                </a:ext>
              </a:extLst>
            </p:cNvPr>
            <p:cNvCxnSpPr>
              <a:cxnSpLocks/>
              <a:stCxn id="49"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Přímá spojnice 50">
              <a:extLst>
                <a:ext uri="{FF2B5EF4-FFF2-40B4-BE49-F238E27FC236}">
                  <a16:creationId xmlns:a16="http://schemas.microsoft.com/office/drawing/2014/main" id="{780F997B-8E0A-78EA-D1D5-FC8AE10F05C6}"/>
                </a:ext>
              </a:extLst>
            </p:cNvPr>
            <p:cNvCxnSpPr>
              <a:cxnSpLocks/>
              <a:stCxn id="49"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6" name="Skupina 55">
            <a:extLst>
              <a:ext uri="{FF2B5EF4-FFF2-40B4-BE49-F238E27FC236}">
                <a16:creationId xmlns:a16="http://schemas.microsoft.com/office/drawing/2014/main" id="{BE23E4D9-47BD-D043-C3B1-F1371375D935}"/>
              </a:ext>
            </a:extLst>
          </p:cNvPr>
          <p:cNvGrpSpPr/>
          <p:nvPr/>
        </p:nvGrpSpPr>
        <p:grpSpPr>
          <a:xfrm>
            <a:off x="10508957" y="1116397"/>
            <a:ext cx="1018093" cy="1539730"/>
            <a:chOff x="10342505" y="2275012"/>
            <a:chExt cx="1018358" cy="1540131"/>
          </a:xfrm>
        </p:grpSpPr>
        <p:grpSp>
          <p:nvGrpSpPr>
            <p:cNvPr id="57" name="Skupina 56">
              <a:extLst>
                <a:ext uri="{FF2B5EF4-FFF2-40B4-BE49-F238E27FC236}">
                  <a16:creationId xmlns:a16="http://schemas.microsoft.com/office/drawing/2014/main" id="{F8A84700-C8C6-1552-66EE-910B8DA2758B}"/>
                </a:ext>
              </a:extLst>
            </p:cNvPr>
            <p:cNvGrpSpPr/>
            <p:nvPr/>
          </p:nvGrpSpPr>
          <p:grpSpPr>
            <a:xfrm>
              <a:off x="10342505" y="2682919"/>
              <a:ext cx="1018358" cy="1132224"/>
              <a:chOff x="9975960" y="1155246"/>
              <a:chExt cx="1018358" cy="1132224"/>
            </a:xfrm>
          </p:grpSpPr>
          <p:sp>
            <p:nvSpPr>
              <p:cNvPr id="61" name="Obdélník 60">
                <a:extLst>
                  <a:ext uri="{FF2B5EF4-FFF2-40B4-BE49-F238E27FC236}">
                    <a16:creationId xmlns:a16="http://schemas.microsoft.com/office/drawing/2014/main" id="{E3BA29B4-6920-949E-664F-6B3ACBF41432}"/>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62" name="Skupina 61">
                <a:extLst>
                  <a:ext uri="{FF2B5EF4-FFF2-40B4-BE49-F238E27FC236}">
                    <a16:creationId xmlns:a16="http://schemas.microsoft.com/office/drawing/2014/main" id="{A2749524-9E17-7BE4-BA56-9B0D031BF268}"/>
                  </a:ext>
                </a:extLst>
              </p:cNvPr>
              <p:cNvGrpSpPr/>
              <p:nvPr/>
            </p:nvGrpSpPr>
            <p:grpSpPr>
              <a:xfrm>
                <a:off x="9984013" y="1155246"/>
                <a:ext cx="862298" cy="1068161"/>
                <a:chOff x="9552864" y="690551"/>
                <a:chExt cx="862298" cy="1068161"/>
              </a:xfrm>
            </p:grpSpPr>
            <p:pic>
              <p:nvPicPr>
                <p:cNvPr id="63" name="Obrázek 62">
                  <a:extLst>
                    <a:ext uri="{FF2B5EF4-FFF2-40B4-BE49-F238E27FC236}">
                      <a16:creationId xmlns:a16="http://schemas.microsoft.com/office/drawing/2014/main" id="{5CBCF4FC-4736-4046-CC5B-667EB858BF0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64" name="Obdélník 63">
                  <a:extLst>
                    <a:ext uri="{FF2B5EF4-FFF2-40B4-BE49-F238E27FC236}">
                      <a16:creationId xmlns:a16="http://schemas.microsoft.com/office/drawing/2014/main" id="{C58C96C5-6A57-23C5-D3A4-9F481A741F0B}"/>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58" name="Obdélník 57">
              <a:extLst>
                <a:ext uri="{FF2B5EF4-FFF2-40B4-BE49-F238E27FC236}">
                  <a16:creationId xmlns:a16="http://schemas.microsoft.com/office/drawing/2014/main" id="{AE299716-1B3E-F365-C427-38CCC65E311D}"/>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9" name="Přímá spojnice 58">
              <a:extLst>
                <a:ext uri="{FF2B5EF4-FFF2-40B4-BE49-F238E27FC236}">
                  <a16:creationId xmlns:a16="http://schemas.microsoft.com/office/drawing/2014/main" id="{668BE225-B13F-F620-3C0C-BDEFA86646F2}"/>
                </a:ext>
              </a:extLst>
            </p:cNvPr>
            <p:cNvCxnSpPr>
              <a:cxnSpLocks/>
              <a:stCxn id="58"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 name="Přímá spojnice 59">
              <a:extLst>
                <a:ext uri="{FF2B5EF4-FFF2-40B4-BE49-F238E27FC236}">
                  <a16:creationId xmlns:a16="http://schemas.microsoft.com/office/drawing/2014/main" id="{57D5B952-F993-A3DC-788F-986DCA99F5DB}"/>
                </a:ext>
              </a:extLst>
            </p:cNvPr>
            <p:cNvCxnSpPr>
              <a:cxnSpLocks/>
              <a:stCxn id="58"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5" name="TextovéPole 64">
            <a:extLst>
              <a:ext uri="{FF2B5EF4-FFF2-40B4-BE49-F238E27FC236}">
                <a16:creationId xmlns:a16="http://schemas.microsoft.com/office/drawing/2014/main" id="{7827D8B8-E4FF-DB82-5A96-F332B75D0D2D}"/>
              </a:ext>
            </a:extLst>
          </p:cNvPr>
          <p:cNvSpPr txBox="1"/>
          <p:nvPr/>
        </p:nvSpPr>
        <p:spPr>
          <a:xfrm>
            <a:off x="11563060" y="4410825"/>
            <a:ext cx="501930" cy="369236"/>
          </a:xfrm>
          <a:prstGeom prst="rect">
            <a:avLst/>
          </a:prstGeom>
          <a:noFill/>
        </p:spPr>
        <p:txBody>
          <a:bodyPr wrap="square" rtlCol="0">
            <a:spAutoFit/>
          </a:bodyPr>
          <a:lstStyle/>
          <a:p>
            <a:r>
              <a:rPr lang="cs-CZ" sz="1799" b="1" err="1"/>
              <a:t>nm</a:t>
            </a:r>
            <a:endParaRPr lang="cs-CZ" sz="1799" b="1"/>
          </a:p>
        </p:txBody>
      </p:sp>
      <p:sp>
        <p:nvSpPr>
          <p:cNvPr id="66" name="TextovéPole 65">
            <a:extLst>
              <a:ext uri="{FF2B5EF4-FFF2-40B4-BE49-F238E27FC236}">
                <a16:creationId xmlns:a16="http://schemas.microsoft.com/office/drawing/2014/main" id="{F2553E57-64E7-8BB4-B8C9-623F3C5D5ADA}"/>
              </a:ext>
            </a:extLst>
          </p:cNvPr>
          <p:cNvSpPr txBox="1"/>
          <p:nvPr/>
        </p:nvSpPr>
        <p:spPr>
          <a:xfrm>
            <a:off x="11047743" y="1949797"/>
            <a:ext cx="340069" cy="338466"/>
          </a:xfrm>
          <a:prstGeom prst="rect">
            <a:avLst/>
          </a:prstGeom>
          <a:noFill/>
        </p:spPr>
        <p:txBody>
          <a:bodyPr wrap="none" rtlCol="0">
            <a:spAutoFit/>
          </a:bodyPr>
          <a:lstStyle/>
          <a:p>
            <a:r>
              <a:rPr lang="cs-CZ" sz="1600"/>
              <a:t>0,</a:t>
            </a:r>
          </a:p>
        </p:txBody>
      </p:sp>
      <p:sp>
        <p:nvSpPr>
          <p:cNvPr id="67" name="TextovéPole 66">
            <a:extLst>
              <a:ext uri="{FF2B5EF4-FFF2-40B4-BE49-F238E27FC236}">
                <a16:creationId xmlns:a16="http://schemas.microsoft.com/office/drawing/2014/main" id="{8F30004E-B19B-EA6E-D6A4-878183314547}"/>
              </a:ext>
            </a:extLst>
          </p:cNvPr>
          <p:cNvSpPr txBox="1"/>
          <p:nvPr/>
        </p:nvSpPr>
        <p:spPr>
          <a:xfrm>
            <a:off x="10952198" y="3202252"/>
            <a:ext cx="444236" cy="338466"/>
          </a:xfrm>
          <a:prstGeom prst="rect">
            <a:avLst/>
          </a:prstGeom>
          <a:noFill/>
        </p:spPr>
        <p:txBody>
          <a:bodyPr wrap="none" rtlCol="0">
            <a:spAutoFit/>
          </a:bodyPr>
          <a:lstStyle/>
          <a:p>
            <a:r>
              <a:rPr lang="cs-CZ" sz="1600"/>
              <a:t>0,0</a:t>
            </a:r>
          </a:p>
        </p:txBody>
      </p:sp>
      <p:sp>
        <p:nvSpPr>
          <p:cNvPr id="68" name="TextovéPole 67">
            <a:extLst>
              <a:ext uri="{FF2B5EF4-FFF2-40B4-BE49-F238E27FC236}">
                <a16:creationId xmlns:a16="http://schemas.microsoft.com/office/drawing/2014/main" id="{9277F336-7B72-2F84-584A-F34245BCF2AF}"/>
              </a:ext>
            </a:extLst>
          </p:cNvPr>
          <p:cNvSpPr txBox="1"/>
          <p:nvPr/>
        </p:nvSpPr>
        <p:spPr>
          <a:xfrm>
            <a:off x="11514562" y="1893322"/>
            <a:ext cx="501930" cy="369236"/>
          </a:xfrm>
          <a:prstGeom prst="rect">
            <a:avLst/>
          </a:prstGeom>
          <a:noFill/>
        </p:spPr>
        <p:txBody>
          <a:bodyPr wrap="square" rtlCol="0">
            <a:spAutoFit/>
          </a:bodyPr>
          <a:lstStyle/>
          <a:p>
            <a:r>
              <a:rPr lang="cs-CZ" sz="1799" b="1"/>
              <a:t>µm</a:t>
            </a:r>
          </a:p>
        </p:txBody>
      </p:sp>
      <p:sp>
        <p:nvSpPr>
          <p:cNvPr id="69" name="TextovéPole 68">
            <a:extLst>
              <a:ext uri="{FF2B5EF4-FFF2-40B4-BE49-F238E27FC236}">
                <a16:creationId xmlns:a16="http://schemas.microsoft.com/office/drawing/2014/main" id="{17D1EA1B-1211-1395-8859-0A85310AC2C5}"/>
              </a:ext>
            </a:extLst>
          </p:cNvPr>
          <p:cNvSpPr txBox="1"/>
          <p:nvPr/>
        </p:nvSpPr>
        <p:spPr>
          <a:xfrm>
            <a:off x="11572608" y="3163322"/>
            <a:ext cx="501930" cy="369236"/>
          </a:xfrm>
          <a:prstGeom prst="rect">
            <a:avLst/>
          </a:prstGeom>
          <a:noFill/>
        </p:spPr>
        <p:txBody>
          <a:bodyPr wrap="square" rtlCol="0">
            <a:spAutoFit/>
          </a:bodyPr>
          <a:lstStyle/>
          <a:p>
            <a:r>
              <a:rPr lang="cs-CZ" sz="1799" b="1"/>
              <a:t>µm</a:t>
            </a:r>
          </a:p>
        </p:txBody>
      </p:sp>
      <p:pic>
        <p:nvPicPr>
          <p:cNvPr id="70" name="Obrázek 69">
            <a:extLst>
              <a:ext uri="{FF2B5EF4-FFF2-40B4-BE49-F238E27FC236}">
                <a16:creationId xmlns:a16="http://schemas.microsoft.com/office/drawing/2014/main" id="{9256EC79-55D6-F595-F376-0F536DD2422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488812" y="878839"/>
            <a:ext cx="5211200" cy="5100322"/>
          </a:xfrm>
          <a:prstGeom prst="rect">
            <a:avLst/>
          </a:prstGeom>
        </p:spPr>
      </p:pic>
      <p:pic>
        <p:nvPicPr>
          <p:cNvPr id="73" name="Grafický objekt 72" descr="Oko se souvislou výplní">
            <a:extLst>
              <a:ext uri="{FF2B5EF4-FFF2-40B4-BE49-F238E27FC236}">
                <a16:creationId xmlns:a16="http://schemas.microsoft.com/office/drawing/2014/main" id="{2228DC51-9990-B6A8-007C-9311834FDC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39803" y="314695"/>
            <a:ext cx="563673" cy="563673"/>
          </a:xfrm>
          <a:prstGeom prst="rect">
            <a:avLst/>
          </a:prstGeom>
        </p:spPr>
      </p:pic>
      <p:pic>
        <p:nvPicPr>
          <p:cNvPr id="74" name="Obrázek 73">
            <a:extLst>
              <a:ext uri="{FF2B5EF4-FFF2-40B4-BE49-F238E27FC236}">
                <a16:creationId xmlns:a16="http://schemas.microsoft.com/office/drawing/2014/main" id="{44C9757A-FBF0-DF64-9C0C-054BA5B0131D}"/>
              </a:ext>
            </a:extLst>
          </p:cNvPr>
          <p:cNvPicPr>
            <a:picLocks noChangeAspect="1"/>
          </p:cNvPicPr>
          <p:nvPr/>
        </p:nvPicPr>
        <p:blipFill>
          <a:blip r:embed="rId7" cstate="screen">
            <a:alphaModFix/>
            <a:duotone>
              <a:prstClr val="black"/>
              <a:srgbClr val="4F7E3D">
                <a:tint val="45000"/>
                <a:satMod val="400000"/>
              </a:srgbClr>
            </a:duotone>
            <a:extLst>
              <a:ext uri="{28A0092B-C50C-407E-A947-70E740481C1C}">
                <a14:useLocalDpi xmlns:a14="http://schemas.microsoft.com/office/drawing/2010/main"/>
              </a:ext>
            </a:extLst>
          </a:blip>
          <a:srcRect/>
          <a:stretch/>
        </p:blipFill>
        <p:spPr>
          <a:xfrm>
            <a:off x="2294222" y="543193"/>
            <a:ext cx="7416342" cy="5996282"/>
          </a:xfrm>
          <a:prstGeom prst="rect">
            <a:avLst/>
          </a:prstGeom>
        </p:spPr>
      </p:pic>
      <p:pic>
        <p:nvPicPr>
          <p:cNvPr id="1026" name="Picture 2" descr="Download Grain, Plant, Pollen. Royalty-Free Vector Graphic - Pixabay">
            <a:extLst>
              <a:ext uri="{FF2B5EF4-FFF2-40B4-BE49-F238E27FC236}">
                <a16:creationId xmlns:a16="http://schemas.microsoft.com/office/drawing/2014/main" id="{8A7D81B0-BB50-E818-26ED-126D926ED737}"/>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1223" y="1823586"/>
            <a:ext cx="451166" cy="4389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ownload Grain, Plant, Pollen. Royalty-Free Vector Graphic - Pixabay">
            <a:extLst>
              <a:ext uri="{FF2B5EF4-FFF2-40B4-BE49-F238E27FC236}">
                <a16:creationId xmlns:a16="http://schemas.microsoft.com/office/drawing/2014/main" id="{9FA751BC-034B-36E6-85EC-402387E62DE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705377" y="5087644"/>
            <a:ext cx="451166" cy="4389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Grain, Plant, Pollen. Royalty-Free Vector Graphic - Pixabay">
            <a:extLst>
              <a:ext uri="{FF2B5EF4-FFF2-40B4-BE49-F238E27FC236}">
                <a16:creationId xmlns:a16="http://schemas.microsoft.com/office/drawing/2014/main" id="{A70004B4-9562-32B2-FFAE-99D712F4D98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033110" y="3966685"/>
            <a:ext cx="451166" cy="4389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nd PNG Image - PurePNG | Free transparent CC0 PNG Image Library">
            <a:extLst>
              <a:ext uri="{FF2B5EF4-FFF2-40B4-BE49-F238E27FC236}">
                <a16:creationId xmlns:a16="http://schemas.microsoft.com/office/drawing/2014/main" id="{1E0E5E4F-6890-B498-6B6C-F392565FA8B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517161" y="1698751"/>
            <a:ext cx="1630457" cy="16078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ynechocystis cyanobacteria - Free nature icons">
            <a:extLst>
              <a:ext uri="{FF2B5EF4-FFF2-40B4-BE49-F238E27FC236}">
                <a16:creationId xmlns:a16="http://schemas.microsoft.com/office/drawing/2014/main" id="{5FEECBC7-F153-35E5-86C0-2449A0EA749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363708" y="2992996"/>
            <a:ext cx="779121" cy="77912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ynechocystis cyanobacteria - Free nature icons">
            <a:extLst>
              <a:ext uri="{FF2B5EF4-FFF2-40B4-BE49-F238E27FC236}">
                <a16:creationId xmlns:a16="http://schemas.microsoft.com/office/drawing/2014/main" id="{19A19F0E-932E-C1FE-3435-C72E2E998C89}"/>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3461746">
            <a:off x="7465820" y="3350493"/>
            <a:ext cx="451166" cy="451166"/>
          </a:xfrm>
          <a:prstGeom prst="rect">
            <a:avLst/>
          </a:prstGeom>
          <a:noFill/>
          <a:extLst>
            <a:ext uri="{909E8E84-426E-40DD-AFC4-6F175D3DCCD1}">
              <a14:hiddenFill xmlns:a14="http://schemas.microsoft.com/office/drawing/2010/main">
                <a:solidFill>
                  <a:srgbClr val="FFFFFF"/>
                </a:solidFill>
              </a14:hiddenFill>
            </a:ext>
          </a:extLst>
        </p:spPr>
      </p:pic>
      <p:sp>
        <p:nvSpPr>
          <p:cNvPr id="7" name="Volný tvar: obrazec 6">
            <a:extLst>
              <a:ext uri="{FF2B5EF4-FFF2-40B4-BE49-F238E27FC236}">
                <a16:creationId xmlns:a16="http://schemas.microsoft.com/office/drawing/2014/main" id="{EAD58236-18D4-A61A-BE6F-872F9CE5CA6C}"/>
              </a:ext>
            </a:extLst>
          </p:cNvPr>
          <p:cNvSpPr/>
          <p:nvPr/>
        </p:nvSpPr>
        <p:spPr>
          <a:xfrm rot="5400000">
            <a:off x="5320303" y="3943048"/>
            <a:ext cx="836296" cy="847272"/>
          </a:xfrm>
          <a:custGeom>
            <a:avLst/>
            <a:gdLst>
              <a:gd name="connsiteX0" fmla="*/ 0 w 836514"/>
              <a:gd name="connsiteY0" fmla="*/ 0 h 847493"/>
              <a:gd name="connsiteX1" fmla="*/ 211873 w 836514"/>
              <a:gd name="connsiteY1" fmla="*/ 178420 h 847493"/>
              <a:gd name="connsiteX2" fmla="*/ 178419 w 836514"/>
              <a:gd name="connsiteY2" fmla="*/ 234176 h 847493"/>
              <a:gd name="connsiteX3" fmla="*/ 223024 w 836514"/>
              <a:gd name="connsiteY3" fmla="*/ 301083 h 847493"/>
              <a:gd name="connsiteX4" fmla="*/ 390292 w 836514"/>
              <a:gd name="connsiteY4" fmla="*/ 423747 h 847493"/>
              <a:gd name="connsiteX5" fmla="*/ 412595 w 836514"/>
              <a:gd name="connsiteY5" fmla="*/ 446049 h 847493"/>
              <a:gd name="connsiteX6" fmla="*/ 613317 w 836514"/>
              <a:gd name="connsiteY6" fmla="*/ 579864 h 847493"/>
              <a:gd name="connsiteX7" fmla="*/ 657921 w 836514"/>
              <a:gd name="connsiteY7" fmla="*/ 591015 h 847493"/>
              <a:gd name="connsiteX8" fmla="*/ 669073 w 836514"/>
              <a:gd name="connsiteY8" fmla="*/ 345688 h 847493"/>
              <a:gd name="connsiteX9" fmla="*/ 579863 w 836514"/>
              <a:gd name="connsiteY9" fmla="*/ 323386 h 847493"/>
              <a:gd name="connsiteX10" fmla="*/ 535258 w 836514"/>
              <a:gd name="connsiteY10" fmla="*/ 267629 h 847493"/>
              <a:gd name="connsiteX11" fmla="*/ 512956 w 836514"/>
              <a:gd name="connsiteY11" fmla="*/ 234176 h 847493"/>
              <a:gd name="connsiteX12" fmla="*/ 613317 w 836514"/>
              <a:gd name="connsiteY12" fmla="*/ 245327 h 847493"/>
              <a:gd name="connsiteX13" fmla="*/ 646770 w 836514"/>
              <a:gd name="connsiteY13" fmla="*/ 301083 h 847493"/>
              <a:gd name="connsiteX14" fmla="*/ 702526 w 836514"/>
              <a:gd name="connsiteY14" fmla="*/ 345688 h 847493"/>
              <a:gd name="connsiteX15" fmla="*/ 814039 w 836514"/>
              <a:gd name="connsiteY15" fmla="*/ 423747 h 847493"/>
              <a:gd name="connsiteX16" fmla="*/ 836341 w 836514"/>
              <a:gd name="connsiteY16" fmla="*/ 546410 h 847493"/>
              <a:gd name="connsiteX17" fmla="*/ 825190 w 836514"/>
              <a:gd name="connsiteY17" fmla="*/ 635620 h 847493"/>
              <a:gd name="connsiteX18" fmla="*/ 814039 w 836514"/>
              <a:gd name="connsiteY18" fmla="*/ 758283 h 847493"/>
              <a:gd name="connsiteX19" fmla="*/ 802887 w 836514"/>
              <a:gd name="connsiteY19" fmla="*/ 847493 h 84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6514" h="847493">
                <a:moveTo>
                  <a:pt x="0" y="0"/>
                </a:moveTo>
                <a:cubicBezTo>
                  <a:pt x="295336" y="73835"/>
                  <a:pt x="314452" y="-13914"/>
                  <a:pt x="211873" y="178420"/>
                </a:cubicBezTo>
                <a:cubicBezTo>
                  <a:pt x="201673" y="197544"/>
                  <a:pt x="189570" y="215591"/>
                  <a:pt x="178419" y="234176"/>
                </a:cubicBezTo>
                <a:cubicBezTo>
                  <a:pt x="193287" y="256478"/>
                  <a:pt x="203048" y="283210"/>
                  <a:pt x="223024" y="301083"/>
                </a:cubicBezTo>
                <a:cubicBezTo>
                  <a:pt x="274551" y="347186"/>
                  <a:pt x="341400" y="374858"/>
                  <a:pt x="390292" y="423747"/>
                </a:cubicBezTo>
                <a:cubicBezTo>
                  <a:pt x="397726" y="431181"/>
                  <a:pt x="403982" y="440020"/>
                  <a:pt x="412595" y="446049"/>
                </a:cubicBezTo>
                <a:cubicBezTo>
                  <a:pt x="478472" y="492163"/>
                  <a:pt x="544088" y="538956"/>
                  <a:pt x="613317" y="579864"/>
                </a:cubicBezTo>
                <a:cubicBezTo>
                  <a:pt x="626511" y="587661"/>
                  <a:pt x="643053" y="587298"/>
                  <a:pt x="657921" y="591015"/>
                </a:cubicBezTo>
                <a:cubicBezTo>
                  <a:pt x="701565" y="489181"/>
                  <a:pt x="777801" y="429325"/>
                  <a:pt x="669073" y="345688"/>
                </a:cubicBezTo>
                <a:cubicBezTo>
                  <a:pt x="644778" y="326999"/>
                  <a:pt x="609600" y="330820"/>
                  <a:pt x="579863" y="323386"/>
                </a:cubicBezTo>
                <a:cubicBezTo>
                  <a:pt x="523468" y="285789"/>
                  <a:pt x="562189" y="321493"/>
                  <a:pt x="535258" y="267629"/>
                </a:cubicBezTo>
                <a:cubicBezTo>
                  <a:pt x="529265" y="255642"/>
                  <a:pt x="500070" y="237858"/>
                  <a:pt x="512956" y="234176"/>
                </a:cubicBezTo>
                <a:cubicBezTo>
                  <a:pt x="545321" y="224929"/>
                  <a:pt x="579863" y="241610"/>
                  <a:pt x="613317" y="245327"/>
                </a:cubicBezTo>
                <a:cubicBezTo>
                  <a:pt x="624468" y="263912"/>
                  <a:pt x="632371" y="284884"/>
                  <a:pt x="646770" y="301083"/>
                </a:cubicBezTo>
                <a:cubicBezTo>
                  <a:pt x="662582" y="318872"/>
                  <a:pt x="683333" y="331613"/>
                  <a:pt x="702526" y="345688"/>
                </a:cubicBezTo>
                <a:cubicBezTo>
                  <a:pt x="739115" y="372520"/>
                  <a:pt x="776868" y="397727"/>
                  <a:pt x="814039" y="423747"/>
                </a:cubicBezTo>
                <a:cubicBezTo>
                  <a:pt x="821473" y="464635"/>
                  <a:pt x="834157" y="504909"/>
                  <a:pt x="836341" y="546410"/>
                </a:cubicBezTo>
                <a:cubicBezTo>
                  <a:pt x="837916" y="576337"/>
                  <a:pt x="828327" y="605817"/>
                  <a:pt x="825190" y="635620"/>
                </a:cubicBezTo>
                <a:cubicBezTo>
                  <a:pt x="820892" y="676451"/>
                  <a:pt x="818337" y="717452"/>
                  <a:pt x="814039" y="758283"/>
                </a:cubicBezTo>
                <a:cubicBezTo>
                  <a:pt x="810902" y="788086"/>
                  <a:pt x="802887" y="847493"/>
                  <a:pt x="802887" y="847493"/>
                </a:cubicBezTo>
              </a:path>
            </a:pathLst>
          </a:cu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
        <p:nvSpPr>
          <p:cNvPr id="9" name="Volný tvar: obrazec 8">
            <a:extLst>
              <a:ext uri="{FF2B5EF4-FFF2-40B4-BE49-F238E27FC236}">
                <a16:creationId xmlns:a16="http://schemas.microsoft.com/office/drawing/2014/main" id="{58EDD3E4-B2EE-177E-5F2F-E82AA0A5E677}"/>
              </a:ext>
            </a:extLst>
          </p:cNvPr>
          <p:cNvSpPr/>
          <p:nvPr/>
        </p:nvSpPr>
        <p:spPr>
          <a:xfrm rot="19550851">
            <a:off x="5471943" y="3600846"/>
            <a:ext cx="836296" cy="847272"/>
          </a:xfrm>
          <a:custGeom>
            <a:avLst/>
            <a:gdLst>
              <a:gd name="connsiteX0" fmla="*/ 0 w 836514"/>
              <a:gd name="connsiteY0" fmla="*/ 0 h 847493"/>
              <a:gd name="connsiteX1" fmla="*/ 211873 w 836514"/>
              <a:gd name="connsiteY1" fmla="*/ 178420 h 847493"/>
              <a:gd name="connsiteX2" fmla="*/ 178419 w 836514"/>
              <a:gd name="connsiteY2" fmla="*/ 234176 h 847493"/>
              <a:gd name="connsiteX3" fmla="*/ 223024 w 836514"/>
              <a:gd name="connsiteY3" fmla="*/ 301083 h 847493"/>
              <a:gd name="connsiteX4" fmla="*/ 390292 w 836514"/>
              <a:gd name="connsiteY4" fmla="*/ 423747 h 847493"/>
              <a:gd name="connsiteX5" fmla="*/ 412595 w 836514"/>
              <a:gd name="connsiteY5" fmla="*/ 446049 h 847493"/>
              <a:gd name="connsiteX6" fmla="*/ 613317 w 836514"/>
              <a:gd name="connsiteY6" fmla="*/ 579864 h 847493"/>
              <a:gd name="connsiteX7" fmla="*/ 657921 w 836514"/>
              <a:gd name="connsiteY7" fmla="*/ 591015 h 847493"/>
              <a:gd name="connsiteX8" fmla="*/ 669073 w 836514"/>
              <a:gd name="connsiteY8" fmla="*/ 345688 h 847493"/>
              <a:gd name="connsiteX9" fmla="*/ 579863 w 836514"/>
              <a:gd name="connsiteY9" fmla="*/ 323386 h 847493"/>
              <a:gd name="connsiteX10" fmla="*/ 535258 w 836514"/>
              <a:gd name="connsiteY10" fmla="*/ 267629 h 847493"/>
              <a:gd name="connsiteX11" fmla="*/ 512956 w 836514"/>
              <a:gd name="connsiteY11" fmla="*/ 234176 h 847493"/>
              <a:gd name="connsiteX12" fmla="*/ 613317 w 836514"/>
              <a:gd name="connsiteY12" fmla="*/ 245327 h 847493"/>
              <a:gd name="connsiteX13" fmla="*/ 646770 w 836514"/>
              <a:gd name="connsiteY13" fmla="*/ 301083 h 847493"/>
              <a:gd name="connsiteX14" fmla="*/ 702526 w 836514"/>
              <a:gd name="connsiteY14" fmla="*/ 345688 h 847493"/>
              <a:gd name="connsiteX15" fmla="*/ 814039 w 836514"/>
              <a:gd name="connsiteY15" fmla="*/ 423747 h 847493"/>
              <a:gd name="connsiteX16" fmla="*/ 836341 w 836514"/>
              <a:gd name="connsiteY16" fmla="*/ 546410 h 847493"/>
              <a:gd name="connsiteX17" fmla="*/ 825190 w 836514"/>
              <a:gd name="connsiteY17" fmla="*/ 635620 h 847493"/>
              <a:gd name="connsiteX18" fmla="*/ 814039 w 836514"/>
              <a:gd name="connsiteY18" fmla="*/ 758283 h 847493"/>
              <a:gd name="connsiteX19" fmla="*/ 802887 w 836514"/>
              <a:gd name="connsiteY19" fmla="*/ 847493 h 84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6514" h="847493">
                <a:moveTo>
                  <a:pt x="0" y="0"/>
                </a:moveTo>
                <a:cubicBezTo>
                  <a:pt x="295336" y="73835"/>
                  <a:pt x="314452" y="-13914"/>
                  <a:pt x="211873" y="178420"/>
                </a:cubicBezTo>
                <a:cubicBezTo>
                  <a:pt x="201673" y="197544"/>
                  <a:pt x="189570" y="215591"/>
                  <a:pt x="178419" y="234176"/>
                </a:cubicBezTo>
                <a:cubicBezTo>
                  <a:pt x="193287" y="256478"/>
                  <a:pt x="203048" y="283210"/>
                  <a:pt x="223024" y="301083"/>
                </a:cubicBezTo>
                <a:cubicBezTo>
                  <a:pt x="274551" y="347186"/>
                  <a:pt x="341400" y="374858"/>
                  <a:pt x="390292" y="423747"/>
                </a:cubicBezTo>
                <a:cubicBezTo>
                  <a:pt x="397726" y="431181"/>
                  <a:pt x="403982" y="440020"/>
                  <a:pt x="412595" y="446049"/>
                </a:cubicBezTo>
                <a:cubicBezTo>
                  <a:pt x="478472" y="492163"/>
                  <a:pt x="544088" y="538956"/>
                  <a:pt x="613317" y="579864"/>
                </a:cubicBezTo>
                <a:cubicBezTo>
                  <a:pt x="626511" y="587661"/>
                  <a:pt x="643053" y="587298"/>
                  <a:pt x="657921" y="591015"/>
                </a:cubicBezTo>
                <a:cubicBezTo>
                  <a:pt x="701565" y="489181"/>
                  <a:pt x="777801" y="429325"/>
                  <a:pt x="669073" y="345688"/>
                </a:cubicBezTo>
                <a:cubicBezTo>
                  <a:pt x="644778" y="326999"/>
                  <a:pt x="609600" y="330820"/>
                  <a:pt x="579863" y="323386"/>
                </a:cubicBezTo>
                <a:cubicBezTo>
                  <a:pt x="523468" y="285789"/>
                  <a:pt x="562189" y="321493"/>
                  <a:pt x="535258" y="267629"/>
                </a:cubicBezTo>
                <a:cubicBezTo>
                  <a:pt x="529265" y="255642"/>
                  <a:pt x="500070" y="237858"/>
                  <a:pt x="512956" y="234176"/>
                </a:cubicBezTo>
                <a:cubicBezTo>
                  <a:pt x="545321" y="224929"/>
                  <a:pt x="579863" y="241610"/>
                  <a:pt x="613317" y="245327"/>
                </a:cubicBezTo>
                <a:cubicBezTo>
                  <a:pt x="624468" y="263912"/>
                  <a:pt x="632371" y="284884"/>
                  <a:pt x="646770" y="301083"/>
                </a:cubicBezTo>
                <a:cubicBezTo>
                  <a:pt x="662582" y="318872"/>
                  <a:pt x="683333" y="331613"/>
                  <a:pt x="702526" y="345688"/>
                </a:cubicBezTo>
                <a:cubicBezTo>
                  <a:pt x="739115" y="372520"/>
                  <a:pt x="776868" y="397727"/>
                  <a:pt x="814039" y="423747"/>
                </a:cubicBezTo>
                <a:cubicBezTo>
                  <a:pt x="821473" y="464635"/>
                  <a:pt x="834157" y="504909"/>
                  <a:pt x="836341" y="546410"/>
                </a:cubicBezTo>
                <a:cubicBezTo>
                  <a:pt x="837916" y="576337"/>
                  <a:pt x="828327" y="605817"/>
                  <a:pt x="825190" y="635620"/>
                </a:cubicBezTo>
                <a:cubicBezTo>
                  <a:pt x="820892" y="676451"/>
                  <a:pt x="818337" y="717452"/>
                  <a:pt x="814039" y="758283"/>
                </a:cubicBezTo>
                <a:cubicBezTo>
                  <a:pt x="810902" y="788086"/>
                  <a:pt x="802887" y="847493"/>
                  <a:pt x="802887" y="847493"/>
                </a:cubicBezTo>
              </a:path>
            </a:pathLst>
          </a:cu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3438445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C470A-1E1C-FF04-8C86-D1AABF5A773D}"/>
            </a:ext>
          </a:extLst>
        </p:cNvPr>
        <p:cNvGrpSpPr/>
        <p:nvPr/>
      </p:nvGrpSpPr>
      <p:grpSpPr>
        <a:xfrm>
          <a:off x="0" y="0"/>
          <a:ext cx="0" cy="0"/>
          <a:chOff x="0" y="0"/>
          <a:chExt cx="0" cy="0"/>
        </a:xfrm>
      </p:grpSpPr>
      <p:grpSp>
        <p:nvGrpSpPr>
          <p:cNvPr id="3" name="Skupina 2">
            <a:extLst>
              <a:ext uri="{FF2B5EF4-FFF2-40B4-BE49-F238E27FC236}">
                <a16:creationId xmlns:a16="http://schemas.microsoft.com/office/drawing/2014/main" id="{C2C5EC27-78F8-BE5B-2E2F-7C2F537AA46A}"/>
              </a:ext>
            </a:extLst>
          </p:cNvPr>
          <p:cNvGrpSpPr/>
          <p:nvPr/>
        </p:nvGrpSpPr>
        <p:grpSpPr>
          <a:xfrm>
            <a:off x="10498569" y="268862"/>
            <a:ext cx="1018093" cy="1121812"/>
            <a:chOff x="10028404" y="1649629"/>
            <a:chExt cx="1018358" cy="1122104"/>
          </a:xfrm>
        </p:grpSpPr>
        <p:sp>
          <p:nvSpPr>
            <p:cNvPr id="8" name="Obdélník 7">
              <a:extLst>
                <a:ext uri="{FF2B5EF4-FFF2-40B4-BE49-F238E27FC236}">
                  <a16:creationId xmlns:a16="http://schemas.microsoft.com/office/drawing/2014/main" id="{92A5942E-8B61-04B2-C939-168B02CD8736}"/>
                </a:ext>
              </a:extLst>
            </p:cNvPr>
            <p:cNvSpPr/>
            <p:nvPr/>
          </p:nvSpPr>
          <p:spPr>
            <a:xfrm>
              <a:off x="10028404" y="1669192"/>
              <a:ext cx="1018358" cy="110254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10" name="Skupina 9">
              <a:extLst>
                <a:ext uri="{FF2B5EF4-FFF2-40B4-BE49-F238E27FC236}">
                  <a16:creationId xmlns:a16="http://schemas.microsoft.com/office/drawing/2014/main" id="{DCD92D94-E0CC-9332-5FED-8EA3A39A3CFF}"/>
                </a:ext>
              </a:extLst>
            </p:cNvPr>
            <p:cNvGrpSpPr/>
            <p:nvPr/>
          </p:nvGrpSpPr>
          <p:grpSpPr>
            <a:xfrm>
              <a:off x="10028404" y="1649629"/>
              <a:ext cx="862298" cy="1069541"/>
              <a:chOff x="9597255" y="1184934"/>
              <a:chExt cx="862298" cy="1069541"/>
            </a:xfrm>
          </p:grpSpPr>
          <p:pic>
            <p:nvPicPr>
              <p:cNvPr id="12" name="Obrázek 11">
                <a:extLst>
                  <a:ext uri="{FF2B5EF4-FFF2-40B4-BE49-F238E27FC236}">
                    <a16:creationId xmlns:a16="http://schemas.microsoft.com/office/drawing/2014/main" id="{1EACEE13-93D4-331E-BB13-84C103CCAFD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97255" y="1184934"/>
                <a:ext cx="862298" cy="1069541"/>
              </a:xfrm>
              <a:prstGeom prst="rect">
                <a:avLst/>
              </a:prstGeom>
            </p:spPr>
          </p:pic>
          <p:sp>
            <p:nvSpPr>
              <p:cNvPr id="14" name="Obdélník 13">
                <a:extLst>
                  <a:ext uri="{FF2B5EF4-FFF2-40B4-BE49-F238E27FC236}">
                    <a16:creationId xmlns:a16="http://schemas.microsoft.com/office/drawing/2014/main" id="{8B813DF3-01BE-F94E-94DB-131B39F450E1}"/>
                  </a:ext>
                </a:extLst>
              </p:cNvPr>
              <p:cNvSpPr/>
              <p:nvPr/>
            </p:nvSpPr>
            <p:spPr>
              <a:xfrm>
                <a:off x="9858375" y="1700214"/>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22" name="TextovéPole 21">
            <a:extLst>
              <a:ext uri="{FF2B5EF4-FFF2-40B4-BE49-F238E27FC236}">
                <a16:creationId xmlns:a16="http://schemas.microsoft.com/office/drawing/2014/main" id="{1479720D-BE19-E71F-3979-960D5C6C3B09}"/>
              </a:ext>
            </a:extLst>
          </p:cNvPr>
          <p:cNvSpPr txBox="1"/>
          <p:nvPr/>
        </p:nvSpPr>
        <p:spPr>
          <a:xfrm>
            <a:off x="1439803" y="702920"/>
            <a:ext cx="559623" cy="369236"/>
          </a:xfrm>
          <a:prstGeom prst="rect">
            <a:avLst/>
          </a:prstGeom>
          <a:noFill/>
        </p:spPr>
        <p:txBody>
          <a:bodyPr wrap="none" rtlCol="0">
            <a:spAutoFit/>
          </a:bodyPr>
          <a:lstStyle/>
          <a:p>
            <a:r>
              <a:rPr lang="cs-CZ" sz="1799" b="1"/>
              <a:t>mm</a:t>
            </a:r>
          </a:p>
        </p:txBody>
      </p:sp>
      <p:grpSp>
        <p:nvGrpSpPr>
          <p:cNvPr id="26" name="Skupina 25">
            <a:extLst>
              <a:ext uri="{FF2B5EF4-FFF2-40B4-BE49-F238E27FC236}">
                <a16:creationId xmlns:a16="http://schemas.microsoft.com/office/drawing/2014/main" id="{7FC3422B-5F08-4126-7ACB-0D80C40FFC63}"/>
              </a:ext>
            </a:extLst>
          </p:cNvPr>
          <p:cNvGrpSpPr/>
          <p:nvPr/>
        </p:nvGrpSpPr>
        <p:grpSpPr>
          <a:xfrm>
            <a:off x="395613" y="295137"/>
            <a:ext cx="1018093" cy="1121812"/>
            <a:chOff x="4776030" y="2220608"/>
            <a:chExt cx="1018358" cy="1122104"/>
          </a:xfrm>
        </p:grpSpPr>
        <p:sp>
          <p:nvSpPr>
            <p:cNvPr id="23" name="Obdélník 22">
              <a:extLst>
                <a:ext uri="{FF2B5EF4-FFF2-40B4-BE49-F238E27FC236}">
                  <a16:creationId xmlns:a16="http://schemas.microsoft.com/office/drawing/2014/main" id="{195B5887-F368-CBF2-998D-B75B91888769}"/>
                </a:ext>
              </a:extLst>
            </p:cNvPr>
            <p:cNvSpPr/>
            <p:nvPr/>
          </p:nvSpPr>
          <p:spPr>
            <a:xfrm>
              <a:off x="4776030" y="2240171"/>
              <a:ext cx="1018358" cy="110254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24" name="Obrázek 23">
              <a:extLst>
                <a:ext uri="{FF2B5EF4-FFF2-40B4-BE49-F238E27FC236}">
                  <a16:creationId xmlns:a16="http://schemas.microsoft.com/office/drawing/2014/main" id="{9B87E2C7-3A8F-8FF9-4E32-E1CAED9356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25" name="Obdélník 24">
              <a:extLst>
                <a:ext uri="{FF2B5EF4-FFF2-40B4-BE49-F238E27FC236}">
                  <a16:creationId xmlns:a16="http://schemas.microsoft.com/office/drawing/2014/main" id="{7F81323F-20B3-7D42-FAD9-CB9673EFD257}"/>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28" name="TextovéPole 27">
            <a:extLst>
              <a:ext uri="{FF2B5EF4-FFF2-40B4-BE49-F238E27FC236}">
                <a16:creationId xmlns:a16="http://schemas.microsoft.com/office/drawing/2014/main" id="{54C8D664-2D1D-8D0B-978E-83EFFAC3F4F5}"/>
              </a:ext>
            </a:extLst>
          </p:cNvPr>
          <p:cNvSpPr txBox="1"/>
          <p:nvPr/>
        </p:nvSpPr>
        <p:spPr>
          <a:xfrm>
            <a:off x="11563061" y="675313"/>
            <a:ext cx="501930" cy="369236"/>
          </a:xfrm>
          <a:prstGeom prst="rect">
            <a:avLst/>
          </a:prstGeom>
          <a:noFill/>
        </p:spPr>
        <p:txBody>
          <a:bodyPr wrap="square" rtlCol="0">
            <a:spAutoFit/>
          </a:bodyPr>
          <a:lstStyle/>
          <a:p>
            <a:r>
              <a:rPr lang="cs-CZ" sz="1799" b="1"/>
              <a:t>µm</a:t>
            </a:r>
          </a:p>
        </p:txBody>
      </p:sp>
      <p:grpSp>
        <p:nvGrpSpPr>
          <p:cNvPr id="29" name="Skupina 28">
            <a:extLst>
              <a:ext uri="{FF2B5EF4-FFF2-40B4-BE49-F238E27FC236}">
                <a16:creationId xmlns:a16="http://schemas.microsoft.com/office/drawing/2014/main" id="{F29D97DB-B509-F1DF-BF6B-4401482B283C}"/>
              </a:ext>
            </a:extLst>
          </p:cNvPr>
          <p:cNvGrpSpPr/>
          <p:nvPr/>
        </p:nvGrpSpPr>
        <p:grpSpPr>
          <a:xfrm>
            <a:off x="10544968" y="3611961"/>
            <a:ext cx="1018093" cy="1539730"/>
            <a:chOff x="10342505" y="2275012"/>
            <a:chExt cx="1018358" cy="1540131"/>
          </a:xfrm>
        </p:grpSpPr>
        <p:grpSp>
          <p:nvGrpSpPr>
            <p:cNvPr id="30" name="Skupina 29">
              <a:extLst>
                <a:ext uri="{FF2B5EF4-FFF2-40B4-BE49-F238E27FC236}">
                  <a16:creationId xmlns:a16="http://schemas.microsoft.com/office/drawing/2014/main" id="{62C86398-5D90-7DC8-8FFF-522633FFC8DF}"/>
                </a:ext>
              </a:extLst>
            </p:cNvPr>
            <p:cNvGrpSpPr/>
            <p:nvPr/>
          </p:nvGrpSpPr>
          <p:grpSpPr>
            <a:xfrm>
              <a:off x="10342505" y="2682919"/>
              <a:ext cx="1018358" cy="1132224"/>
              <a:chOff x="9975960" y="1155246"/>
              <a:chExt cx="1018358" cy="1132224"/>
            </a:xfrm>
          </p:grpSpPr>
          <p:sp>
            <p:nvSpPr>
              <p:cNvPr id="34" name="Obdélník 33">
                <a:extLst>
                  <a:ext uri="{FF2B5EF4-FFF2-40B4-BE49-F238E27FC236}">
                    <a16:creationId xmlns:a16="http://schemas.microsoft.com/office/drawing/2014/main" id="{C0C0097B-2429-598F-523B-C5D273BE45DD}"/>
                  </a:ext>
                </a:extLst>
              </p:cNvPr>
              <p:cNvSpPr/>
              <p:nvPr/>
            </p:nvSpPr>
            <p:spPr>
              <a:xfrm>
                <a:off x="9975960" y="1219309"/>
                <a:ext cx="1018358" cy="1068161"/>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35" name="Skupina 34">
                <a:extLst>
                  <a:ext uri="{FF2B5EF4-FFF2-40B4-BE49-F238E27FC236}">
                    <a16:creationId xmlns:a16="http://schemas.microsoft.com/office/drawing/2014/main" id="{C5CA4183-8430-3427-744A-9351DF9AC8D6}"/>
                  </a:ext>
                </a:extLst>
              </p:cNvPr>
              <p:cNvGrpSpPr/>
              <p:nvPr/>
            </p:nvGrpSpPr>
            <p:grpSpPr>
              <a:xfrm>
                <a:off x="9984013" y="1155246"/>
                <a:ext cx="862298" cy="1068161"/>
                <a:chOff x="9552864" y="690551"/>
                <a:chExt cx="862298" cy="1068161"/>
              </a:xfrm>
            </p:grpSpPr>
            <p:pic>
              <p:nvPicPr>
                <p:cNvPr id="36" name="Obrázek 35">
                  <a:extLst>
                    <a:ext uri="{FF2B5EF4-FFF2-40B4-BE49-F238E27FC236}">
                      <a16:creationId xmlns:a16="http://schemas.microsoft.com/office/drawing/2014/main" id="{90869477-1D99-B426-4C5C-67ACA3B69B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37" name="Obdélník 36">
                  <a:extLst>
                    <a:ext uri="{FF2B5EF4-FFF2-40B4-BE49-F238E27FC236}">
                      <a16:creationId xmlns:a16="http://schemas.microsoft.com/office/drawing/2014/main" id="{40A6580D-160E-4C13-150D-6A5FBB1C8D59}"/>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31" name="Obdélník 30">
              <a:extLst>
                <a:ext uri="{FF2B5EF4-FFF2-40B4-BE49-F238E27FC236}">
                  <a16:creationId xmlns:a16="http://schemas.microsoft.com/office/drawing/2014/main" id="{771CC87C-080A-0261-443B-7164C7EA4CE4}"/>
                </a:ext>
              </a:extLst>
            </p:cNvPr>
            <p:cNvSpPr/>
            <p:nvPr/>
          </p:nvSpPr>
          <p:spPr>
            <a:xfrm>
              <a:off x="10513998" y="2275012"/>
              <a:ext cx="95577" cy="18237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32" name="Přímá spojnice 31">
              <a:extLst>
                <a:ext uri="{FF2B5EF4-FFF2-40B4-BE49-F238E27FC236}">
                  <a16:creationId xmlns:a16="http://schemas.microsoft.com/office/drawing/2014/main" id="{EE674855-C306-020A-9CF7-484A7F38820A}"/>
                </a:ext>
              </a:extLst>
            </p:cNvPr>
            <p:cNvCxnSpPr>
              <a:cxnSpLocks/>
              <a:stCxn id="31" idx="2"/>
            </p:cNvCxnSpPr>
            <p:nvPr/>
          </p:nvCxnSpPr>
          <p:spPr>
            <a:xfrm flipH="1">
              <a:off x="10350558" y="2457385"/>
              <a:ext cx="211229" cy="27098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3" name="Přímá spojnice 32">
              <a:extLst>
                <a:ext uri="{FF2B5EF4-FFF2-40B4-BE49-F238E27FC236}">
                  <a16:creationId xmlns:a16="http://schemas.microsoft.com/office/drawing/2014/main" id="{ABBBE002-85B1-16B2-658F-C4E2024485F5}"/>
                </a:ext>
              </a:extLst>
            </p:cNvPr>
            <p:cNvCxnSpPr>
              <a:cxnSpLocks/>
              <a:stCxn id="31" idx="2"/>
            </p:cNvCxnSpPr>
            <p:nvPr/>
          </p:nvCxnSpPr>
          <p:spPr>
            <a:xfrm>
              <a:off x="10561787" y="2457385"/>
              <a:ext cx="799076" cy="29760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47" name="Skupina 46">
            <a:extLst>
              <a:ext uri="{FF2B5EF4-FFF2-40B4-BE49-F238E27FC236}">
                <a16:creationId xmlns:a16="http://schemas.microsoft.com/office/drawing/2014/main" id="{656C4F59-DB03-B582-7AE3-2AE36CF65B7C}"/>
              </a:ext>
            </a:extLst>
          </p:cNvPr>
          <p:cNvGrpSpPr/>
          <p:nvPr/>
        </p:nvGrpSpPr>
        <p:grpSpPr>
          <a:xfrm>
            <a:off x="10517008" y="2369754"/>
            <a:ext cx="1018093" cy="1539730"/>
            <a:chOff x="10342505" y="2275012"/>
            <a:chExt cx="1018358" cy="1540131"/>
          </a:xfrm>
        </p:grpSpPr>
        <p:grpSp>
          <p:nvGrpSpPr>
            <p:cNvPr id="48" name="Skupina 47">
              <a:extLst>
                <a:ext uri="{FF2B5EF4-FFF2-40B4-BE49-F238E27FC236}">
                  <a16:creationId xmlns:a16="http://schemas.microsoft.com/office/drawing/2014/main" id="{030DAE99-2BA8-7C4C-2984-43DC4E050A19}"/>
                </a:ext>
              </a:extLst>
            </p:cNvPr>
            <p:cNvGrpSpPr/>
            <p:nvPr/>
          </p:nvGrpSpPr>
          <p:grpSpPr>
            <a:xfrm>
              <a:off x="10342505" y="2682919"/>
              <a:ext cx="1018358" cy="1132224"/>
              <a:chOff x="9975960" y="1155246"/>
              <a:chExt cx="1018358" cy="1132224"/>
            </a:xfrm>
          </p:grpSpPr>
          <p:sp>
            <p:nvSpPr>
              <p:cNvPr id="52" name="Obdélník 51">
                <a:extLst>
                  <a:ext uri="{FF2B5EF4-FFF2-40B4-BE49-F238E27FC236}">
                    <a16:creationId xmlns:a16="http://schemas.microsoft.com/office/drawing/2014/main" id="{5EFF6DCF-1D33-E767-3B52-964D1A3B0903}"/>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53" name="Skupina 52">
                <a:extLst>
                  <a:ext uri="{FF2B5EF4-FFF2-40B4-BE49-F238E27FC236}">
                    <a16:creationId xmlns:a16="http://schemas.microsoft.com/office/drawing/2014/main" id="{C4BAD7CD-051F-B31D-6F50-31AAC4F6EA7D}"/>
                  </a:ext>
                </a:extLst>
              </p:cNvPr>
              <p:cNvGrpSpPr/>
              <p:nvPr/>
            </p:nvGrpSpPr>
            <p:grpSpPr>
              <a:xfrm>
                <a:off x="9984013" y="1155246"/>
                <a:ext cx="862298" cy="1068161"/>
                <a:chOff x="9552864" y="690551"/>
                <a:chExt cx="862298" cy="1068161"/>
              </a:xfrm>
            </p:grpSpPr>
            <p:pic>
              <p:nvPicPr>
                <p:cNvPr id="54" name="Obrázek 53">
                  <a:extLst>
                    <a:ext uri="{FF2B5EF4-FFF2-40B4-BE49-F238E27FC236}">
                      <a16:creationId xmlns:a16="http://schemas.microsoft.com/office/drawing/2014/main" id="{38DAA47E-4134-4E25-FF75-5E435C6854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55" name="Obdélník 54">
                  <a:extLst>
                    <a:ext uri="{FF2B5EF4-FFF2-40B4-BE49-F238E27FC236}">
                      <a16:creationId xmlns:a16="http://schemas.microsoft.com/office/drawing/2014/main" id="{EFC82E54-BA59-96CC-35B7-320CAAC6813E}"/>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49" name="Obdélník 48">
              <a:extLst>
                <a:ext uri="{FF2B5EF4-FFF2-40B4-BE49-F238E27FC236}">
                  <a16:creationId xmlns:a16="http://schemas.microsoft.com/office/drawing/2014/main" id="{240CDAD6-173D-7403-0BC8-32EABF48EA39}"/>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0" name="Přímá spojnice 49">
              <a:extLst>
                <a:ext uri="{FF2B5EF4-FFF2-40B4-BE49-F238E27FC236}">
                  <a16:creationId xmlns:a16="http://schemas.microsoft.com/office/drawing/2014/main" id="{2A8C25C3-74ED-79AD-1C0F-08319F3987F2}"/>
                </a:ext>
              </a:extLst>
            </p:cNvPr>
            <p:cNvCxnSpPr>
              <a:cxnSpLocks/>
              <a:stCxn id="49"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Přímá spojnice 50">
              <a:extLst>
                <a:ext uri="{FF2B5EF4-FFF2-40B4-BE49-F238E27FC236}">
                  <a16:creationId xmlns:a16="http://schemas.microsoft.com/office/drawing/2014/main" id="{51B2D229-B72E-FA48-C23F-AD5EB6798A38}"/>
                </a:ext>
              </a:extLst>
            </p:cNvPr>
            <p:cNvCxnSpPr>
              <a:cxnSpLocks/>
              <a:stCxn id="49"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6" name="Skupina 55">
            <a:extLst>
              <a:ext uri="{FF2B5EF4-FFF2-40B4-BE49-F238E27FC236}">
                <a16:creationId xmlns:a16="http://schemas.microsoft.com/office/drawing/2014/main" id="{D9ED366D-B710-2311-DD5D-ECFF260C2D7E}"/>
              </a:ext>
            </a:extLst>
          </p:cNvPr>
          <p:cNvGrpSpPr/>
          <p:nvPr/>
        </p:nvGrpSpPr>
        <p:grpSpPr>
          <a:xfrm>
            <a:off x="10508957" y="1116397"/>
            <a:ext cx="1018093" cy="1539730"/>
            <a:chOff x="10342505" y="2275012"/>
            <a:chExt cx="1018358" cy="1540131"/>
          </a:xfrm>
        </p:grpSpPr>
        <p:grpSp>
          <p:nvGrpSpPr>
            <p:cNvPr id="57" name="Skupina 56">
              <a:extLst>
                <a:ext uri="{FF2B5EF4-FFF2-40B4-BE49-F238E27FC236}">
                  <a16:creationId xmlns:a16="http://schemas.microsoft.com/office/drawing/2014/main" id="{BE448D78-82C3-3A0F-04CE-34BFA8D4665E}"/>
                </a:ext>
              </a:extLst>
            </p:cNvPr>
            <p:cNvGrpSpPr/>
            <p:nvPr/>
          </p:nvGrpSpPr>
          <p:grpSpPr>
            <a:xfrm>
              <a:off x="10342505" y="2682919"/>
              <a:ext cx="1018358" cy="1132224"/>
              <a:chOff x="9975960" y="1155246"/>
              <a:chExt cx="1018358" cy="1132224"/>
            </a:xfrm>
          </p:grpSpPr>
          <p:sp>
            <p:nvSpPr>
              <p:cNvPr id="61" name="Obdélník 60">
                <a:extLst>
                  <a:ext uri="{FF2B5EF4-FFF2-40B4-BE49-F238E27FC236}">
                    <a16:creationId xmlns:a16="http://schemas.microsoft.com/office/drawing/2014/main" id="{15F07DD9-DD95-8BE3-4C14-9515C99F3522}"/>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62" name="Skupina 61">
                <a:extLst>
                  <a:ext uri="{FF2B5EF4-FFF2-40B4-BE49-F238E27FC236}">
                    <a16:creationId xmlns:a16="http://schemas.microsoft.com/office/drawing/2014/main" id="{D2F06077-7010-9EC8-EC64-7848D3A53C73}"/>
                  </a:ext>
                </a:extLst>
              </p:cNvPr>
              <p:cNvGrpSpPr/>
              <p:nvPr/>
            </p:nvGrpSpPr>
            <p:grpSpPr>
              <a:xfrm>
                <a:off x="9984013" y="1155246"/>
                <a:ext cx="862298" cy="1068161"/>
                <a:chOff x="9552864" y="690551"/>
                <a:chExt cx="862298" cy="1068161"/>
              </a:xfrm>
            </p:grpSpPr>
            <p:pic>
              <p:nvPicPr>
                <p:cNvPr id="63" name="Obrázek 62">
                  <a:extLst>
                    <a:ext uri="{FF2B5EF4-FFF2-40B4-BE49-F238E27FC236}">
                      <a16:creationId xmlns:a16="http://schemas.microsoft.com/office/drawing/2014/main" id="{9690740C-1FE4-1D61-7332-FB25A1A5C1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64" name="Obdélník 63">
                  <a:extLst>
                    <a:ext uri="{FF2B5EF4-FFF2-40B4-BE49-F238E27FC236}">
                      <a16:creationId xmlns:a16="http://schemas.microsoft.com/office/drawing/2014/main" id="{358FC15C-362A-BB95-62EA-CCEF61905228}"/>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58" name="Obdélník 57">
              <a:extLst>
                <a:ext uri="{FF2B5EF4-FFF2-40B4-BE49-F238E27FC236}">
                  <a16:creationId xmlns:a16="http://schemas.microsoft.com/office/drawing/2014/main" id="{FEE4E1F7-F3DF-F4C9-0A6B-5522243B29D8}"/>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9" name="Přímá spojnice 58">
              <a:extLst>
                <a:ext uri="{FF2B5EF4-FFF2-40B4-BE49-F238E27FC236}">
                  <a16:creationId xmlns:a16="http://schemas.microsoft.com/office/drawing/2014/main" id="{54689B01-60B8-60C3-ED17-87B5CF086F07}"/>
                </a:ext>
              </a:extLst>
            </p:cNvPr>
            <p:cNvCxnSpPr>
              <a:cxnSpLocks/>
              <a:stCxn id="58"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 name="Přímá spojnice 59">
              <a:extLst>
                <a:ext uri="{FF2B5EF4-FFF2-40B4-BE49-F238E27FC236}">
                  <a16:creationId xmlns:a16="http://schemas.microsoft.com/office/drawing/2014/main" id="{59B652F4-920E-3769-11B0-87489C0C8AB8}"/>
                </a:ext>
              </a:extLst>
            </p:cNvPr>
            <p:cNvCxnSpPr>
              <a:cxnSpLocks/>
              <a:stCxn id="58"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5" name="TextovéPole 64">
            <a:extLst>
              <a:ext uri="{FF2B5EF4-FFF2-40B4-BE49-F238E27FC236}">
                <a16:creationId xmlns:a16="http://schemas.microsoft.com/office/drawing/2014/main" id="{12E54DA2-1C47-137C-0E2A-2F0E8C4A008F}"/>
              </a:ext>
            </a:extLst>
          </p:cNvPr>
          <p:cNvSpPr txBox="1"/>
          <p:nvPr/>
        </p:nvSpPr>
        <p:spPr>
          <a:xfrm>
            <a:off x="11563060" y="4410825"/>
            <a:ext cx="501930" cy="369236"/>
          </a:xfrm>
          <a:prstGeom prst="rect">
            <a:avLst/>
          </a:prstGeom>
          <a:noFill/>
        </p:spPr>
        <p:txBody>
          <a:bodyPr wrap="square" rtlCol="0">
            <a:spAutoFit/>
          </a:bodyPr>
          <a:lstStyle/>
          <a:p>
            <a:r>
              <a:rPr lang="cs-CZ" sz="1799" b="1" err="1"/>
              <a:t>nm</a:t>
            </a:r>
            <a:endParaRPr lang="cs-CZ" sz="1799" b="1"/>
          </a:p>
        </p:txBody>
      </p:sp>
      <p:sp>
        <p:nvSpPr>
          <p:cNvPr id="66" name="TextovéPole 65">
            <a:extLst>
              <a:ext uri="{FF2B5EF4-FFF2-40B4-BE49-F238E27FC236}">
                <a16:creationId xmlns:a16="http://schemas.microsoft.com/office/drawing/2014/main" id="{CF15CB20-BAB9-0B0D-9E38-D30FE5A7B3F4}"/>
              </a:ext>
            </a:extLst>
          </p:cNvPr>
          <p:cNvSpPr txBox="1"/>
          <p:nvPr/>
        </p:nvSpPr>
        <p:spPr>
          <a:xfrm>
            <a:off x="11047743" y="1949797"/>
            <a:ext cx="340069" cy="338466"/>
          </a:xfrm>
          <a:prstGeom prst="rect">
            <a:avLst/>
          </a:prstGeom>
          <a:noFill/>
        </p:spPr>
        <p:txBody>
          <a:bodyPr wrap="none" rtlCol="0">
            <a:spAutoFit/>
          </a:bodyPr>
          <a:lstStyle/>
          <a:p>
            <a:r>
              <a:rPr lang="cs-CZ" sz="1600"/>
              <a:t>0,</a:t>
            </a:r>
          </a:p>
        </p:txBody>
      </p:sp>
      <p:sp>
        <p:nvSpPr>
          <p:cNvPr id="67" name="TextovéPole 66">
            <a:extLst>
              <a:ext uri="{FF2B5EF4-FFF2-40B4-BE49-F238E27FC236}">
                <a16:creationId xmlns:a16="http://schemas.microsoft.com/office/drawing/2014/main" id="{AA6C8B78-10CC-9EA0-FE50-0A0119613EC1}"/>
              </a:ext>
            </a:extLst>
          </p:cNvPr>
          <p:cNvSpPr txBox="1"/>
          <p:nvPr/>
        </p:nvSpPr>
        <p:spPr>
          <a:xfrm>
            <a:off x="10952198" y="3202252"/>
            <a:ext cx="444236" cy="338466"/>
          </a:xfrm>
          <a:prstGeom prst="rect">
            <a:avLst/>
          </a:prstGeom>
          <a:noFill/>
        </p:spPr>
        <p:txBody>
          <a:bodyPr wrap="none" rtlCol="0">
            <a:spAutoFit/>
          </a:bodyPr>
          <a:lstStyle/>
          <a:p>
            <a:r>
              <a:rPr lang="cs-CZ" sz="1600"/>
              <a:t>0,0</a:t>
            </a:r>
          </a:p>
        </p:txBody>
      </p:sp>
      <p:sp>
        <p:nvSpPr>
          <p:cNvPr id="68" name="TextovéPole 67">
            <a:extLst>
              <a:ext uri="{FF2B5EF4-FFF2-40B4-BE49-F238E27FC236}">
                <a16:creationId xmlns:a16="http://schemas.microsoft.com/office/drawing/2014/main" id="{63B19809-9F1B-BCE0-8062-182BB9C6BB26}"/>
              </a:ext>
            </a:extLst>
          </p:cNvPr>
          <p:cNvSpPr txBox="1"/>
          <p:nvPr/>
        </p:nvSpPr>
        <p:spPr>
          <a:xfrm>
            <a:off x="11514562" y="1893322"/>
            <a:ext cx="501930" cy="369236"/>
          </a:xfrm>
          <a:prstGeom prst="rect">
            <a:avLst/>
          </a:prstGeom>
          <a:noFill/>
        </p:spPr>
        <p:txBody>
          <a:bodyPr wrap="square" rtlCol="0">
            <a:spAutoFit/>
          </a:bodyPr>
          <a:lstStyle/>
          <a:p>
            <a:r>
              <a:rPr lang="cs-CZ" sz="1799" b="1"/>
              <a:t>µm</a:t>
            </a:r>
          </a:p>
        </p:txBody>
      </p:sp>
      <p:sp>
        <p:nvSpPr>
          <p:cNvPr id="69" name="TextovéPole 68">
            <a:extLst>
              <a:ext uri="{FF2B5EF4-FFF2-40B4-BE49-F238E27FC236}">
                <a16:creationId xmlns:a16="http://schemas.microsoft.com/office/drawing/2014/main" id="{889FD2DB-80F8-F17E-A302-7B901D26405C}"/>
              </a:ext>
            </a:extLst>
          </p:cNvPr>
          <p:cNvSpPr txBox="1"/>
          <p:nvPr/>
        </p:nvSpPr>
        <p:spPr>
          <a:xfrm>
            <a:off x="11572608" y="3163322"/>
            <a:ext cx="501930" cy="369236"/>
          </a:xfrm>
          <a:prstGeom prst="rect">
            <a:avLst/>
          </a:prstGeom>
          <a:noFill/>
        </p:spPr>
        <p:txBody>
          <a:bodyPr wrap="square" rtlCol="0">
            <a:spAutoFit/>
          </a:bodyPr>
          <a:lstStyle/>
          <a:p>
            <a:r>
              <a:rPr lang="cs-CZ" sz="1799" b="1"/>
              <a:t>µm</a:t>
            </a:r>
          </a:p>
        </p:txBody>
      </p:sp>
      <p:pic>
        <p:nvPicPr>
          <p:cNvPr id="70" name="Obrázek 69">
            <a:extLst>
              <a:ext uri="{FF2B5EF4-FFF2-40B4-BE49-F238E27FC236}">
                <a16:creationId xmlns:a16="http://schemas.microsoft.com/office/drawing/2014/main" id="{FDE00FA9-422E-DEFA-B1A7-51DB99DA643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488812" y="878839"/>
            <a:ext cx="5211200" cy="5100322"/>
          </a:xfrm>
          <a:prstGeom prst="rect">
            <a:avLst/>
          </a:prstGeom>
        </p:spPr>
      </p:pic>
      <p:pic>
        <p:nvPicPr>
          <p:cNvPr id="73" name="Grafický objekt 72" descr="Oko se souvislou výplní">
            <a:extLst>
              <a:ext uri="{FF2B5EF4-FFF2-40B4-BE49-F238E27FC236}">
                <a16:creationId xmlns:a16="http://schemas.microsoft.com/office/drawing/2014/main" id="{869874C7-7071-1953-9719-BA1C20DFE6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39803" y="314695"/>
            <a:ext cx="563673" cy="563673"/>
          </a:xfrm>
          <a:prstGeom prst="rect">
            <a:avLst/>
          </a:prstGeom>
        </p:spPr>
      </p:pic>
      <p:pic>
        <p:nvPicPr>
          <p:cNvPr id="74" name="Obrázek 73">
            <a:extLst>
              <a:ext uri="{FF2B5EF4-FFF2-40B4-BE49-F238E27FC236}">
                <a16:creationId xmlns:a16="http://schemas.microsoft.com/office/drawing/2014/main" id="{F02F4C98-088D-D666-01C5-4632F231161C}"/>
              </a:ext>
            </a:extLst>
          </p:cNvPr>
          <p:cNvPicPr>
            <a:picLocks noChangeAspect="1"/>
          </p:cNvPicPr>
          <p:nvPr/>
        </p:nvPicPr>
        <p:blipFill>
          <a:blip r:embed="rId7" cstate="screen">
            <a:alphaModFix/>
            <a:duotone>
              <a:prstClr val="black"/>
              <a:srgbClr val="4F7E3D">
                <a:tint val="45000"/>
                <a:satMod val="400000"/>
              </a:srgbClr>
            </a:duotone>
            <a:extLst>
              <a:ext uri="{28A0092B-C50C-407E-A947-70E740481C1C}">
                <a14:useLocalDpi xmlns:a14="http://schemas.microsoft.com/office/drawing/2010/main"/>
              </a:ext>
            </a:extLst>
          </a:blip>
          <a:srcRect/>
          <a:stretch/>
        </p:blipFill>
        <p:spPr>
          <a:xfrm>
            <a:off x="2294222" y="543193"/>
            <a:ext cx="7416342" cy="5996282"/>
          </a:xfrm>
          <a:prstGeom prst="rect">
            <a:avLst/>
          </a:prstGeom>
        </p:spPr>
      </p:pic>
      <p:grpSp>
        <p:nvGrpSpPr>
          <p:cNvPr id="2" name="Skupina 1">
            <a:extLst>
              <a:ext uri="{FF2B5EF4-FFF2-40B4-BE49-F238E27FC236}">
                <a16:creationId xmlns:a16="http://schemas.microsoft.com/office/drawing/2014/main" id="{F6AFE18E-9768-A7EC-3F41-E5927ABB6D97}"/>
              </a:ext>
            </a:extLst>
          </p:cNvPr>
          <p:cNvGrpSpPr/>
          <p:nvPr/>
        </p:nvGrpSpPr>
        <p:grpSpPr>
          <a:xfrm>
            <a:off x="399686" y="1569884"/>
            <a:ext cx="1018093" cy="1121812"/>
            <a:chOff x="4776030" y="2220608"/>
            <a:chExt cx="1018358" cy="1122104"/>
          </a:xfrm>
        </p:grpSpPr>
        <p:sp>
          <p:nvSpPr>
            <p:cNvPr id="4" name="Obdélník 3">
              <a:extLst>
                <a:ext uri="{FF2B5EF4-FFF2-40B4-BE49-F238E27FC236}">
                  <a16:creationId xmlns:a16="http://schemas.microsoft.com/office/drawing/2014/main" id="{27A99A7E-8BDD-FAA1-29C3-52E8C56480A9}"/>
                </a:ext>
              </a:extLst>
            </p:cNvPr>
            <p:cNvSpPr/>
            <p:nvPr/>
          </p:nvSpPr>
          <p:spPr>
            <a:xfrm>
              <a:off x="4776030" y="2240171"/>
              <a:ext cx="1018358" cy="110254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5" name="Obrázek 4">
              <a:extLst>
                <a:ext uri="{FF2B5EF4-FFF2-40B4-BE49-F238E27FC236}">
                  <a16:creationId xmlns:a16="http://schemas.microsoft.com/office/drawing/2014/main" id="{05E2261C-5889-00F7-6416-E46F5147362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6" name="Obdélník 5">
              <a:extLst>
                <a:ext uri="{FF2B5EF4-FFF2-40B4-BE49-F238E27FC236}">
                  <a16:creationId xmlns:a16="http://schemas.microsoft.com/office/drawing/2014/main" id="{CF9289C9-53BD-7652-53EE-4DEA58992F6B}"/>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7" name="TextovéPole 6">
            <a:extLst>
              <a:ext uri="{FF2B5EF4-FFF2-40B4-BE49-F238E27FC236}">
                <a16:creationId xmlns:a16="http://schemas.microsoft.com/office/drawing/2014/main" id="{A26AD672-DA91-82CA-5DB3-9F0A833BC73B}"/>
              </a:ext>
            </a:extLst>
          </p:cNvPr>
          <p:cNvSpPr txBox="1"/>
          <p:nvPr/>
        </p:nvSpPr>
        <p:spPr>
          <a:xfrm>
            <a:off x="1468312" y="1949797"/>
            <a:ext cx="501930" cy="369236"/>
          </a:xfrm>
          <a:prstGeom prst="rect">
            <a:avLst/>
          </a:prstGeom>
          <a:noFill/>
        </p:spPr>
        <p:txBody>
          <a:bodyPr wrap="square" rtlCol="0">
            <a:spAutoFit/>
          </a:bodyPr>
          <a:lstStyle/>
          <a:p>
            <a:r>
              <a:rPr lang="cs-CZ" sz="1799" b="1"/>
              <a:t>µm</a:t>
            </a:r>
          </a:p>
        </p:txBody>
      </p:sp>
      <p:pic>
        <p:nvPicPr>
          <p:cNvPr id="2050" name="Picture 2">
            <a:extLst>
              <a:ext uri="{FF2B5EF4-FFF2-40B4-BE49-F238E27FC236}">
                <a16:creationId xmlns:a16="http://schemas.microsoft.com/office/drawing/2014/main" id="{872AF617-8279-8856-EBB1-44E53D2A9C5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823780" y="1938541"/>
            <a:ext cx="1361633" cy="7193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6.400+ E Coli Fotografías de stock, fotos e imágenes libres de derechos -  iStock | Bacteria, Virus, Salmonella">
            <a:extLst>
              <a:ext uri="{FF2B5EF4-FFF2-40B4-BE49-F238E27FC236}">
                <a16:creationId xmlns:a16="http://schemas.microsoft.com/office/drawing/2014/main" id="{70EA3706-E164-A8EE-937C-F2DD47E03243}"/>
              </a:ext>
            </a:extLst>
          </p:cNvPr>
          <p:cNvPicPr>
            <a:picLocks noChangeAspect="1" noChangeArrowheads="1"/>
          </p:cNvPicPr>
          <p:nvPr/>
        </p:nvPicPr>
        <p:blipFill>
          <a:blip r:embed="rId9" cstate="screen">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a:ext>
            </a:extLst>
          </a:blip>
          <a:srcRect/>
          <a:stretch>
            <a:fillRect/>
          </a:stretch>
        </p:blipFill>
        <p:spPr bwMode="auto">
          <a:xfrm>
            <a:off x="5578906" y="4200107"/>
            <a:ext cx="1928754" cy="115662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almonella PNG, Vector, PSD, and Clipart With Transparent Background for  Free Download | Pngtree">
            <a:extLst>
              <a:ext uri="{FF2B5EF4-FFF2-40B4-BE49-F238E27FC236}">
                <a16:creationId xmlns:a16="http://schemas.microsoft.com/office/drawing/2014/main" id="{AED95873-A053-8B9D-D6BC-B0048DEDEEDC}"/>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768740" y="2642512"/>
            <a:ext cx="1156622" cy="115662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ynechocystis cyanobacteria - Free nature icons">
            <a:extLst>
              <a:ext uri="{FF2B5EF4-FFF2-40B4-BE49-F238E27FC236}">
                <a16:creationId xmlns:a16="http://schemas.microsoft.com/office/drawing/2014/main" id="{8F3C971E-E707-BC71-64D3-D93D26B3454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503855" y="3458480"/>
            <a:ext cx="1000742" cy="10007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B0FB8C98-AD3F-712C-F604-A7A1D06524C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rot="2597835">
            <a:off x="6390721" y="3973246"/>
            <a:ext cx="660394" cy="3488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Salmonella PNG, Vector, PSD, and Clipart With Transparent Background for  Free Download | Pngtree">
            <a:extLst>
              <a:ext uri="{FF2B5EF4-FFF2-40B4-BE49-F238E27FC236}">
                <a16:creationId xmlns:a16="http://schemas.microsoft.com/office/drawing/2014/main" id="{B9B532C9-4F42-3129-3D9F-1BB2346A98C9}"/>
              </a:ext>
            </a:extLst>
          </p:cNvPr>
          <p:cNvPicPr>
            <a:picLocks noChangeAspect="1" noChangeArrowheads="1"/>
          </p:cNvPicPr>
          <p:nvPr/>
        </p:nvPicPr>
        <p:blipFill>
          <a:blip r:embed="rId14"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rot="19260706">
            <a:off x="5007234" y="4531056"/>
            <a:ext cx="658279" cy="6582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Salmonella PNG, Vector, PSD, and Clipart With Transparent Background for  Free Download | Pngtree">
            <a:extLst>
              <a:ext uri="{FF2B5EF4-FFF2-40B4-BE49-F238E27FC236}">
                <a16:creationId xmlns:a16="http://schemas.microsoft.com/office/drawing/2014/main" id="{EFFB1731-A662-CFDE-DBC7-74DEAC2D203C}"/>
              </a:ext>
            </a:extLst>
          </p:cNvPr>
          <p:cNvPicPr>
            <a:picLocks noChangeAspect="1" noChangeArrowheads="1"/>
          </p:cNvPicPr>
          <p:nvPr/>
        </p:nvPicPr>
        <p:blipFill>
          <a:blip r:embed="rId15" cstate="screen">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rot="19260706">
            <a:off x="6546173" y="1875031"/>
            <a:ext cx="750093" cy="7500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Salmonella PNG, Vector, PSD, and Clipart With Transparent Background for  Free Download | Pngtree">
            <a:extLst>
              <a:ext uri="{FF2B5EF4-FFF2-40B4-BE49-F238E27FC236}">
                <a16:creationId xmlns:a16="http://schemas.microsoft.com/office/drawing/2014/main" id="{FE7B302B-20E7-CB55-3617-EEDDE069285A}"/>
              </a:ext>
            </a:extLst>
          </p:cNvPr>
          <p:cNvPicPr>
            <a:picLocks noChangeAspect="1" noChangeArrowheads="1"/>
          </p:cNvPicPr>
          <p:nvPr/>
        </p:nvPicPr>
        <p:blipFill>
          <a:blip r:embed="rId1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rot="17138714">
            <a:off x="4747432" y="2833727"/>
            <a:ext cx="658279" cy="65827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Salmonella PNG, Vector, PSD, and Clipart With Transparent Background for  Free Download | Pngtree">
            <a:extLst>
              <a:ext uri="{FF2B5EF4-FFF2-40B4-BE49-F238E27FC236}">
                <a16:creationId xmlns:a16="http://schemas.microsoft.com/office/drawing/2014/main" id="{259B7790-0DB5-7172-0149-96C30FD0A6BF}"/>
              </a:ext>
            </a:extLst>
          </p:cNvPr>
          <p:cNvPicPr>
            <a:picLocks noChangeAspect="1" noChangeArrowheads="1"/>
          </p:cNvPicPr>
          <p:nvPr/>
        </p:nvPicPr>
        <p:blipFill>
          <a:blip r:embed="rId16"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rot="3042269">
            <a:off x="7077793" y="3376419"/>
            <a:ext cx="521322" cy="521322"/>
          </a:xfrm>
          <a:prstGeom prst="rect">
            <a:avLst/>
          </a:prstGeom>
          <a:noFill/>
          <a:extLst>
            <a:ext uri="{909E8E84-426E-40DD-AFC4-6F175D3DCCD1}">
              <a14:hiddenFill xmlns:a14="http://schemas.microsoft.com/office/drawing/2010/main">
                <a:solidFill>
                  <a:srgbClr val="FFFFFF"/>
                </a:solidFill>
              </a14:hiddenFill>
            </a:ext>
          </a:extLst>
        </p:spPr>
      </p:pic>
      <p:pic>
        <p:nvPicPr>
          <p:cNvPr id="19" name="Obrázek 18" descr="Obsah obrázku Astronomický objekt, koule, měsíc, kruh&#10;&#10;Obsah vygenerovaný umělou inteligencí může být nesprávný.">
            <a:extLst>
              <a:ext uri="{FF2B5EF4-FFF2-40B4-BE49-F238E27FC236}">
                <a16:creationId xmlns:a16="http://schemas.microsoft.com/office/drawing/2014/main" id="{3778106A-E0E7-37F0-B234-D6893B25B39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238392" y="3794285"/>
            <a:ext cx="2139917" cy="2853222"/>
          </a:xfrm>
          <a:prstGeom prst="rect">
            <a:avLst/>
          </a:prstGeom>
        </p:spPr>
      </p:pic>
    </p:spTree>
    <p:extLst>
      <p:ext uri="{BB962C8B-B14F-4D97-AF65-F5344CB8AC3E}">
        <p14:creationId xmlns:p14="http://schemas.microsoft.com/office/powerpoint/2010/main" val="490359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80F27-E573-6587-7C61-0B29B5FD94A4}"/>
            </a:ext>
          </a:extLst>
        </p:cNvPr>
        <p:cNvGrpSpPr/>
        <p:nvPr/>
      </p:nvGrpSpPr>
      <p:grpSpPr>
        <a:xfrm>
          <a:off x="0" y="0"/>
          <a:ext cx="0" cy="0"/>
          <a:chOff x="0" y="0"/>
          <a:chExt cx="0" cy="0"/>
        </a:xfrm>
      </p:grpSpPr>
      <p:grpSp>
        <p:nvGrpSpPr>
          <p:cNvPr id="3" name="Skupina 2">
            <a:extLst>
              <a:ext uri="{FF2B5EF4-FFF2-40B4-BE49-F238E27FC236}">
                <a16:creationId xmlns:a16="http://schemas.microsoft.com/office/drawing/2014/main" id="{054B1D12-86AC-0630-EABA-09A1B095B50B}"/>
              </a:ext>
            </a:extLst>
          </p:cNvPr>
          <p:cNvGrpSpPr/>
          <p:nvPr/>
        </p:nvGrpSpPr>
        <p:grpSpPr>
          <a:xfrm>
            <a:off x="10498569" y="268862"/>
            <a:ext cx="1018093" cy="1121812"/>
            <a:chOff x="10028404" y="1649629"/>
            <a:chExt cx="1018358" cy="1122104"/>
          </a:xfrm>
        </p:grpSpPr>
        <p:sp>
          <p:nvSpPr>
            <p:cNvPr id="8" name="Obdélník 7">
              <a:extLst>
                <a:ext uri="{FF2B5EF4-FFF2-40B4-BE49-F238E27FC236}">
                  <a16:creationId xmlns:a16="http://schemas.microsoft.com/office/drawing/2014/main" id="{FA3B3CD8-31F2-EEF7-5AB3-24EE2638063C}"/>
                </a:ext>
              </a:extLst>
            </p:cNvPr>
            <p:cNvSpPr/>
            <p:nvPr/>
          </p:nvSpPr>
          <p:spPr>
            <a:xfrm>
              <a:off x="10028404" y="1669192"/>
              <a:ext cx="1018358" cy="110254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10" name="Skupina 9">
              <a:extLst>
                <a:ext uri="{FF2B5EF4-FFF2-40B4-BE49-F238E27FC236}">
                  <a16:creationId xmlns:a16="http://schemas.microsoft.com/office/drawing/2014/main" id="{0ACF1BFC-7CA4-58C5-B771-A90116EC2447}"/>
                </a:ext>
              </a:extLst>
            </p:cNvPr>
            <p:cNvGrpSpPr/>
            <p:nvPr/>
          </p:nvGrpSpPr>
          <p:grpSpPr>
            <a:xfrm>
              <a:off x="10028404" y="1649629"/>
              <a:ext cx="862298" cy="1069541"/>
              <a:chOff x="9597255" y="1184934"/>
              <a:chExt cx="862298" cy="1069541"/>
            </a:xfrm>
          </p:grpSpPr>
          <p:pic>
            <p:nvPicPr>
              <p:cNvPr id="12" name="Obrázek 11">
                <a:extLst>
                  <a:ext uri="{FF2B5EF4-FFF2-40B4-BE49-F238E27FC236}">
                    <a16:creationId xmlns:a16="http://schemas.microsoft.com/office/drawing/2014/main" id="{5F6E9F14-16C8-BF5E-B0CA-51CDF75772D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97255" y="1184934"/>
                <a:ext cx="862298" cy="1069541"/>
              </a:xfrm>
              <a:prstGeom prst="rect">
                <a:avLst/>
              </a:prstGeom>
            </p:spPr>
          </p:pic>
          <p:sp>
            <p:nvSpPr>
              <p:cNvPr id="14" name="Obdélník 13">
                <a:extLst>
                  <a:ext uri="{FF2B5EF4-FFF2-40B4-BE49-F238E27FC236}">
                    <a16:creationId xmlns:a16="http://schemas.microsoft.com/office/drawing/2014/main" id="{992FEFC4-95EC-9025-15E4-F12D7CC94E0A}"/>
                  </a:ext>
                </a:extLst>
              </p:cNvPr>
              <p:cNvSpPr/>
              <p:nvPr/>
            </p:nvSpPr>
            <p:spPr>
              <a:xfrm>
                <a:off x="9858375" y="1700214"/>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22" name="TextovéPole 21">
            <a:extLst>
              <a:ext uri="{FF2B5EF4-FFF2-40B4-BE49-F238E27FC236}">
                <a16:creationId xmlns:a16="http://schemas.microsoft.com/office/drawing/2014/main" id="{C2969E24-0538-09D3-9385-F64B4920C9A8}"/>
              </a:ext>
            </a:extLst>
          </p:cNvPr>
          <p:cNvSpPr txBox="1"/>
          <p:nvPr/>
        </p:nvSpPr>
        <p:spPr>
          <a:xfrm>
            <a:off x="1439803" y="702920"/>
            <a:ext cx="559623" cy="369236"/>
          </a:xfrm>
          <a:prstGeom prst="rect">
            <a:avLst/>
          </a:prstGeom>
          <a:noFill/>
        </p:spPr>
        <p:txBody>
          <a:bodyPr wrap="none" rtlCol="0">
            <a:spAutoFit/>
          </a:bodyPr>
          <a:lstStyle/>
          <a:p>
            <a:r>
              <a:rPr lang="cs-CZ" sz="1799" b="1"/>
              <a:t>mm</a:t>
            </a:r>
          </a:p>
        </p:txBody>
      </p:sp>
      <p:grpSp>
        <p:nvGrpSpPr>
          <p:cNvPr id="26" name="Skupina 25">
            <a:extLst>
              <a:ext uri="{FF2B5EF4-FFF2-40B4-BE49-F238E27FC236}">
                <a16:creationId xmlns:a16="http://schemas.microsoft.com/office/drawing/2014/main" id="{3701FBC1-5BC9-AFF4-C7FB-55583CBE9BDB}"/>
              </a:ext>
            </a:extLst>
          </p:cNvPr>
          <p:cNvGrpSpPr/>
          <p:nvPr/>
        </p:nvGrpSpPr>
        <p:grpSpPr>
          <a:xfrm>
            <a:off x="395613" y="295137"/>
            <a:ext cx="1018093" cy="1121812"/>
            <a:chOff x="4776030" y="2220608"/>
            <a:chExt cx="1018358" cy="1122104"/>
          </a:xfrm>
        </p:grpSpPr>
        <p:sp>
          <p:nvSpPr>
            <p:cNvPr id="23" name="Obdélník 22">
              <a:extLst>
                <a:ext uri="{FF2B5EF4-FFF2-40B4-BE49-F238E27FC236}">
                  <a16:creationId xmlns:a16="http://schemas.microsoft.com/office/drawing/2014/main" id="{75ADD55B-CE77-CEA1-7860-4EBD68F202FA}"/>
                </a:ext>
              </a:extLst>
            </p:cNvPr>
            <p:cNvSpPr/>
            <p:nvPr/>
          </p:nvSpPr>
          <p:spPr>
            <a:xfrm>
              <a:off x="4776030" y="2240171"/>
              <a:ext cx="1018358" cy="110254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24" name="Obrázek 23">
              <a:extLst>
                <a:ext uri="{FF2B5EF4-FFF2-40B4-BE49-F238E27FC236}">
                  <a16:creationId xmlns:a16="http://schemas.microsoft.com/office/drawing/2014/main" id="{F10D8848-FDFC-5B62-43DF-814E81D2663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25" name="Obdélník 24">
              <a:extLst>
                <a:ext uri="{FF2B5EF4-FFF2-40B4-BE49-F238E27FC236}">
                  <a16:creationId xmlns:a16="http://schemas.microsoft.com/office/drawing/2014/main" id="{A5564FCC-A1EB-B0BB-E261-B9F8EA0AE176}"/>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28" name="TextovéPole 27">
            <a:extLst>
              <a:ext uri="{FF2B5EF4-FFF2-40B4-BE49-F238E27FC236}">
                <a16:creationId xmlns:a16="http://schemas.microsoft.com/office/drawing/2014/main" id="{201598E2-9A74-E457-3548-6BE61C32FE67}"/>
              </a:ext>
            </a:extLst>
          </p:cNvPr>
          <p:cNvSpPr txBox="1"/>
          <p:nvPr/>
        </p:nvSpPr>
        <p:spPr>
          <a:xfrm>
            <a:off x="11563061" y="675313"/>
            <a:ext cx="501930" cy="369236"/>
          </a:xfrm>
          <a:prstGeom prst="rect">
            <a:avLst/>
          </a:prstGeom>
          <a:noFill/>
        </p:spPr>
        <p:txBody>
          <a:bodyPr wrap="square" rtlCol="0">
            <a:spAutoFit/>
          </a:bodyPr>
          <a:lstStyle/>
          <a:p>
            <a:r>
              <a:rPr lang="cs-CZ" sz="1799" b="1"/>
              <a:t>µm</a:t>
            </a:r>
          </a:p>
        </p:txBody>
      </p:sp>
      <p:grpSp>
        <p:nvGrpSpPr>
          <p:cNvPr id="29" name="Skupina 28">
            <a:extLst>
              <a:ext uri="{FF2B5EF4-FFF2-40B4-BE49-F238E27FC236}">
                <a16:creationId xmlns:a16="http://schemas.microsoft.com/office/drawing/2014/main" id="{0235536E-A54E-9CED-1B9F-96A8AB5A8E00}"/>
              </a:ext>
            </a:extLst>
          </p:cNvPr>
          <p:cNvGrpSpPr/>
          <p:nvPr/>
        </p:nvGrpSpPr>
        <p:grpSpPr>
          <a:xfrm>
            <a:off x="10544968" y="3611961"/>
            <a:ext cx="1018093" cy="1539730"/>
            <a:chOff x="10342505" y="2275012"/>
            <a:chExt cx="1018358" cy="1540131"/>
          </a:xfrm>
        </p:grpSpPr>
        <p:grpSp>
          <p:nvGrpSpPr>
            <p:cNvPr id="30" name="Skupina 29">
              <a:extLst>
                <a:ext uri="{FF2B5EF4-FFF2-40B4-BE49-F238E27FC236}">
                  <a16:creationId xmlns:a16="http://schemas.microsoft.com/office/drawing/2014/main" id="{36FAB472-EF2F-08EB-008B-5880558C4276}"/>
                </a:ext>
              </a:extLst>
            </p:cNvPr>
            <p:cNvGrpSpPr/>
            <p:nvPr/>
          </p:nvGrpSpPr>
          <p:grpSpPr>
            <a:xfrm>
              <a:off x="10342505" y="2682919"/>
              <a:ext cx="1018358" cy="1132224"/>
              <a:chOff x="9975960" y="1155246"/>
              <a:chExt cx="1018358" cy="1132224"/>
            </a:xfrm>
          </p:grpSpPr>
          <p:sp>
            <p:nvSpPr>
              <p:cNvPr id="34" name="Obdélník 33">
                <a:extLst>
                  <a:ext uri="{FF2B5EF4-FFF2-40B4-BE49-F238E27FC236}">
                    <a16:creationId xmlns:a16="http://schemas.microsoft.com/office/drawing/2014/main" id="{F2DEEFBA-6436-3C18-CA4F-F5F2131C5F3A}"/>
                  </a:ext>
                </a:extLst>
              </p:cNvPr>
              <p:cNvSpPr/>
              <p:nvPr/>
            </p:nvSpPr>
            <p:spPr>
              <a:xfrm>
                <a:off x="9975960" y="1219309"/>
                <a:ext cx="1018358" cy="1068161"/>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35" name="Skupina 34">
                <a:extLst>
                  <a:ext uri="{FF2B5EF4-FFF2-40B4-BE49-F238E27FC236}">
                    <a16:creationId xmlns:a16="http://schemas.microsoft.com/office/drawing/2014/main" id="{7BA34708-AD52-8204-2051-580C32B1765E}"/>
                  </a:ext>
                </a:extLst>
              </p:cNvPr>
              <p:cNvGrpSpPr/>
              <p:nvPr/>
            </p:nvGrpSpPr>
            <p:grpSpPr>
              <a:xfrm>
                <a:off x="9984013" y="1155246"/>
                <a:ext cx="862298" cy="1068161"/>
                <a:chOff x="9552864" y="690551"/>
                <a:chExt cx="862298" cy="1068161"/>
              </a:xfrm>
            </p:grpSpPr>
            <p:pic>
              <p:nvPicPr>
                <p:cNvPr id="36" name="Obrázek 35">
                  <a:extLst>
                    <a:ext uri="{FF2B5EF4-FFF2-40B4-BE49-F238E27FC236}">
                      <a16:creationId xmlns:a16="http://schemas.microsoft.com/office/drawing/2014/main" id="{715EB88D-23F7-451C-C9E2-A87F8CC94D7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37" name="Obdélník 36">
                  <a:extLst>
                    <a:ext uri="{FF2B5EF4-FFF2-40B4-BE49-F238E27FC236}">
                      <a16:creationId xmlns:a16="http://schemas.microsoft.com/office/drawing/2014/main" id="{B8BD77F6-B06D-31B4-2F56-8EE69CCDBA61}"/>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31" name="Obdélník 30">
              <a:extLst>
                <a:ext uri="{FF2B5EF4-FFF2-40B4-BE49-F238E27FC236}">
                  <a16:creationId xmlns:a16="http://schemas.microsoft.com/office/drawing/2014/main" id="{0273A877-BA0F-0EF6-0AFC-91BE49A6BE07}"/>
                </a:ext>
              </a:extLst>
            </p:cNvPr>
            <p:cNvSpPr/>
            <p:nvPr/>
          </p:nvSpPr>
          <p:spPr>
            <a:xfrm>
              <a:off x="10513998" y="2275012"/>
              <a:ext cx="95577" cy="18237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32" name="Přímá spojnice 31">
              <a:extLst>
                <a:ext uri="{FF2B5EF4-FFF2-40B4-BE49-F238E27FC236}">
                  <a16:creationId xmlns:a16="http://schemas.microsoft.com/office/drawing/2014/main" id="{2D0CC8BF-07AB-0002-F250-77ECBB10699B}"/>
                </a:ext>
              </a:extLst>
            </p:cNvPr>
            <p:cNvCxnSpPr>
              <a:cxnSpLocks/>
              <a:stCxn id="31" idx="2"/>
            </p:cNvCxnSpPr>
            <p:nvPr/>
          </p:nvCxnSpPr>
          <p:spPr>
            <a:xfrm flipH="1">
              <a:off x="10350558" y="2457385"/>
              <a:ext cx="211229" cy="27098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3" name="Přímá spojnice 32">
              <a:extLst>
                <a:ext uri="{FF2B5EF4-FFF2-40B4-BE49-F238E27FC236}">
                  <a16:creationId xmlns:a16="http://schemas.microsoft.com/office/drawing/2014/main" id="{0C6CAEA3-8905-CBEA-AA75-CCC24E2BD00D}"/>
                </a:ext>
              </a:extLst>
            </p:cNvPr>
            <p:cNvCxnSpPr>
              <a:cxnSpLocks/>
              <a:stCxn id="31" idx="2"/>
            </p:cNvCxnSpPr>
            <p:nvPr/>
          </p:nvCxnSpPr>
          <p:spPr>
            <a:xfrm>
              <a:off x="10561787" y="2457385"/>
              <a:ext cx="799076" cy="29760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47" name="Skupina 46">
            <a:extLst>
              <a:ext uri="{FF2B5EF4-FFF2-40B4-BE49-F238E27FC236}">
                <a16:creationId xmlns:a16="http://schemas.microsoft.com/office/drawing/2014/main" id="{8A0BA837-DD9E-3BA9-61AD-2CCA2D126FB4}"/>
              </a:ext>
            </a:extLst>
          </p:cNvPr>
          <p:cNvGrpSpPr/>
          <p:nvPr/>
        </p:nvGrpSpPr>
        <p:grpSpPr>
          <a:xfrm>
            <a:off x="10517008" y="2369754"/>
            <a:ext cx="1018093" cy="1539730"/>
            <a:chOff x="10342505" y="2275012"/>
            <a:chExt cx="1018358" cy="1540131"/>
          </a:xfrm>
        </p:grpSpPr>
        <p:grpSp>
          <p:nvGrpSpPr>
            <p:cNvPr id="48" name="Skupina 47">
              <a:extLst>
                <a:ext uri="{FF2B5EF4-FFF2-40B4-BE49-F238E27FC236}">
                  <a16:creationId xmlns:a16="http://schemas.microsoft.com/office/drawing/2014/main" id="{DC020682-71A1-A831-B3D9-98F48EEE9F4E}"/>
                </a:ext>
              </a:extLst>
            </p:cNvPr>
            <p:cNvGrpSpPr/>
            <p:nvPr/>
          </p:nvGrpSpPr>
          <p:grpSpPr>
            <a:xfrm>
              <a:off x="10342505" y="2682919"/>
              <a:ext cx="1018358" cy="1132224"/>
              <a:chOff x="9975960" y="1155246"/>
              <a:chExt cx="1018358" cy="1132224"/>
            </a:xfrm>
          </p:grpSpPr>
          <p:sp>
            <p:nvSpPr>
              <p:cNvPr id="52" name="Obdélník 51">
                <a:extLst>
                  <a:ext uri="{FF2B5EF4-FFF2-40B4-BE49-F238E27FC236}">
                    <a16:creationId xmlns:a16="http://schemas.microsoft.com/office/drawing/2014/main" id="{7503A02F-19C6-09B3-C821-D338B4E4D101}"/>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53" name="Skupina 52">
                <a:extLst>
                  <a:ext uri="{FF2B5EF4-FFF2-40B4-BE49-F238E27FC236}">
                    <a16:creationId xmlns:a16="http://schemas.microsoft.com/office/drawing/2014/main" id="{22F6E527-DE69-C1C2-C29B-6D6DD12E3431}"/>
                  </a:ext>
                </a:extLst>
              </p:cNvPr>
              <p:cNvGrpSpPr/>
              <p:nvPr/>
            </p:nvGrpSpPr>
            <p:grpSpPr>
              <a:xfrm>
                <a:off x="9984013" y="1155246"/>
                <a:ext cx="862298" cy="1068161"/>
                <a:chOff x="9552864" y="690551"/>
                <a:chExt cx="862298" cy="1068161"/>
              </a:xfrm>
            </p:grpSpPr>
            <p:pic>
              <p:nvPicPr>
                <p:cNvPr id="54" name="Obrázek 53">
                  <a:extLst>
                    <a:ext uri="{FF2B5EF4-FFF2-40B4-BE49-F238E27FC236}">
                      <a16:creationId xmlns:a16="http://schemas.microsoft.com/office/drawing/2014/main" id="{F0DFE706-4439-674B-BEA8-C1BD1F6722F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55" name="Obdélník 54">
                  <a:extLst>
                    <a:ext uri="{FF2B5EF4-FFF2-40B4-BE49-F238E27FC236}">
                      <a16:creationId xmlns:a16="http://schemas.microsoft.com/office/drawing/2014/main" id="{E160305D-65EF-B171-CBB1-84398BF95BD5}"/>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49" name="Obdélník 48">
              <a:extLst>
                <a:ext uri="{FF2B5EF4-FFF2-40B4-BE49-F238E27FC236}">
                  <a16:creationId xmlns:a16="http://schemas.microsoft.com/office/drawing/2014/main" id="{F3AB1B52-0420-7FFC-5E7E-202FD695759E}"/>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0" name="Přímá spojnice 49">
              <a:extLst>
                <a:ext uri="{FF2B5EF4-FFF2-40B4-BE49-F238E27FC236}">
                  <a16:creationId xmlns:a16="http://schemas.microsoft.com/office/drawing/2014/main" id="{0D61C7CB-8881-46EB-4F48-D981010BF2D1}"/>
                </a:ext>
              </a:extLst>
            </p:cNvPr>
            <p:cNvCxnSpPr>
              <a:cxnSpLocks/>
              <a:stCxn id="49"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Přímá spojnice 50">
              <a:extLst>
                <a:ext uri="{FF2B5EF4-FFF2-40B4-BE49-F238E27FC236}">
                  <a16:creationId xmlns:a16="http://schemas.microsoft.com/office/drawing/2014/main" id="{9F941665-D169-1072-23C0-1F180CC5F554}"/>
                </a:ext>
              </a:extLst>
            </p:cNvPr>
            <p:cNvCxnSpPr>
              <a:cxnSpLocks/>
              <a:stCxn id="49"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6" name="Skupina 55">
            <a:extLst>
              <a:ext uri="{FF2B5EF4-FFF2-40B4-BE49-F238E27FC236}">
                <a16:creationId xmlns:a16="http://schemas.microsoft.com/office/drawing/2014/main" id="{D0529828-C994-354B-2044-48F35830B35B}"/>
              </a:ext>
            </a:extLst>
          </p:cNvPr>
          <p:cNvGrpSpPr/>
          <p:nvPr/>
        </p:nvGrpSpPr>
        <p:grpSpPr>
          <a:xfrm>
            <a:off x="10508957" y="1116397"/>
            <a:ext cx="1018093" cy="1539730"/>
            <a:chOff x="10342505" y="2275012"/>
            <a:chExt cx="1018358" cy="1540131"/>
          </a:xfrm>
        </p:grpSpPr>
        <p:grpSp>
          <p:nvGrpSpPr>
            <p:cNvPr id="57" name="Skupina 56">
              <a:extLst>
                <a:ext uri="{FF2B5EF4-FFF2-40B4-BE49-F238E27FC236}">
                  <a16:creationId xmlns:a16="http://schemas.microsoft.com/office/drawing/2014/main" id="{10D62DD1-4780-D8C3-1109-980A76697F90}"/>
                </a:ext>
              </a:extLst>
            </p:cNvPr>
            <p:cNvGrpSpPr/>
            <p:nvPr/>
          </p:nvGrpSpPr>
          <p:grpSpPr>
            <a:xfrm>
              <a:off x="10342505" y="2682919"/>
              <a:ext cx="1018358" cy="1132224"/>
              <a:chOff x="9975960" y="1155246"/>
              <a:chExt cx="1018358" cy="1132224"/>
            </a:xfrm>
          </p:grpSpPr>
          <p:sp>
            <p:nvSpPr>
              <p:cNvPr id="61" name="Obdélník 60">
                <a:extLst>
                  <a:ext uri="{FF2B5EF4-FFF2-40B4-BE49-F238E27FC236}">
                    <a16:creationId xmlns:a16="http://schemas.microsoft.com/office/drawing/2014/main" id="{2C72FDEC-0FFA-31A5-D5D5-DDD1B69CC115}"/>
                  </a:ext>
                </a:extLst>
              </p:cNvPr>
              <p:cNvSpPr/>
              <p:nvPr/>
            </p:nvSpPr>
            <p:spPr>
              <a:xfrm>
                <a:off x="9975960" y="1219309"/>
                <a:ext cx="1018358" cy="106816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nvGrpSpPr>
              <p:cNvPr id="62" name="Skupina 61">
                <a:extLst>
                  <a:ext uri="{FF2B5EF4-FFF2-40B4-BE49-F238E27FC236}">
                    <a16:creationId xmlns:a16="http://schemas.microsoft.com/office/drawing/2014/main" id="{8F51D246-6225-A2B4-3E57-9A199E173819}"/>
                  </a:ext>
                </a:extLst>
              </p:cNvPr>
              <p:cNvGrpSpPr/>
              <p:nvPr/>
            </p:nvGrpSpPr>
            <p:grpSpPr>
              <a:xfrm>
                <a:off x="9984013" y="1155246"/>
                <a:ext cx="862298" cy="1068161"/>
                <a:chOff x="9552864" y="690551"/>
                <a:chExt cx="862298" cy="1068161"/>
              </a:xfrm>
            </p:grpSpPr>
            <p:pic>
              <p:nvPicPr>
                <p:cNvPr id="63" name="Obrázek 62">
                  <a:extLst>
                    <a:ext uri="{FF2B5EF4-FFF2-40B4-BE49-F238E27FC236}">
                      <a16:creationId xmlns:a16="http://schemas.microsoft.com/office/drawing/2014/main" id="{07C9D50E-1622-80C6-11B0-4FA4DD3FD33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52864" y="690551"/>
                  <a:ext cx="862298" cy="1068161"/>
                </a:xfrm>
                <a:prstGeom prst="rect">
                  <a:avLst/>
                </a:prstGeom>
              </p:spPr>
            </p:pic>
            <p:sp>
              <p:nvSpPr>
                <p:cNvPr id="64" name="Obdélník 63">
                  <a:extLst>
                    <a:ext uri="{FF2B5EF4-FFF2-40B4-BE49-F238E27FC236}">
                      <a16:creationId xmlns:a16="http://schemas.microsoft.com/office/drawing/2014/main" id="{CF52A1DC-6582-41FA-23A7-C2D4D4647067}"/>
                    </a:ext>
                  </a:extLst>
                </p:cNvPr>
                <p:cNvSpPr/>
                <p:nvPr/>
              </p:nvSpPr>
              <p:spPr>
                <a:xfrm>
                  <a:off x="9842877" y="1219767"/>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grpSp>
        <p:sp>
          <p:nvSpPr>
            <p:cNvPr id="58" name="Obdélník 57">
              <a:extLst>
                <a:ext uri="{FF2B5EF4-FFF2-40B4-BE49-F238E27FC236}">
                  <a16:creationId xmlns:a16="http://schemas.microsoft.com/office/drawing/2014/main" id="{19474CD1-5E48-C218-B992-DBA8765F8126}"/>
                </a:ext>
              </a:extLst>
            </p:cNvPr>
            <p:cNvSpPr/>
            <p:nvPr/>
          </p:nvSpPr>
          <p:spPr>
            <a:xfrm>
              <a:off x="10513998" y="2275012"/>
              <a:ext cx="95577" cy="18237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59" name="Přímá spojnice 58">
              <a:extLst>
                <a:ext uri="{FF2B5EF4-FFF2-40B4-BE49-F238E27FC236}">
                  <a16:creationId xmlns:a16="http://schemas.microsoft.com/office/drawing/2014/main" id="{52FCBE6E-7C81-060B-7355-0386447E2C28}"/>
                </a:ext>
              </a:extLst>
            </p:cNvPr>
            <p:cNvCxnSpPr>
              <a:cxnSpLocks/>
              <a:stCxn id="58" idx="2"/>
            </p:cNvCxnSpPr>
            <p:nvPr/>
          </p:nvCxnSpPr>
          <p:spPr>
            <a:xfrm flipH="1">
              <a:off x="10350558" y="2457385"/>
              <a:ext cx="211229" cy="2709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 name="Přímá spojnice 59">
              <a:extLst>
                <a:ext uri="{FF2B5EF4-FFF2-40B4-BE49-F238E27FC236}">
                  <a16:creationId xmlns:a16="http://schemas.microsoft.com/office/drawing/2014/main" id="{8BB9D5CE-7BC9-DEF7-447D-06FF11CAD921}"/>
                </a:ext>
              </a:extLst>
            </p:cNvPr>
            <p:cNvCxnSpPr>
              <a:cxnSpLocks/>
              <a:stCxn id="58" idx="2"/>
            </p:cNvCxnSpPr>
            <p:nvPr/>
          </p:nvCxnSpPr>
          <p:spPr>
            <a:xfrm>
              <a:off x="10561787" y="2457385"/>
              <a:ext cx="799076" cy="29760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5" name="TextovéPole 64">
            <a:extLst>
              <a:ext uri="{FF2B5EF4-FFF2-40B4-BE49-F238E27FC236}">
                <a16:creationId xmlns:a16="http://schemas.microsoft.com/office/drawing/2014/main" id="{29B5366F-759D-F7C8-FF7F-B7F29545F198}"/>
              </a:ext>
            </a:extLst>
          </p:cNvPr>
          <p:cNvSpPr txBox="1"/>
          <p:nvPr/>
        </p:nvSpPr>
        <p:spPr>
          <a:xfrm>
            <a:off x="11563060" y="4410825"/>
            <a:ext cx="501930" cy="369236"/>
          </a:xfrm>
          <a:prstGeom prst="rect">
            <a:avLst/>
          </a:prstGeom>
          <a:noFill/>
        </p:spPr>
        <p:txBody>
          <a:bodyPr wrap="square" rtlCol="0">
            <a:spAutoFit/>
          </a:bodyPr>
          <a:lstStyle/>
          <a:p>
            <a:r>
              <a:rPr lang="cs-CZ" sz="1799" b="1" err="1"/>
              <a:t>nm</a:t>
            </a:r>
            <a:endParaRPr lang="cs-CZ" sz="1799" b="1"/>
          </a:p>
        </p:txBody>
      </p:sp>
      <p:sp>
        <p:nvSpPr>
          <p:cNvPr id="66" name="TextovéPole 65">
            <a:extLst>
              <a:ext uri="{FF2B5EF4-FFF2-40B4-BE49-F238E27FC236}">
                <a16:creationId xmlns:a16="http://schemas.microsoft.com/office/drawing/2014/main" id="{EF3E9C31-52D6-89B0-FF8D-3E0FE0010413}"/>
              </a:ext>
            </a:extLst>
          </p:cNvPr>
          <p:cNvSpPr txBox="1"/>
          <p:nvPr/>
        </p:nvSpPr>
        <p:spPr>
          <a:xfrm>
            <a:off x="11047743" y="1949797"/>
            <a:ext cx="340069" cy="338466"/>
          </a:xfrm>
          <a:prstGeom prst="rect">
            <a:avLst/>
          </a:prstGeom>
          <a:noFill/>
        </p:spPr>
        <p:txBody>
          <a:bodyPr wrap="none" rtlCol="0">
            <a:spAutoFit/>
          </a:bodyPr>
          <a:lstStyle/>
          <a:p>
            <a:r>
              <a:rPr lang="cs-CZ" sz="1600"/>
              <a:t>0,</a:t>
            </a:r>
          </a:p>
        </p:txBody>
      </p:sp>
      <p:sp>
        <p:nvSpPr>
          <p:cNvPr id="67" name="TextovéPole 66">
            <a:extLst>
              <a:ext uri="{FF2B5EF4-FFF2-40B4-BE49-F238E27FC236}">
                <a16:creationId xmlns:a16="http://schemas.microsoft.com/office/drawing/2014/main" id="{DFA1C108-F02D-A0A6-4990-099AE1442A20}"/>
              </a:ext>
            </a:extLst>
          </p:cNvPr>
          <p:cNvSpPr txBox="1"/>
          <p:nvPr/>
        </p:nvSpPr>
        <p:spPr>
          <a:xfrm>
            <a:off x="10952198" y="3202252"/>
            <a:ext cx="444236" cy="338466"/>
          </a:xfrm>
          <a:prstGeom prst="rect">
            <a:avLst/>
          </a:prstGeom>
          <a:noFill/>
        </p:spPr>
        <p:txBody>
          <a:bodyPr wrap="none" rtlCol="0">
            <a:spAutoFit/>
          </a:bodyPr>
          <a:lstStyle/>
          <a:p>
            <a:r>
              <a:rPr lang="cs-CZ" sz="1600"/>
              <a:t>0,0</a:t>
            </a:r>
          </a:p>
        </p:txBody>
      </p:sp>
      <p:sp>
        <p:nvSpPr>
          <p:cNvPr id="68" name="TextovéPole 67">
            <a:extLst>
              <a:ext uri="{FF2B5EF4-FFF2-40B4-BE49-F238E27FC236}">
                <a16:creationId xmlns:a16="http://schemas.microsoft.com/office/drawing/2014/main" id="{D21E51AB-F23C-1C91-944A-096386EEFED0}"/>
              </a:ext>
            </a:extLst>
          </p:cNvPr>
          <p:cNvSpPr txBox="1"/>
          <p:nvPr/>
        </p:nvSpPr>
        <p:spPr>
          <a:xfrm>
            <a:off x="11514562" y="1893322"/>
            <a:ext cx="501930" cy="369236"/>
          </a:xfrm>
          <a:prstGeom prst="rect">
            <a:avLst/>
          </a:prstGeom>
          <a:noFill/>
        </p:spPr>
        <p:txBody>
          <a:bodyPr wrap="square" rtlCol="0">
            <a:spAutoFit/>
          </a:bodyPr>
          <a:lstStyle/>
          <a:p>
            <a:r>
              <a:rPr lang="cs-CZ" sz="1799" b="1"/>
              <a:t>µm</a:t>
            </a:r>
          </a:p>
        </p:txBody>
      </p:sp>
      <p:sp>
        <p:nvSpPr>
          <p:cNvPr id="69" name="TextovéPole 68">
            <a:extLst>
              <a:ext uri="{FF2B5EF4-FFF2-40B4-BE49-F238E27FC236}">
                <a16:creationId xmlns:a16="http://schemas.microsoft.com/office/drawing/2014/main" id="{C6C9ADF3-0FFD-1DAB-DB84-A88D8D748AF3}"/>
              </a:ext>
            </a:extLst>
          </p:cNvPr>
          <p:cNvSpPr txBox="1"/>
          <p:nvPr/>
        </p:nvSpPr>
        <p:spPr>
          <a:xfrm>
            <a:off x="11572608" y="3163322"/>
            <a:ext cx="501930" cy="369236"/>
          </a:xfrm>
          <a:prstGeom prst="rect">
            <a:avLst/>
          </a:prstGeom>
          <a:noFill/>
        </p:spPr>
        <p:txBody>
          <a:bodyPr wrap="square" rtlCol="0">
            <a:spAutoFit/>
          </a:bodyPr>
          <a:lstStyle/>
          <a:p>
            <a:r>
              <a:rPr lang="cs-CZ" sz="1799" b="1"/>
              <a:t>µm</a:t>
            </a:r>
          </a:p>
        </p:txBody>
      </p:sp>
      <p:pic>
        <p:nvPicPr>
          <p:cNvPr id="70" name="Obrázek 69">
            <a:extLst>
              <a:ext uri="{FF2B5EF4-FFF2-40B4-BE49-F238E27FC236}">
                <a16:creationId xmlns:a16="http://schemas.microsoft.com/office/drawing/2014/main" id="{AF10C47D-C25B-F303-B559-B11E118E1C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488812" y="878839"/>
            <a:ext cx="5211200" cy="5100322"/>
          </a:xfrm>
          <a:prstGeom prst="rect">
            <a:avLst/>
          </a:prstGeom>
        </p:spPr>
      </p:pic>
      <p:pic>
        <p:nvPicPr>
          <p:cNvPr id="73" name="Grafický objekt 72" descr="Oko se souvislou výplní">
            <a:extLst>
              <a:ext uri="{FF2B5EF4-FFF2-40B4-BE49-F238E27FC236}">
                <a16:creationId xmlns:a16="http://schemas.microsoft.com/office/drawing/2014/main" id="{C007AFD7-5F05-7609-B189-A84D8F28D6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39803" y="314695"/>
            <a:ext cx="563673" cy="563673"/>
          </a:xfrm>
          <a:prstGeom prst="rect">
            <a:avLst/>
          </a:prstGeom>
        </p:spPr>
      </p:pic>
      <p:pic>
        <p:nvPicPr>
          <p:cNvPr id="74" name="Obrázek 73">
            <a:extLst>
              <a:ext uri="{FF2B5EF4-FFF2-40B4-BE49-F238E27FC236}">
                <a16:creationId xmlns:a16="http://schemas.microsoft.com/office/drawing/2014/main" id="{E16348E3-74E9-E6B3-1CE2-C3483BDE6F65}"/>
              </a:ext>
            </a:extLst>
          </p:cNvPr>
          <p:cNvPicPr>
            <a:picLocks noChangeAspect="1"/>
          </p:cNvPicPr>
          <p:nvPr/>
        </p:nvPicPr>
        <p:blipFill>
          <a:blip r:embed="rId7" cstate="screen">
            <a:alphaModFix/>
            <a:duotone>
              <a:prstClr val="black"/>
              <a:srgbClr val="4F7E3D">
                <a:tint val="45000"/>
                <a:satMod val="400000"/>
              </a:srgbClr>
            </a:duotone>
            <a:extLst>
              <a:ext uri="{28A0092B-C50C-407E-A947-70E740481C1C}">
                <a14:useLocalDpi xmlns:a14="http://schemas.microsoft.com/office/drawing/2010/main"/>
              </a:ext>
            </a:extLst>
          </a:blip>
          <a:srcRect/>
          <a:stretch/>
        </p:blipFill>
        <p:spPr>
          <a:xfrm>
            <a:off x="2294222" y="543193"/>
            <a:ext cx="7416342" cy="5996282"/>
          </a:xfrm>
          <a:prstGeom prst="rect">
            <a:avLst/>
          </a:prstGeom>
        </p:spPr>
      </p:pic>
      <p:grpSp>
        <p:nvGrpSpPr>
          <p:cNvPr id="2" name="Skupina 1">
            <a:extLst>
              <a:ext uri="{FF2B5EF4-FFF2-40B4-BE49-F238E27FC236}">
                <a16:creationId xmlns:a16="http://schemas.microsoft.com/office/drawing/2014/main" id="{22CDB4E0-C020-4122-6229-091100141E52}"/>
              </a:ext>
            </a:extLst>
          </p:cNvPr>
          <p:cNvGrpSpPr/>
          <p:nvPr/>
        </p:nvGrpSpPr>
        <p:grpSpPr>
          <a:xfrm>
            <a:off x="399686" y="1569884"/>
            <a:ext cx="1018093" cy="1121812"/>
            <a:chOff x="4776030" y="2220608"/>
            <a:chExt cx="1018358" cy="1122104"/>
          </a:xfrm>
        </p:grpSpPr>
        <p:sp>
          <p:nvSpPr>
            <p:cNvPr id="4" name="Obdélník 3">
              <a:extLst>
                <a:ext uri="{FF2B5EF4-FFF2-40B4-BE49-F238E27FC236}">
                  <a16:creationId xmlns:a16="http://schemas.microsoft.com/office/drawing/2014/main" id="{A9CFD645-AF02-220E-1819-1268350B663C}"/>
                </a:ext>
              </a:extLst>
            </p:cNvPr>
            <p:cNvSpPr/>
            <p:nvPr/>
          </p:nvSpPr>
          <p:spPr>
            <a:xfrm>
              <a:off x="4776030" y="2240171"/>
              <a:ext cx="1018358" cy="110254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5" name="Obrázek 4">
              <a:extLst>
                <a:ext uri="{FF2B5EF4-FFF2-40B4-BE49-F238E27FC236}">
                  <a16:creationId xmlns:a16="http://schemas.microsoft.com/office/drawing/2014/main" id="{C6102303-0CA3-9301-C321-799E0DA10CA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6" name="Obdélník 5">
              <a:extLst>
                <a:ext uri="{FF2B5EF4-FFF2-40B4-BE49-F238E27FC236}">
                  <a16:creationId xmlns:a16="http://schemas.microsoft.com/office/drawing/2014/main" id="{3871570C-DF59-C749-E139-E5B6CF8B6BE2}"/>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7" name="TextovéPole 6">
            <a:extLst>
              <a:ext uri="{FF2B5EF4-FFF2-40B4-BE49-F238E27FC236}">
                <a16:creationId xmlns:a16="http://schemas.microsoft.com/office/drawing/2014/main" id="{84DF144D-03BD-9FAD-5969-DDE9C74F4C52}"/>
              </a:ext>
            </a:extLst>
          </p:cNvPr>
          <p:cNvSpPr txBox="1"/>
          <p:nvPr/>
        </p:nvSpPr>
        <p:spPr>
          <a:xfrm>
            <a:off x="1468312" y="1949797"/>
            <a:ext cx="501930" cy="369236"/>
          </a:xfrm>
          <a:prstGeom prst="rect">
            <a:avLst/>
          </a:prstGeom>
          <a:noFill/>
        </p:spPr>
        <p:txBody>
          <a:bodyPr wrap="square" rtlCol="0">
            <a:spAutoFit/>
          </a:bodyPr>
          <a:lstStyle/>
          <a:p>
            <a:r>
              <a:rPr lang="cs-CZ" sz="1799" b="1"/>
              <a:t>µm</a:t>
            </a:r>
          </a:p>
        </p:txBody>
      </p:sp>
      <p:grpSp>
        <p:nvGrpSpPr>
          <p:cNvPr id="9" name="Skupina 8">
            <a:extLst>
              <a:ext uri="{FF2B5EF4-FFF2-40B4-BE49-F238E27FC236}">
                <a16:creationId xmlns:a16="http://schemas.microsoft.com/office/drawing/2014/main" id="{98C6852B-C351-ADC8-FBBF-AE9478F90044}"/>
              </a:ext>
            </a:extLst>
          </p:cNvPr>
          <p:cNvGrpSpPr/>
          <p:nvPr/>
        </p:nvGrpSpPr>
        <p:grpSpPr>
          <a:xfrm>
            <a:off x="406539" y="2849603"/>
            <a:ext cx="1018093" cy="1121812"/>
            <a:chOff x="4776030" y="2220608"/>
            <a:chExt cx="1018358" cy="1122104"/>
          </a:xfrm>
        </p:grpSpPr>
        <p:sp>
          <p:nvSpPr>
            <p:cNvPr id="11" name="Obdélník 10">
              <a:extLst>
                <a:ext uri="{FF2B5EF4-FFF2-40B4-BE49-F238E27FC236}">
                  <a16:creationId xmlns:a16="http://schemas.microsoft.com/office/drawing/2014/main" id="{5123DD3E-254F-C810-62D4-01A1616C65AE}"/>
                </a:ext>
              </a:extLst>
            </p:cNvPr>
            <p:cNvSpPr/>
            <p:nvPr/>
          </p:nvSpPr>
          <p:spPr>
            <a:xfrm>
              <a:off x="4776030" y="2240171"/>
              <a:ext cx="1018358" cy="1102541"/>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13" name="Obrázek 12">
              <a:extLst>
                <a:ext uri="{FF2B5EF4-FFF2-40B4-BE49-F238E27FC236}">
                  <a16:creationId xmlns:a16="http://schemas.microsoft.com/office/drawing/2014/main" id="{62ED9FE7-1231-A21B-4C39-EE7268B5752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76030" y="2220608"/>
              <a:ext cx="862298" cy="1069541"/>
            </a:xfrm>
            <a:prstGeom prst="rect">
              <a:avLst/>
            </a:prstGeom>
          </p:spPr>
        </p:pic>
        <p:sp>
          <p:nvSpPr>
            <p:cNvPr id="15" name="Obdélník 14">
              <a:extLst>
                <a:ext uri="{FF2B5EF4-FFF2-40B4-BE49-F238E27FC236}">
                  <a16:creationId xmlns:a16="http://schemas.microsoft.com/office/drawing/2014/main" id="{F37CA006-EE5E-35A9-9EA9-B96F5D5F3D50}"/>
                </a:ext>
              </a:extLst>
            </p:cNvPr>
            <p:cNvSpPr/>
            <p:nvPr/>
          </p:nvSpPr>
          <p:spPr>
            <a:xfrm>
              <a:off x="5052651" y="2737220"/>
              <a:ext cx="285750" cy="1518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grpSp>
      <p:sp>
        <p:nvSpPr>
          <p:cNvPr id="16" name="TextovéPole 15">
            <a:extLst>
              <a:ext uri="{FF2B5EF4-FFF2-40B4-BE49-F238E27FC236}">
                <a16:creationId xmlns:a16="http://schemas.microsoft.com/office/drawing/2014/main" id="{386F5381-28D0-D337-8F57-B846738E0F67}"/>
              </a:ext>
            </a:extLst>
          </p:cNvPr>
          <p:cNvSpPr txBox="1"/>
          <p:nvPr/>
        </p:nvSpPr>
        <p:spPr>
          <a:xfrm>
            <a:off x="1457150" y="3242724"/>
            <a:ext cx="501930" cy="369236"/>
          </a:xfrm>
          <a:prstGeom prst="rect">
            <a:avLst/>
          </a:prstGeom>
          <a:noFill/>
        </p:spPr>
        <p:txBody>
          <a:bodyPr wrap="square" rtlCol="0">
            <a:spAutoFit/>
          </a:bodyPr>
          <a:lstStyle/>
          <a:p>
            <a:r>
              <a:rPr lang="cs-CZ" sz="1799" b="1" err="1"/>
              <a:t>nm</a:t>
            </a:r>
            <a:endParaRPr lang="cs-CZ" sz="1799" b="1"/>
          </a:p>
        </p:txBody>
      </p:sp>
      <p:pic>
        <p:nvPicPr>
          <p:cNvPr id="17" name="Obrázek 16">
            <a:extLst>
              <a:ext uri="{FF2B5EF4-FFF2-40B4-BE49-F238E27FC236}">
                <a16:creationId xmlns:a16="http://schemas.microsoft.com/office/drawing/2014/main" id="{1C667DA2-4A75-4F8C-F1F5-6B607F7BAA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9904131">
            <a:off x="4685336" y="1394760"/>
            <a:ext cx="1992754" cy="1148948"/>
          </a:xfrm>
          <a:prstGeom prst="rect">
            <a:avLst/>
          </a:prstGeom>
        </p:spPr>
      </p:pic>
      <p:pic>
        <p:nvPicPr>
          <p:cNvPr id="19" name="Obrázek 18">
            <a:extLst>
              <a:ext uri="{FF2B5EF4-FFF2-40B4-BE49-F238E27FC236}">
                <a16:creationId xmlns:a16="http://schemas.microsoft.com/office/drawing/2014/main" id="{9CB2DD0A-54AB-C339-3633-037B4500B7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225897">
            <a:off x="6781118" y="3682487"/>
            <a:ext cx="1146518" cy="1114049"/>
          </a:xfrm>
          <a:prstGeom prst="rect">
            <a:avLst/>
          </a:prstGeom>
        </p:spPr>
      </p:pic>
      <p:pic>
        <p:nvPicPr>
          <p:cNvPr id="3074" name="Picture 2">
            <a:extLst>
              <a:ext uri="{FF2B5EF4-FFF2-40B4-BE49-F238E27FC236}">
                <a16:creationId xmlns:a16="http://schemas.microsoft.com/office/drawing/2014/main" id="{14C8367F-5480-B2C9-AC38-BBC64841234C}"/>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335588" y="4544043"/>
            <a:ext cx="1142346" cy="8779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D4F52296-3287-DB37-1BE3-3DEAE729CA05}"/>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13162629">
            <a:off x="4454996" y="3226226"/>
            <a:ext cx="1018678" cy="86237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etamfetamin – Wikipedie">
            <a:extLst>
              <a:ext uri="{FF2B5EF4-FFF2-40B4-BE49-F238E27FC236}">
                <a16:creationId xmlns:a16="http://schemas.microsoft.com/office/drawing/2014/main" id="{DAD875B6-4C89-FD55-197C-0E698EFBC1AF}"/>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968173" y="2767820"/>
            <a:ext cx="1227018" cy="659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109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Obrázek 38">
            <a:extLst>
              <a:ext uri="{FF2B5EF4-FFF2-40B4-BE49-F238E27FC236}">
                <a16:creationId xmlns:a16="http://schemas.microsoft.com/office/drawing/2014/main" id="{EF6452A8-F65A-F67B-61BB-E5E4EC2BDE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2758" y="2255890"/>
            <a:ext cx="3109357" cy="3097993"/>
          </a:xfrm>
          <a:prstGeom prst="rect">
            <a:avLst/>
          </a:prstGeom>
        </p:spPr>
      </p:pic>
      <p:sp>
        <p:nvSpPr>
          <p:cNvPr id="2" name="Nadpis 1">
            <a:extLst>
              <a:ext uri="{FF2B5EF4-FFF2-40B4-BE49-F238E27FC236}">
                <a16:creationId xmlns:a16="http://schemas.microsoft.com/office/drawing/2014/main" id="{9BC1F364-7FF3-FD16-D444-C69681E162C0}"/>
              </a:ext>
            </a:extLst>
          </p:cNvPr>
          <p:cNvSpPr>
            <a:spLocks noGrp="1"/>
          </p:cNvSpPr>
          <p:nvPr>
            <p:ph type="title"/>
          </p:nvPr>
        </p:nvSpPr>
        <p:spPr>
          <a:xfrm>
            <a:off x="1971313" y="303214"/>
            <a:ext cx="8229600" cy="1143000"/>
          </a:xfrm>
        </p:spPr>
        <p:txBody>
          <a:bodyPr/>
          <a:lstStyle/>
          <a:p>
            <a:r>
              <a:rPr lang="cs-CZ"/>
              <a:t>Tak jakou?</a:t>
            </a:r>
          </a:p>
        </p:txBody>
      </p:sp>
      <p:grpSp>
        <p:nvGrpSpPr>
          <p:cNvPr id="4" name="Skupina 3">
            <a:extLst>
              <a:ext uri="{FF2B5EF4-FFF2-40B4-BE49-F238E27FC236}">
                <a16:creationId xmlns:a16="http://schemas.microsoft.com/office/drawing/2014/main" id="{D2EC2C5F-BC5E-1BA9-A423-23309C71C65A}"/>
              </a:ext>
            </a:extLst>
          </p:cNvPr>
          <p:cNvGrpSpPr/>
          <p:nvPr/>
        </p:nvGrpSpPr>
        <p:grpSpPr>
          <a:xfrm>
            <a:off x="1137152" y="2255890"/>
            <a:ext cx="3057100" cy="3097993"/>
            <a:chOff x="1137449" y="2255584"/>
            <a:chExt cx="3057896" cy="3098800"/>
          </a:xfrm>
        </p:grpSpPr>
        <p:pic>
          <p:nvPicPr>
            <p:cNvPr id="6" name="Obrázek 5">
              <a:extLst>
                <a:ext uri="{FF2B5EF4-FFF2-40B4-BE49-F238E27FC236}">
                  <a16:creationId xmlns:a16="http://schemas.microsoft.com/office/drawing/2014/main" id="{394489AB-F728-1D3E-A08A-F0B587AF17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7" name="Obrázek 6">
              <a:extLst>
                <a:ext uri="{FF2B5EF4-FFF2-40B4-BE49-F238E27FC236}">
                  <a16:creationId xmlns:a16="http://schemas.microsoft.com/office/drawing/2014/main" id="{86409908-C34E-0B16-2345-AA1B98C34CD1}"/>
                </a:ext>
              </a:extLst>
            </p:cNvPr>
            <p:cNvPicPr>
              <a:picLocks noChangeAspect="1"/>
            </p:cNvPicPr>
            <p:nvPr/>
          </p:nvPicPr>
          <p:blipFill>
            <a:blip r:embed="rId5"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grpSp>
        <p:nvGrpSpPr>
          <p:cNvPr id="8" name="Skupina 7">
            <a:extLst>
              <a:ext uri="{FF2B5EF4-FFF2-40B4-BE49-F238E27FC236}">
                <a16:creationId xmlns:a16="http://schemas.microsoft.com/office/drawing/2014/main" id="{444792F7-C43D-D7F2-8A0C-137569681BC0}"/>
              </a:ext>
            </a:extLst>
          </p:cNvPr>
          <p:cNvGrpSpPr/>
          <p:nvPr/>
        </p:nvGrpSpPr>
        <p:grpSpPr>
          <a:xfrm>
            <a:off x="8228363" y="2255890"/>
            <a:ext cx="3057100" cy="3097993"/>
            <a:chOff x="1137449" y="2255584"/>
            <a:chExt cx="3057896" cy="3098800"/>
          </a:xfrm>
        </p:grpSpPr>
        <p:pic>
          <p:nvPicPr>
            <p:cNvPr id="9" name="Obrázek 8">
              <a:extLst>
                <a:ext uri="{FF2B5EF4-FFF2-40B4-BE49-F238E27FC236}">
                  <a16:creationId xmlns:a16="http://schemas.microsoft.com/office/drawing/2014/main" id="{3C410954-E3E9-2CD3-EE08-15A6D5C79F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7449" y="2255584"/>
              <a:ext cx="3057896" cy="3098800"/>
            </a:xfrm>
            <a:prstGeom prst="rect">
              <a:avLst/>
            </a:prstGeom>
          </p:spPr>
        </p:pic>
        <p:pic>
          <p:nvPicPr>
            <p:cNvPr id="10" name="Obrázek 9">
              <a:extLst>
                <a:ext uri="{FF2B5EF4-FFF2-40B4-BE49-F238E27FC236}">
                  <a16:creationId xmlns:a16="http://schemas.microsoft.com/office/drawing/2014/main" id="{1EC51EDC-4932-B6A7-B4C7-9117147BA197}"/>
                </a:ext>
              </a:extLst>
            </p:cNvPr>
            <p:cNvPicPr>
              <a:picLocks noChangeAspect="1"/>
            </p:cNvPicPr>
            <p:nvPr/>
          </p:nvPicPr>
          <p:blipFill>
            <a:blip r:embed="rId5" cstate="screen">
              <a:alphaModFix amt="70000"/>
              <a:extLst>
                <a:ext uri="{28A0092B-C50C-407E-A947-70E740481C1C}">
                  <a14:useLocalDpi xmlns:a14="http://schemas.microsoft.com/office/drawing/2010/main"/>
                </a:ext>
              </a:extLst>
            </a:blip>
            <a:srcRect/>
            <a:stretch/>
          </p:blipFill>
          <p:spPr>
            <a:xfrm>
              <a:off x="1137449" y="2960370"/>
              <a:ext cx="3057896" cy="2068830"/>
            </a:xfrm>
            <a:prstGeom prst="rect">
              <a:avLst/>
            </a:prstGeom>
          </p:spPr>
        </p:pic>
      </p:grpSp>
      <p:sp>
        <p:nvSpPr>
          <p:cNvPr id="14" name="TextovéPole 13">
            <a:extLst>
              <a:ext uri="{FF2B5EF4-FFF2-40B4-BE49-F238E27FC236}">
                <a16:creationId xmlns:a16="http://schemas.microsoft.com/office/drawing/2014/main" id="{2A4103C8-7A7B-4FA8-221F-5627579DD4DA}"/>
              </a:ext>
            </a:extLst>
          </p:cNvPr>
          <p:cNvSpPr txBox="1"/>
          <p:nvPr/>
        </p:nvSpPr>
        <p:spPr>
          <a:xfrm>
            <a:off x="2380027" y="2450775"/>
            <a:ext cx="571351" cy="369236"/>
          </a:xfrm>
          <a:prstGeom prst="rect">
            <a:avLst/>
          </a:prstGeom>
          <a:noFill/>
        </p:spPr>
        <p:txBody>
          <a:bodyPr wrap="square" rtlCol="0">
            <a:spAutoFit/>
          </a:bodyPr>
          <a:lstStyle/>
          <a:p>
            <a:r>
              <a:rPr lang="cs-CZ" sz="1799" b="1"/>
              <a:t>1.</a:t>
            </a:r>
          </a:p>
        </p:txBody>
      </p:sp>
      <p:sp>
        <p:nvSpPr>
          <p:cNvPr id="15" name="TextovéPole 14">
            <a:extLst>
              <a:ext uri="{FF2B5EF4-FFF2-40B4-BE49-F238E27FC236}">
                <a16:creationId xmlns:a16="http://schemas.microsoft.com/office/drawing/2014/main" id="{C66EDA91-A9B3-AAB3-830E-C85D12F6E174}"/>
              </a:ext>
            </a:extLst>
          </p:cNvPr>
          <p:cNvSpPr txBox="1"/>
          <p:nvPr/>
        </p:nvSpPr>
        <p:spPr>
          <a:xfrm>
            <a:off x="5925632" y="2423573"/>
            <a:ext cx="571351" cy="369236"/>
          </a:xfrm>
          <a:prstGeom prst="rect">
            <a:avLst/>
          </a:prstGeom>
          <a:noFill/>
        </p:spPr>
        <p:txBody>
          <a:bodyPr wrap="square" rtlCol="0">
            <a:spAutoFit/>
          </a:bodyPr>
          <a:lstStyle/>
          <a:p>
            <a:r>
              <a:rPr lang="cs-CZ" sz="1799" b="1"/>
              <a:t>2.</a:t>
            </a:r>
          </a:p>
        </p:txBody>
      </p:sp>
      <p:sp>
        <p:nvSpPr>
          <p:cNvPr id="16" name="TextovéPole 15">
            <a:extLst>
              <a:ext uri="{FF2B5EF4-FFF2-40B4-BE49-F238E27FC236}">
                <a16:creationId xmlns:a16="http://schemas.microsoft.com/office/drawing/2014/main" id="{3A99BCC3-017F-1D70-152C-F6D5C43DE1D0}"/>
              </a:ext>
            </a:extLst>
          </p:cNvPr>
          <p:cNvSpPr txBox="1"/>
          <p:nvPr/>
        </p:nvSpPr>
        <p:spPr>
          <a:xfrm>
            <a:off x="9471237" y="2450149"/>
            <a:ext cx="571351" cy="369236"/>
          </a:xfrm>
          <a:prstGeom prst="rect">
            <a:avLst/>
          </a:prstGeom>
          <a:noFill/>
        </p:spPr>
        <p:txBody>
          <a:bodyPr wrap="square" rtlCol="0">
            <a:spAutoFit/>
          </a:bodyPr>
          <a:lstStyle/>
          <a:p>
            <a:r>
              <a:rPr lang="cs-CZ" sz="1799" b="1"/>
              <a:t>3.</a:t>
            </a:r>
          </a:p>
        </p:txBody>
      </p:sp>
      <p:pic>
        <p:nvPicPr>
          <p:cNvPr id="40" name="Picture 4">
            <a:extLst>
              <a:ext uri="{FF2B5EF4-FFF2-40B4-BE49-F238E27FC236}">
                <a16:creationId xmlns:a16="http://schemas.microsoft.com/office/drawing/2014/main" id="{3EC526BF-C966-8C46-2693-B0F1EBF3FBA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13162629">
            <a:off x="1946457" y="4359886"/>
            <a:ext cx="621605" cy="526226"/>
          </a:xfrm>
          <a:prstGeom prst="rect">
            <a:avLst/>
          </a:prstGeom>
          <a:noFill/>
          <a:extLst>
            <a:ext uri="{909E8E84-426E-40DD-AFC4-6F175D3DCCD1}">
              <a14:hiddenFill xmlns:a14="http://schemas.microsoft.com/office/drawing/2010/main">
                <a:solidFill>
                  <a:srgbClr val="FFFFFF"/>
                </a:solidFill>
              </a14:hiddenFill>
            </a:ext>
          </a:extLst>
        </p:spPr>
      </p:pic>
      <p:pic>
        <p:nvPicPr>
          <p:cNvPr id="41" name="Obrázek 40">
            <a:extLst>
              <a:ext uri="{FF2B5EF4-FFF2-40B4-BE49-F238E27FC236}">
                <a16:creationId xmlns:a16="http://schemas.microsoft.com/office/drawing/2014/main" id="{794D3CE4-5688-77CE-D9C5-26A24F35670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904131">
            <a:off x="2590802" y="3209763"/>
            <a:ext cx="1077392" cy="621184"/>
          </a:xfrm>
          <a:prstGeom prst="rect">
            <a:avLst/>
          </a:prstGeom>
        </p:spPr>
      </p:pic>
      <p:pic>
        <p:nvPicPr>
          <p:cNvPr id="42" name="Picture 8" descr="Salmonella PNG, Vector, PSD, and Clipart With Transparent Background for  Free Download | Pngtree">
            <a:extLst>
              <a:ext uri="{FF2B5EF4-FFF2-40B4-BE49-F238E27FC236}">
                <a16:creationId xmlns:a16="http://schemas.microsoft.com/office/drawing/2014/main" id="{D687E28A-7AD1-F299-6992-FFE076EBF30D}"/>
              </a:ext>
            </a:extLst>
          </p:cNvPr>
          <p:cNvPicPr>
            <a:picLocks noChangeAspect="1" noChangeArrowheads="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rot="17138714">
            <a:off x="1645181" y="3055196"/>
            <a:ext cx="658279" cy="65827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Download Grain, Plant, Pollen. Royalty-Free Vector Graphic - Pixabay">
            <a:extLst>
              <a:ext uri="{FF2B5EF4-FFF2-40B4-BE49-F238E27FC236}">
                <a16:creationId xmlns:a16="http://schemas.microsoft.com/office/drawing/2014/main" id="{523DD0E9-484F-C224-702F-8E9B39C5203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152936" y="4584111"/>
            <a:ext cx="280181" cy="27260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0" descr="Synechocystis cyanobacteria - Free nature icons">
            <a:extLst>
              <a:ext uri="{FF2B5EF4-FFF2-40B4-BE49-F238E27FC236}">
                <a16:creationId xmlns:a16="http://schemas.microsoft.com/office/drawing/2014/main" id="{0656768F-ED38-16B5-955C-7005A37A7CAA}"/>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877889" y="3994638"/>
            <a:ext cx="464585" cy="46458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ED595203-CEFE-0EE4-B010-02341DABA66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6444462">
            <a:off x="2069240" y="3711727"/>
            <a:ext cx="749718" cy="39607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71A87D35-4A1A-2DB3-660B-2D924DA76CEA}"/>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a:off x="8908147" y="3092774"/>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91D2D0CA-8228-6BFC-1788-804F2DA04F85}"/>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rot="15617204">
            <a:off x="8675656" y="3787915"/>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2F510780-7121-D7E2-A9AC-057B7EA4BA29}"/>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rot="12297474">
            <a:off x="9283709" y="4318444"/>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68D9A5B5-42A3-8C26-CA8D-71CB876F2B05}"/>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rot="995017">
            <a:off x="9337532" y="3605284"/>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848136EF-486A-40C3-AE45-02D3236E7DA6}"/>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a:off x="9773506" y="3032941"/>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a:extLst>
              <a:ext uri="{FF2B5EF4-FFF2-40B4-BE49-F238E27FC236}">
                <a16:creationId xmlns:a16="http://schemas.microsoft.com/office/drawing/2014/main" id="{44E33455-C450-C800-7FAB-1C9085A5BB30}"/>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rot="15133606">
            <a:off x="9834412" y="3625126"/>
            <a:ext cx="946405" cy="56433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a:extLst>
              <a:ext uri="{FF2B5EF4-FFF2-40B4-BE49-F238E27FC236}">
                <a16:creationId xmlns:a16="http://schemas.microsoft.com/office/drawing/2014/main" id="{31F99FA3-3328-7AA6-1775-5AA01BF4F4A7}"/>
              </a:ext>
            </a:extLst>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9620" b="92152" l="6193" r="89426">
                        <a14:foregroundMark x1="89879" y1="53418" x2="89728" y2="60253"/>
                        <a14:foregroundMark x1="9215" y1="47595" x2="33988" y2="58987"/>
                        <a14:foregroundMark x1="33988" y1="58987" x2="31420" y2="47089"/>
                        <a14:foregroundMark x1="35498" y1="45570" x2="29305" y2="59747"/>
                        <a14:foregroundMark x1="29305" y1="59747" x2="30816" y2="61013"/>
                        <a14:foregroundMark x1="25076" y1="59747" x2="29305" y2="50380"/>
                        <a14:foregroundMark x1="29305" y1="50380" x2="32931" y2="49620"/>
                        <a14:foregroundMark x1="36405" y1="46076" x2="31873" y2="51139"/>
                        <a14:foregroundMark x1="36556" y1="46329" x2="42900" y2="45316"/>
                        <a14:foregroundMark x1="22356" y1="49620" x2="25227" y2="50380"/>
                        <a14:foregroundMark x1="20393" y1="90886" x2="36556" y2="92405"/>
                        <a14:foregroundMark x1="36556" y1="92405" x2="42900" y2="88861"/>
                        <a14:foregroundMark x1="32779" y1="54177" x2="33837" y2="52911"/>
                        <a14:foregroundMark x1="27795" y1="48101" x2="33686" y2="61266"/>
                        <a14:foregroundMark x1="33686" y1="61266" x2="35650" y2="59241"/>
                        <a14:foregroundMark x1="26586" y1="47595" x2="27190" y2="46835"/>
                        <a14:foregroundMark x1="24773" y1="42278" x2="23263" y2="42278"/>
                        <a14:foregroundMark x1="22508" y1="41013" x2="26737" y2="51646"/>
                        <a14:foregroundMark x1="26737" y1="51646" x2="23565" y2="40759"/>
                        <a14:foregroundMark x1="6798" y1="51139" x2="6344" y2="59494"/>
                      </a14:backgroundRemoval>
                    </a14:imgEffect>
                  </a14:imgLayer>
                </a14:imgProps>
              </a:ext>
              <a:ext uri="{28A0092B-C50C-407E-A947-70E740481C1C}">
                <a14:useLocalDpi xmlns:a14="http://schemas.microsoft.com/office/drawing/2010/main"/>
              </a:ext>
            </a:extLst>
          </a:blip>
          <a:srcRect/>
          <a:stretch/>
        </p:blipFill>
        <p:spPr bwMode="auto">
          <a:xfrm rot="13751483">
            <a:off x="9939432" y="4387356"/>
            <a:ext cx="946405" cy="56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526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ek 8">
            <a:extLst>
              <a:ext uri="{FF2B5EF4-FFF2-40B4-BE49-F238E27FC236}">
                <a16:creationId xmlns:a16="http://schemas.microsoft.com/office/drawing/2014/main" id="{6B183719-2395-7073-4D5B-367AD29F43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383" y="1585815"/>
            <a:ext cx="4548513" cy="4548513"/>
          </a:xfrm>
          <a:prstGeom prst="rect">
            <a:avLst/>
          </a:prstGeom>
        </p:spPr>
      </p:pic>
      <p:sp>
        <p:nvSpPr>
          <p:cNvPr id="10" name="Myšlenková bublina: obláček 9">
            <a:extLst>
              <a:ext uri="{FF2B5EF4-FFF2-40B4-BE49-F238E27FC236}">
                <a16:creationId xmlns:a16="http://schemas.microsoft.com/office/drawing/2014/main" id="{D0E58F2E-7FB8-76A1-68A8-E2AFD3C86D2D}"/>
              </a:ext>
            </a:extLst>
          </p:cNvPr>
          <p:cNvSpPr/>
          <p:nvPr/>
        </p:nvSpPr>
        <p:spPr>
          <a:xfrm>
            <a:off x="5464532" y="1585815"/>
            <a:ext cx="6231909" cy="4312537"/>
          </a:xfrm>
          <a:prstGeom prst="cloudCallou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
        <p:nvSpPr>
          <p:cNvPr id="3" name="Nadpis 2">
            <a:extLst>
              <a:ext uri="{FF2B5EF4-FFF2-40B4-BE49-F238E27FC236}">
                <a16:creationId xmlns:a16="http://schemas.microsoft.com/office/drawing/2014/main" id="{8732D775-E2BC-FD95-5A54-B7E5370BAF7E}"/>
              </a:ext>
            </a:extLst>
          </p:cNvPr>
          <p:cNvSpPr>
            <a:spLocks noGrp="1"/>
          </p:cNvSpPr>
          <p:nvPr>
            <p:ph type="title"/>
          </p:nvPr>
        </p:nvSpPr>
        <p:spPr>
          <a:xfrm>
            <a:off x="1385665" y="246062"/>
            <a:ext cx="8229600" cy="1143000"/>
          </a:xfrm>
        </p:spPr>
        <p:txBody>
          <a:bodyPr/>
          <a:lstStyle/>
          <a:p>
            <a:r>
              <a:rPr lang="cs-CZ"/>
              <a:t>Filtrace</a:t>
            </a:r>
          </a:p>
        </p:txBody>
      </p:sp>
    </p:spTree>
    <p:extLst>
      <p:ext uri="{BB962C8B-B14F-4D97-AF65-F5344CB8AC3E}">
        <p14:creationId xmlns:p14="http://schemas.microsoft.com/office/powerpoint/2010/main" val="2931513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01117E-BB78-F414-8C15-B1A33241324E}"/>
              </a:ext>
            </a:extLst>
          </p:cNvPr>
          <p:cNvSpPr>
            <a:spLocks noGrp="1"/>
          </p:cNvSpPr>
          <p:nvPr>
            <p:ph type="title"/>
          </p:nvPr>
        </p:nvSpPr>
        <p:spPr>
          <a:xfrm>
            <a:off x="1971313" y="303214"/>
            <a:ext cx="8229600" cy="1143000"/>
          </a:xfrm>
        </p:spPr>
        <p:txBody>
          <a:bodyPr/>
          <a:lstStyle/>
          <a:p>
            <a:r>
              <a:rPr lang="cs-CZ"/>
              <a:t>Přivaděč</a:t>
            </a:r>
          </a:p>
        </p:txBody>
      </p:sp>
      <p:pic>
        <p:nvPicPr>
          <p:cNvPr id="8" name="Obrázek 7">
            <a:extLst>
              <a:ext uri="{FF2B5EF4-FFF2-40B4-BE49-F238E27FC236}">
                <a16:creationId xmlns:a16="http://schemas.microsoft.com/office/drawing/2014/main" id="{A3127121-8817-E7DB-B1EB-3E507220C26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66694" y="1907254"/>
            <a:ext cx="6095617" cy="4202915"/>
          </a:xfrm>
          <a:prstGeom prst="rect">
            <a:avLst/>
          </a:prstGeom>
        </p:spPr>
      </p:pic>
      <p:sp>
        <p:nvSpPr>
          <p:cNvPr id="9" name="Myšlenková bublina: obláček 8">
            <a:extLst>
              <a:ext uri="{FF2B5EF4-FFF2-40B4-BE49-F238E27FC236}">
                <a16:creationId xmlns:a16="http://schemas.microsoft.com/office/drawing/2014/main" id="{67CBF4CC-ECF7-65FC-7032-EAA0E3E8EECF}"/>
              </a:ext>
            </a:extLst>
          </p:cNvPr>
          <p:cNvSpPr/>
          <p:nvPr/>
        </p:nvSpPr>
        <p:spPr>
          <a:xfrm>
            <a:off x="6845063" y="1907254"/>
            <a:ext cx="4977069" cy="3862892"/>
          </a:xfrm>
          <a:prstGeom prst="cloudCallou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1054126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979DAC-9704-4028-814E-FECAE2C8E18C}"/>
              </a:ext>
            </a:extLst>
          </p:cNvPr>
          <p:cNvSpPr>
            <a:spLocks noGrp="1"/>
          </p:cNvSpPr>
          <p:nvPr>
            <p:ph type="title"/>
          </p:nvPr>
        </p:nvSpPr>
        <p:spPr>
          <a:xfrm>
            <a:off x="1977582" y="210183"/>
            <a:ext cx="8229600" cy="1143000"/>
          </a:xfrm>
        </p:spPr>
        <p:txBody>
          <a:bodyPr/>
          <a:lstStyle/>
          <a:p>
            <a:r>
              <a:rPr lang="cs-CZ" dirty="0"/>
              <a:t>Vodojem</a:t>
            </a:r>
          </a:p>
        </p:txBody>
      </p:sp>
      <p:pic>
        <p:nvPicPr>
          <p:cNvPr id="7" name="Obrázek 6">
            <a:extLst>
              <a:ext uri="{FF2B5EF4-FFF2-40B4-BE49-F238E27FC236}">
                <a16:creationId xmlns:a16="http://schemas.microsoft.com/office/drawing/2014/main" id="{A84C05A4-890E-86DD-4F95-43BA17C7030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666305" y="1358465"/>
            <a:ext cx="6856214" cy="5224075"/>
          </a:xfrm>
          <a:prstGeom prst="rect">
            <a:avLst/>
          </a:prstGeom>
        </p:spPr>
      </p:pic>
    </p:spTree>
    <p:extLst>
      <p:ext uri="{BB962C8B-B14F-4D97-AF65-F5344CB8AC3E}">
        <p14:creationId xmlns:p14="http://schemas.microsoft.com/office/powerpoint/2010/main" val="3767090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0E80EB-80DF-26F2-9051-7EEBCC6C290D}"/>
              </a:ext>
            </a:extLst>
          </p:cNvPr>
          <p:cNvSpPr>
            <a:spLocks noGrp="1"/>
          </p:cNvSpPr>
          <p:nvPr>
            <p:ph type="title"/>
          </p:nvPr>
        </p:nvSpPr>
        <p:spPr>
          <a:xfrm>
            <a:off x="1977582" y="274638"/>
            <a:ext cx="8229600" cy="1143000"/>
          </a:xfrm>
        </p:spPr>
        <p:txBody>
          <a:bodyPr/>
          <a:lstStyle/>
          <a:p>
            <a:r>
              <a:rPr lang="cs-CZ"/>
              <a:t>Poruchy, ztráty</a:t>
            </a:r>
          </a:p>
        </p:txBody>
      </p:sp>
      <p:pic>
        <p:nvPicPr>
          <p:cNvPr id="6" name="Obrázek 5">
            <a:extLst>
              <a:ext uri="{FF2B5EF4-FFF2-40B4-BE49-F238E27FC236}">
                <a16:creationId xmlns:a16="http://schemas.microsoft.com/office/drawing/2014/main" id="{9F0BB7CB-FA5F-FD9B-4003-0E84A2F5B07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64933" y="1418162"/>
            <a:ext cx="6058959" cy="5018279"/>
          </a:xfrm>
          <a:prstGeom prst="rect">
            <a:avLst/>
          </a:prstGeom>
        </p:spPr>
      </p:pic>
    </p:spTree>
    <p:extLst>
      <p:ext uri="{BB962C8B-B14F-4D97-AF65-F5344CB8AC3E}">
        <p14:creationId xmlns:p14="http://schemas.microsoft.com/office/powerpoint/2010/main" val="1896922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rrow: Right 3">
            <a:extLst>
              <a:ext uri="{FF2B5EF4-FFF2-40B4-BE49-F238E27FC236}">
                <a16:creationId xmlns:a16="http://schemas.microsoft.com/office/drawing/2014/main" id="{9FDA8B2E-7597-5249-D0B4-6B0847686EBB}"/>
              </a:ext>
            </a:extLst>
          </p:cNvPr>
          <p:cNvSpPr/>
          <p:nvPr/>
        </p:nvSpPr>
        <p:spPr>
          <a:xfrm rot="16200000">
            <a:off x="8665957" y="3581891"/>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Arrow: Right 3">
            <a:extLst>
              <a:ext uri="{FF2B5EF4-FFF2-40B4-BE49-F238E27FC236}">
                <a16:creationId xmlns:a16="http://schemas.microsoft.com/office/drawing/2014/main" id="{4CB62773-8627-F44A-D493-9946ADBA9560}"/>
              </a:ext>
            </a:extLst>
          </p:cNvPr>
          <p:cNvSpPr/>
          <p:nvPr/>
        </p:nvSpPr>
        <p:spPr>
          <a:xfrm>
            <a:off x="65126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Arrow: Right 3">
            <a:extLst>
              <a:ext uri="{FF2B5EF4-FFF2-40B4-BE49-F238E27FC236}">
                <a16:creationId xmlns:a16="http://schemas.microsoft.com/office/drawing/2014/main" id="{18BE17E7-58F5-C48F-804B-76CA6FAD4D19}"/>
              </a:ext>
            </a:extLst>
          </p:cNvPr>
          <p:cNvSpPr/>
          <p:nvPr/>
        </p:nvSpPr>
        <p:spPr>
          <a:xfrm>
            <a:off x="24563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Arrow: Right 3">
            <a:extLst>
              <a:ext uri="{FF2B5EF4-FFF2-40B4-BE49-F238E27FC236}">
                <a16:creationId xmlns:a16="http://schemas.microsoft.com/office/drawing/2014/main" id="{35411B85-169E-26B5-E228-02608A96D70C}"/>
              </a:ext>
            </a:extLst>
          </p:cNvPr>
          <p:cNvSpPr/>
          <p:nvPr/>
        </p:nvSpPr>
        <p:spPr>
          <a:xfrm rot="5400000">
            <a:off x="819389" y="2189023"/>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Obrázek 12">
            <a:extLst>
              <a:ext uri="{FF2B5EF4-FFF2-40B4-BE49-F238E27FC236}">
                <a16:creationId xmlns:a16="http://schemas.microsoft.com/office/drawing/2014/main" id="{5CCDA5BE-CC68-C3A5-9722-B197D2CCA1F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8957" y="104808"/>
            <a:ext cx="3273910" cy="2137737"/>
          </a:xfrm>
          <a:prstGeom prst="rect">
            <a:avLst/>
          </a:prstGeom>
        </p:spPr>
      </p:pic>
      <p:pic>
        <p:nvPicPr>
          <p:cNvPr id="14" name="Obrázek 13">
            <a:extLst>
              <a:ext uri="{FF2B5EF4-FFF2-40B4-BE49-F238E27FC236}">
                <a16:creationId xmlns:a16="http://schemas.microsoft.com/office/drawing/2014/main" id="{CD8A7796-D442-E223-C8AD-EDBF018A52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55726" y="759348"/>
            <a:ext cx="1353390" cy="1348444"/>
          </a:xfrm>
          <a:prstGeom prst="rect">
            <a:avLst/>
          </a:prstGeom>
        </p:spPr>
      </p:pic>
      <p:pic>
        <p:nvPicPr>
          <p:cNvPr id="16" name="Obrázek 15">
            <a:extLst>
              <a:ext uri="{FF2B5EF4-FFF2-40B4-BE49-F238E27FC236}">
                <a16:creationId xmlns:a16="http://schemas.microsoft.com/office/drawing/2014/main" id="{FC04AD39-88DE-5E8A-5DDC-1F505985CE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169" y="3592853"/>
            <a:ext cx="2717484" cy="2717484"/>
          </a:xfrm>
          <a:prstGeom prst="rect">
            <a:avLst/>
          </a:prstGeom>
        </p:spPr>
      </p:pic>
      <p:pic>
        <p:nvPicPr>
          <p:cNvPr id="17" name="Obrázek 16">
            <a:extLst>
              <a:ext uri="{FF2B5EF4-FFF2-40B4-BE49-F238E27FC236}">
                <a16:creationId xmlns:a16="http://schemas.microsoft.com/office/drawing/2014/main" id="{E5B6493F-CAB8-93FC-5C58-C1872532F89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89389" y="3679101"/>
            <a:ext cx="2717484" cy="2544988"/>
          </a:xfrm>
          <a:prstGeom prst="rect">
            <a:avLst/>
          </a:prstGeom>
        </p:spPr>
      </p:pic>
      <p:pic>
        <p:nvPicPr>
          <p:cNvPr id="18" name="Obrázek 17">
            <a:extLst>
              <a:ext uri="{FF2B5EF4-FFF2-40B4-BE49-F238E27FC236}">
                <a16:creationId xmlns:a16="http://schemas.microsoft.com/office/drawing/2014/main" id="{9F82C37C-1C78-AFBE-E680-EE5A229D58F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645689" y="3679101"/>
            <a:ext cx="2173580" cy="2544988"/>
          </a:xfrm>
          <a:prstGeom prst="rect">
            <a:avLst/>
          </a:prstGeom>
        </p:spPr>
      </p:pic>
      <p:pic>
        <p:nvPicPr>
          <p:cNvPr id="26" name="Obrázek 25">
            <a:extLst>
              <a:ext uri="{FF2B5EF4-FFF2-40B4-BE49-F238E27FC236}">
                <a16:creationId xmlns:a16="http://schemas.microsoft.com/office/drawing/2014/main" id="{D3F5B8AB-7FC0-B457-0915-066C643280D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13263" y="147709"/>
            <a:ext cx="2638433" cy="2638433"/>
          </a:xfrm>
          <a:prstGeom prst="rect">
            <a:avLst/>
          </a:prstGeom>
        </p:spPr>
      </p:pic>
    </p:spTree>
    <p:extLst>
      <p:ext uri="{BB962C8B-B14F-4D97-AF65-F5344CB8AC3E}">
        <p14:creationId xmlns:p14="http://schemas.microsoft.com/office/powerpoint/2010/main" val="2507035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a:extLst>
              <a:ext uri="{FF2B5EF4-FFF2-40B4-BE49-F238E27FC236}">
                <a16:creationId xmlns:a16="http://schemas.microsoft.com/office/drawing/2014/main" id="{E76002F7-5A65-8D96-772C-F3AEFB72A6E2}"/>
              </a:ext>
            </a:extLst>
          </p:cNvPr>
          <p:cNvSpPr/>
          <p:nvPr/>
        </p:nvSpPr>
        <p:spPr>
          <a:xfrm>
            <a:off x="-2" y="893"/>
            <a:ext cx="12188826" cy="685621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cs-CZ" sz="1799"/>
          </a:p>
        </p:txBody>
      </p:sp>
    </p:spTree>
    <p:extLst>
      <p:ext uri="{BB962C8B-B14F-4D97-AF65-F5344CB8AC3E}">
        <p14:creationId xmlns:p14="http://schemas.microsoft.com/office/powerpoint/2010/main" val="22144041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44D63-62D3-7A9F-A7BF-5610EC12B895}"/>
            </a:ext>
          </a:extLst>
        </p:cNvPr>
        <p:cNvGrpSpPr/>
        <p:nvPr/>
      </p:nvGrpSpPr>
      <p:grpSpPr>
        <a:xfrm>
          <a:off x="0" y="0"/>
          <a:ext cx="0" cy="0"/>
          <a:chOff x="0" y="0"/>
          <a:chExt cx="0" cy="0"/>
        </a:xfrm>
      </p:grpSpPr>
      <p:pic>
        <p:nvPicPr>
          <p:cNvPr id="8" name="Obrázek 7">
            <a:extLst>
              <a:ext uri="{FF2B5EF4-FFF2-40B4-BE49-F238E27FC236}">
                <a16:creationId xmlns:a16="http://schemas.microsoft.com/office/drawing/2014/main" id="{E917622E-AF60-1DBB-2341-ADBD14DD2D0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93431" y="244785"/>
            <a:ext cx="7801963" cy="6368431"/>
          </a:xfrm>
          <a:prstGeom prst="rect">
            <a:avLst/>
          </a:prstGeom>
        </p:spPr>
      </p:pic>
    </p:spTree>
    <p:extLst>
      <p:ext uri="{BB962C8B-B14F-4D97-AF65-F5344CB8AC3E}">
        <p14:creationId xmlns:p14="http://schemas.microsoft.com/office/powerpoint/2010/main" val="1835521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1C090-7DE6-F6F3-DF3E-9397FDAA6628}"/>
            </a:ext>
          </a:extLst>
        </p:cNvPr>
        <p:cNvGrpSpPr/>
        <p:nvPr/>
      </p:nvGrpSpPr>
      <p:grpSpPr>
        <a:xfrm>
          <a:off x="0" y="0"/>
          <a:ext cx="0" cy="0"/>
          <a:chOff x="0" y="0"/>
          <a:chExt cx="0" cy="0"/>
        </a:xfrm>
      </p:grpSpPr>
      <p:sp>
        <p:nvSpPr>
          <p:cNvPr id="27" name="Arrow: Right 3">
            <a:extLst>
              <a:ext uri="{FF2B5EF4-FFF2-40B4-BE49-F238E27FC236}">
                <a16:creationId xmlns:a16="http://schemas.microsoft.com/office/drawing/2014/main" id="{8F58974F-A89D-16E8-5197-1F42DADDA5AE}"/>
              </a:ext>
            </a:extLst>
          </p:cNvPr>
          <p:cNvSpPr/>
          <p:nvPr/>
        </p:nvSpPr>
        <p:spPr>
          <a:xfrm rot="16200000">
            <a:off x="8665957" y="3581891"/>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Arrow: Right 3">
            <a:extLst>
              <a:ext uri="{FF2B5EF4-FFF2-40B4-BE49-F238E27FC236}">
                <a16:creationId xmlns:a16="http://schemas.microsoft.com/office/drawing/2014/main" id="{49EB0656-2D28-1949-7CB9-18A994141E5B}"/>
              </a:ext>
            </a:extLst>
          </p:cNvPr>
          <p:cNvSpPr/>
          <p:nvPr/>
        </p:nvSpPr>
        <p:spPr>
          <a:xfrm>
            <a:off x="65126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Arrow: Right 3">
            <a:extLst>
              <a:ext uri="{FF2B5EF4-FFF2-40B4-BE49-F238E27FC236}">
                <a16:creationId xmlns:a16="http://schemas.microsoft.com/office/drawing/2014/main" id="{EC4A47C4-D5F2-A468-D11A-AA16DB7740BB}"/>
              </a:ext>
            </a:extLst>
          </p:cNvPr>
          <p:cNvSpPr/>
          <p:nvPr/>
        </p:nvSpPr>
        <p:spPr>
          <a:xfrm>
            <a:off x="24563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Arrow: Right 3">
            <a:extLst>
              <a:ext uri="{FF2B5EF4-FFF2-40B4-BE49-F238E27FC236}">
                <a16:creationId xmlns:a16="http://schemas.microsoft.com/office/drawing/2014/main" id="{74D155FC-FD64-8427-D817-A275EC0C97FE}"/>
              </a:ext>
            </a:extLst>
          </p:cNvPr>
          <p:cNvSpPr/>
          <p:nvPr/>
        </p:nvSpPr>
        <p:spPr>
          <a:xfrm rot="5400000">
            <a:off x="819389" y="2189023"/>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Obrázek 12">
            <a:extLst>
              <a:ext uri="{FF2B5EF4-FFF2-40B4-BE49-F238E27FC236}">
                <a16:creationId xmlns:a16="http://schemas.microsoft.com/office/drawing/2014/main" id="{E4553EB3-C626-8FAA-C575-3FE3949EC36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8957" y="104808"/>
            <a:ext cx="3273910" cy="2137737"/>
          </a:xfrm>
          <a:prstGeom prst="rect">
            <a:avLst/>
          </a:prstGeom>
        </p:spPr>
      </p:pic>
      <p:pic>
        <p:nvPicPr>
          <p:cNvPr id="14" name="Obrázek 13">
            <a:extLst>
              <a:ext uri="{FF2B5EF4-FFF2-40B4-BE49-F238E27FC236}">
                <a16:creationId xmlns:a16="http://schemas.microsoft.com/office/drawing/2014/main" id="{6E4BBE5E-371F-B866-A563-39391538D5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55726" y="759348"/>
            <a:ext cx="1353390" cy="1348444"/>
          </a:xfrm>
          <a:prstGeom prst="rect">
            <a:avLst/>
          </a:prstGeom>
        </p:spPr>
      </p:pic>
      <p:pic>
        <p:nvPicPr>
          <p:cNvPr id="16" name="Obrázek 15">
            <a:extLst>
              <a:ext uri="{FF2B5EF4-FFF2-40B4-BE49-F238E27FC236}">
                <a16:creationId xmlns:a16="http://schemas.microsoft.com/office/drawing/2014/main" id="{FFE65143-8A22-DB5C-4EDD-DBA52F526E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169" y="3592853"/>
            <a:ext cx="2717484" cy="2717484"/>
          </a:xfrm>
          <a:prstGeom prst="rect">
            <a:avLst/>
          </a:prstGeom>
        </p:spPr>
      </p:pic>
      <p:pic>
        <p:nvPicPr>
          <p:cNvPr id="17" name="Obrázek 16">
            <a:extLst>
              <a:ext uri="{FF2B5EF4-FFF2-40B4-BE49-F238E27FC236}">
                <a16:creationId xmlns:a16="http://schemas.microsoft.com/office/drawing/2014/main" id="{58E31FAA-8E7A-DFCB-DFB2-7FB9E2C3191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89389" y="3679101"/>
            <a:ext cx="2717484" cy="2544988"/>
          </a:xfrm>
          <a:prstGeom prst="rect">
            <a:avLst/>
          </a:prstGeom>
        </p:spPr>
      </p:pic>
      <p:pic>
        <p:nvPicPr>
          <p:cNvPr id="18" name="Obrázek 17">
            <a:extLst>
              <a:ext uri="{FF2B5EF4-FFF2-40B4-BE49-F238E27FC236}">
                <a16:creationId xmlns:a16="http://schemas.microsoft.com/office/drawing/2014/main" id="{41B870C0-1EAF-1F6D-20D3-39EF5B9EDCE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645689" y="3679101"/>
            <a:ext cx="2173580" cy="2544988"/>
          </a:xfrm>
          <a:prstGeom prst="rect">
            <a:avLst/>
          </a:prstGeom>
        </p:spPr>
      </p:pic>
      <p:pic>
        <p:nvPicPr>
          <p:cNvPr id="26" name="Obrázek 25">
            <a:extLst>
              <a:ext uri="{FF2B5EF4-FFF2-40B4-BE49-F238E27FC236}">
                <a16:creationId xmlns:a16="http://schemas.microsoft.com/office/drawing/2014/main" id="{3C9F20FB-9374-53AC-C046-927F79C04AF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13263" y="147709"/>
            <a:ext cx="2638433" cy="2638433"/>
          </a:xfrm>
          <a:prstGeom prst="rect">
            <a:avLst/>
          </a:prstGeom>
        </p:spPr>
      </p:pic>
    </p:spTree>
    <p:extLst>
      <p:ext uri="{BB962C8B-B14F-4D97-AF65-F5344CB8AC3E}">
        <p14:creationId xmlns:p14="http://schemas.microsoft.com/office/powerpoint/2010/main" val="716793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A71B0-E801-B562-C55A-AA3E91E27F10}"/>
            </a:ext>
          </a:extLst>
        </p:cNvPr>
        <p:cNvGrpSpPr/>
        <p:nvPr/>
      </p:nvGrpSpPr>
      <p:grpSpPr>
        <a:xfrm>
          <a:off x="0" y="0"/>
          <a:ext cx="0" cy="0"/>
          <a:chOff x="0" y="0"/>
          <a:chExt cx="0" cy="0"/>
        </a:xfrm>
      </p:grpSpPr>
      <p:sp>
        <p:nvSpPr>
          <p:cNvPr id="2" name="Arrow: Right 3">
            <a:extLst>
              <a:ext uri="{FF2B5EF4-FFF2-40B4-BE49-F238E27FC236}">
                <a16:creationId xmlns:a16="http://schemas.microsoft.com/office/drawing/2014/main" id="{CC9A2F47-8233-7176-77BC-4EF02D85807A}"/>
              </a:ext>
            </a:extLst>
          </p:cNvPr>
          <p:cNvSpPr/>
          <p:nvPr/>
        </p:nvSpPr>
        <p:spPr>
          <a:xfrm rot="12663809">
            <a:off x="6863344" y="2975743"/>
            <a:ext cx="2381928"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Arrow: Right 3">
            <a:extLst>
              <a:ext uri="{FF2B5EF4-FFF2-40B4-BE49-F238E27FC236}">
                <a16:creationId xmlns:a16="http://schemas.microsoft.com/office/drawing/2014/main" id="{562BF644-66F6-FE36-4B3F-0CF05DAA3566}"/>
              </a:ext>
            </a:extLst>
          </p:cNvPr>
          <p:cNvSpPr/>
          <p:nvPr/>
        </p:nvSpPr>
        <p:spPr>
          <a:xfrm rot="16200000">
            <a:off x="8541515" y="3457450"/>
            <a:ext cx="2381928"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Arrow: Right 3">
            <a:extLst>
              <a:ext uri="{FF2B5EF4-FFF2-40B4-BE49-F238E27FC236}">
                <a16:creationId xmlns:a16="http://schemas.microsoft.com/office/drawing/2014/main" id="{179CC045-56C6-0755-F734-C64569FA687C}"/>
              </a:ext>
            </a:extLst>
          </p:cNvPr>
          <p:cNvSpPr/>
          <p:nvPr/>
        </p:nvSpPr>
        <p:spPr>
          <a:xfrm>
            <a:off x="65126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Arrow: Right 3">
            <a:extLst>
              <a:ext uri="{FF2B5EF4-FFF2-40B4-BE49-F238E27FC236}">
                <a16:creationId xmlns:a16="http://schemas.microsoft.com/office/drawing/2014/main" id="{C361D1A9-430D-F63A-9837-FC084C4832B2}"/>
              </a:ext>
            </a:extLst>
          </p:cNvPr>
          <p:cNvSpPr/>
          <p:nvPr/>
        </p:nvSpPr>
        <p:spPr>
          <a:xfrm>
            <a:off x="2456345" y="4719299"/>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Arrow: Right 3">
            <a:extLst>
              <a:ext uri="{FF2B5EF4-FFF2-40B4-BE49-F238E27FC236}">
                <a16:creationId xmlns:a16="http://schemas.microsoft.com/office/drawing/2014/main" id="{94FA8883-A6B5-92C6-F875-CE33E92B9FE5}"/>
              </a:ext>
            </a:extLst>
          </p:cNvPr>
          <p:cNvSpPr/>
          <p:nvPr/>
        </p:nvSpPr>
        <p:spPr>
          <a:xfrm rot="5400000">
            <a:off x="819389" y="2189023"/>
            <a:ext cx="2133044" cy="6221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Obrázek 12">
            <a:extLst>
              <a:ext uri="{FF2B5EF4-FFF2-40B4-BE49-F238E27FC236}">
                <a16:creationId xmlns:a16="http://schemas.microsoft.com/office/drawing/2014/main" id="{8FFB3E36-068C-A3BE-6676-EFE81A7B336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8957" y="104808"/>
            <a:ext cx="3273910" cy="2137737"/>
          </a:xfrm>
          <a:prstGeom prst="rect">
            <a:avLst/>
          </a:prstGeom>
        </p:spPr>
      </p:pic>
      <p:pic>
        <p:nvPicPr>
          <p:cNvPr id="14" name="Obrázek 13">
            <a:extLst>
              <a:ext uri="{FF2B5EF4-FFF2-40B4-BE49-F238E27FC236}">
                <a16:creationId xmlns:a16="http://schemas.microsoft.com/office/drawing/2014/main" id="{569047AB-6F14-1CBA-441E-E08E69414E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6982" y="1349840"/>
            <a:ext cx="794300" cy="791397"/>
          </a:xfrm>
          <a:prstGeom prst="rect">
            <a:avLst/>
          </a:prstGeom>
        </p:spPr>
      </p:pic>
      <p:pic>
        <p:nvPicPr>
          <p:cNvPr id="16" name="Obrázek 15">
            <a:extLst>
              <a:ext uri="{FF2B5EF4-FFF2-40B4-BE49-F238E27FC236}">
                <a16:creationId xmlns:a16="http://schemas.microsoft.com/office/drawing/2014/main" id="{6A3BED7D-8CE7-AA19-41C7-BE8D6BFC8D8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1581" y="3566614"/>
            <a:ext cx="2253387" cy="3004517"/>
          </a:xfrm>
          <a:prstGeom prst="rect">
            <a:avLst/>
          </a:prstGeom>
        </p:spPr>
      </p:pic>
      <p:pic>
        <p:nvPicPr>
          <p:cNvPr id="17" name="Obrázek 16">
            <a:extLst>
              <a:ext uri="{FF2B5EF4-FFF2-40B4-BE49-F238E27FC236}">
                <a16:creationId xmlns:a16="http://schemas.microsoft.com/office/drawing/2014/main" id="{279EC553-FE69-656C-F825-6153AD59E64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89389" y="3679101"/>
            <a:ext cx="2717484" cy="2544988"/>
          </a:xfrm>
          <a:prstGeom prst="rect">
            <a:avLst/>
          </a:prstGeom>
        </p:spPr>
      </p:pic>
      <p:pic>
        <p:nvPicPr>
          <p:cNvPr id="18" name="Obrázek 17">
            <a:extLst>
              <a:ext uri="{FF2B5EF4-FFF2-40B4-BE49-F238E27FC236}">
                <a16:creationId xmlns:a16="http://schemas.microsoft.com/office/drawing/2014/main" id="{4BF5A546-CBF3-B210-60CF-BE4CDAA9FCD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645689" y="3680562"/>
            <a:ext cx="2253387" cy="2638433"/>
          </a:xfrm>
          <a:prstGeom prst="rect">
            <a:avLst/>
          </a:prstGeom>
        </p:spPr>
      </p:pic>
      <p:pic>
        <p:nvPicPr>
          <p:cNvPr id="26" name="Obrázek 25">
            <a:extLst>
              <a:ext uri="{FF2B5EF4-FFF2-40B4-BE49-F238E27FC236}">
                <a16:creationId xmlns:a16="http://schemas.microsoft.com/office/drawing/2014/main" id="{18530FED-E314-81CB-7694-1CB528272E7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095524" y="122124"/>
            <a:ext cx="3273910" cy="2455431"/>
          </a:xfrm>
          <a:prstGeom prst="rect">
            <a:avLst/>
          </a:prstGeom>
        </p:spPr>
      </p:pic>
      <p:pic>
        <p:nvPicPr>
          <p:cNvPr id="3" name="Obrázek 2">
            <a:extLst>
              <a:ext uri="{FF2B5EF4-FFF2-40B4-BE49-F238E27FC236}">
                <a16:creationId xmlns:a16="http://schemas.microsoft.com/office/drawing/2014/main" id="{150BB819-CE72-70B9-B6AB-97AE5232C09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90197" y="95330"/>
            <a:ext cx="2141770" cy="2855693"/>
          </a:xfrm>
          <a:prstGeom prst="rect">
            <a:avLst/>
          </a:prstGeom>
        </p:spPr>
      </p:pic>
    </p:spTree>
    <p:extLst>
      <p:ext uri="{BB962C8B-B14F-4D97-AF65-F5344CB8AC3E}">
        <p14:creationId xmlns:p14="http://schemas.microsoft.com/office/powerpoint/2010/main" val="531345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E4FD78C7-F273-38D0-37E1-84DCBBD85ABC}"/>
              </a:ext>
            </a:extLst>
          </p:cNvPr>
          <p:cNvSpPr>
            <a:spLocks noGrp="1"/>
          </p:cNvSpPr>
          <p:nvPr>
            <p:ph idx="1"/>
          </p:nvPr>
        </p:nvSpPr>
        <p:spPr>
          <a:xfrm>
            <a:off x="609440" y="540250"/>
            <a:ext cx="10969943" cy="4524784"/>
          </a:xfrm>
        </p:spPr>
        <p:txBody>
          <a:bodyPr>
            <a:normAutofit/>
          </a:bodyPr>
          <a:lstStyle/>
          <a:p>
            <a:pPr marL="0" indent="0" algn="ctr">
              <a:buNone/>
            </a:pPr>
            <a:r>
              <a:rPr lang="cs-CZ" b="1"/>
              <a:t>A odkud se bere vaše voda? </a:t>
            </a:r>
            <a:r>
              <a:rPr lang="cs-CZ" b="1">
                <a:solidFill>
                  <a:srgbClr val="002060"/>
                </a:solidFill>
              </a:rPr>
              <a:t>Přijďte</a:t>
            </a:r>
            <a:r>
              <a:rPr lang="cs-CZ" b="1"/>
              <a:t> na naši exkurzi!</a:t>
            </a:r>
          </a:p>
        </p:txBody>
      </p:sp>
      <p:pic>
        <p:nvPicPr>
          <p:cNvPr id="6" name="Obrázek 5">
            <a:extLst>
              <a:ext uri="{FF2B5EF4-FFF2-40B4-BE49-F238E27FC236}">
                <a16:creationId xmlns:a16="http://schemas.microsoft.com/office/drawing/2014/main" id="{F01B3ED8-60C1-EB6D-6046-C9861629FC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84445" y="1588876"/>
            <a:ext cx="7819934" cy="4908663"/>
          </a:xfrm>
          <a:prstGeom prst="rect">
            <a:avLst/>
          </a:prstGeom>
        </p:spPr>
      </p:pic>
      <p:sp>
        <p:nvSpPr>
          <p:cNvPr id="7" name="TextovéPole 6">
            <a:extLst>
              <a:ext uri="{FF2B5EF4-FFF2-40B4-BE49-F238E27FC236}">
                <a16:creationId xmlns:a16="http://schemas.microsoft.com/office/drawing/2014/main" id="{2BADA1DB-ACC6-A511-1D31-03AE21B027B6}"/>
              </a:ext>
            </a:extLst>
          </p:cNvPr>
          <p:cNvSpPr txBox="1"/>
          <p:nvPr/>
        </p:nvSpPr>
        <p:spPr>
          <a:xfrm>
            <a:off x="4953210" y="5650854"/>
            <a:ext cx="2637260" cy="646331"/>
          </a:xfrm>
          <a:prstGeom prst="rect">
            <a:avLst/>
          </a:prstGeom>
          <a:noFill/>
        </p:spPr>
        <p:txBody>
          <a:bodyPr wrap="none" rtlCol="0">
            <a:spAutoFit/>
          </a:bodyPr>
          <a:lstStyle/>
          <a:p>
            <a:r>
              <a:rPr lang="cs-CZ" sz="3600" b="1">
                <a:solidFill>
                  <a:schemeClr val="bg1"/>
                </a:solidFill>
                <a:latin typeface="Verdana" panose="020B0604030504040204" pitchFamily="34" charset="0"/>
                <a:ea typeface="Verdana" panose="020B0604030504040204" pitchFamily="34" charset="0"/>
              </a:rPr>
              <a:t>Já přijdu!</a:t>
            </a:r>
          </a:p>
        </p:txBody>
      </p:sp>
    </p:spTree>
    <p:extLst>
      <p:ext uri="{BB962C8B-B14F-4D97-AF65-F5344CB8AC3E}">
        <p14:creationId xmlns:p14="http://schemas.microsoft.com/office/powerpoint/2010/main" val="33622670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216B5-C9EF-40C8-DCEC-2179AAF134C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78C8E46-53AA-BA8F-48CF-6684F510F70E}"/>
              </a:ext>
            </a:extLst>
          </p:cNvPr>
          <p:cNvSpPr>
            <a:spLocks noGrp="1"/>
          </p:cNvSpPr>
          <p:nvPr>
            <p:ph type="title"/>
          </p:nvPr>
        </p:nvSpPr>
        <p:spPr/>
        <p:txBody>
          <a:bodyPr/>
          <a:lstStyle/>
          <a:p>
            <a:r>
              <a:rPr lang="cs-CZ"/>
              <a:t>Odpadní voda</a:t>
            </a:r>
          </a:p>
        </p:txBody>
      </p:sp>
      <p:sp>
        <p:nvSpPr>
          <p:cNvPr id="3" name="Zástupný text 2">
            <a:extLst>
              <a:ext uri="{FF2B5EF4-FFF2-40B4-BE49-F238E27FC236}">
                <a16:creationId xmlns:a16="http://schemas.microsoft.com/office/drawing/2014/main" id="{3C913724-28E3-B3AE-90BB-BE0BE0F702A1}"/>
              </a:ext>
            </a:extLst>
          </p:cNvPr>
          <p:cNvSpPr>
            <a:spLocks noGrp="1"/>
          </p:cNvSpPr>
          <p:nvPr>
            <p:ph type="body" idx="1"/>
          </p:nvPr>
        </p:nvSpPr>
        <p:spPr/>
        <p:txBody>
          <a:bodyPr/>
          <a:lstStyle/>
          <a:p>
            <a:endParaRPr lang="cs-CZ"/>
          </a:p>
        </p:txBody>
      </p:sp>
      <p:pic>
        <p:nvPicPr>
          <p:cNvPr id="6" name="Obrázek 5">
            <a:extLst>
              <a:ext uri="{FF2B5EF4-FFF2-40B4-BE49-F238E27FC236}">
                <a16:creationId xmlns:a16="http://schemas.microsoft.com/office/drawing/2014/main" id="{380041FB-553B-FECA-F660-5162BE8F16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9530" y="571046"/>
            <a:ext cx="3456136" cy="3660481"/>
          </a:xfrm>
          <a:prstGeom prst="rect">
            <a:avLst/>
          </a:prstGeom>
        </p:spPr>
      </p:pic>
    </p:spTree>
    <p:extLst>
      <p:ext uri="{BB962C8B-B14F-4D97-AF65-F5344CB8AC3E}">
        <p14:creationId xmlns:p14="http://schemas.microsoft.com/office/powerpoint/2010/main" val="3445952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1F39A-331E-491E-E509-CD9D15A7C64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F88BBDA-9400-EBBF-AF2A-B2BABDAF7728}"/>
              </a:ext>
            </a:extLst>
          </p:cNvPr>
          <p:cNvSpPr>
            <a:spLocks noGrp="1"/>
          </p:cNvSpPr>
          <p:nvPr>
            <p:ph type="title"/>
          </p:nvPr>
        </p:nvSpPr>
        <p:spPr>
          <a:xfrm>
            <a:off x="609441" y="230283"/>
            <a:ext cx="10969943" cy="1142702"/>
          </a:xfrm>
        </p:spPr>
        <p:txBody>
          <a:bodyPr/>
          <a:lstStyle/>
          <a:p>
            <a:r>
              <a:rPr lang="cs-CZ"/>
              <a:t>Zdroje odpadní vody</a:t>
            </a:r>
          </a:p>
        </p:txBody>
      </p:sp>
      <p:sp>
        <p:nvSpPr>
          <p:cNvPr id="17" name="Obdélník: se zakulacenými rohy 16">
            <a:extLst>
              <a:ext uri="{FF2B5EF4-FFF2-40B4-BE49-F238E27FC236}">
                <a16:creationId xmlns:a16="http://schemas.microsoft.com/office/drawing/2014/main" id="{585A670E-D7EE-05E3-9475-6D1A795A9D1A}"/>
              </a:ext>
            </a:extLst>
          </p:cNvPr>
          <p:cNvSpPr/>
          <p:nvPr/>
        </p:nvSpPr>
        <p:spPr>
          <a:xfrm>
            <a:off x="744873" y="1744574"/>
            <a:ext cx="3239156" cy="1736646"/>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cs-CZ" sz="3200" b="1">
                <a:latin typeface="Verdana" panose="020B0604030504040204" pitchFamily="34" charset="0"/>
                <a:ea typeface="Verdana" panose="020B0604030504040204" pitchFamily="34" charset="0"/>
              </a:rPr>
              <a:t>Splašková odpadní voda</a:t>
            </a:r>
          </a:p>
        </p:txBody>
      </p:sp>
      <p:sp>
        <p:nvSpPr>
          <p:cNvPr id="18" name="Obdélník: se zakulacenými rohy 17">
            <a:extLst>
              <a:ext uri="{FF2B5EF4-FFF2-40B4-BE49-F238E27FC236}">
                <a16:creationId xmlns:a16="http://schemas.microsoft.com/office/drawing/2014/main" id="{CF57BCF9-C883-1F9A-C941-E194582E2622}"/>
              </a:ext>
            </a:extLst>
          </p:cNvPr>
          <p:cNvSpPr/>
          <p:nvPr/>
        </p:nvSpPr>
        <p:spPr>
          <a:xfrm>
            <a:off x="4418449" y="1744572"/>
            <a:ext cx="3239156" cy="1736646"/>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cs-CZ" sz="3200" b="1">
                <a:latin typeface="Verdana" panose="020B0604030504040204" pitchFamily="34" charset="0"/>
                <a:ea typeface="Verdana" panose="020B0604030504040204" pitchFamily="34" charset="0"/>
              </a:rPr>
              <a:t>Průmyslová odpadní voda</a:t>
            </a:r>
          </a:p>
        </p:txBody>
      </p:sp>
      <p:sp>
        <p:nvSpPr>
          <p:cNvPr id="19" name="Obdélník: se zakulacenými rohy 18">
            <a:extLst>
              <a:ext uri="{FF2B5EF4-FFF2-40B4-BE49-F238E27FC236}">
                <a16:creationId xmlns:a16="http://schemas.microsoft.com/office/drawing/2014/main" id="{5199888E-A5E1-3C06-65D7-EEC5D1FF7500}"/>
              </a:ext>
            </a:extLst>
          </p:cNvPr>
          <p:cNvSpPr/>
          <p:nvPr/>
        </p:nvSpPr>
        <p:spPr>
          <a:xfrm>
            <a:off x="8092025" y="1807890"/>
            <a:ext cx="3239156" cy="1191816"/>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cs-CZ" sz="3200" b="1">
                <a:latin typeface="Verdana" panose="020B0604030504040204" pitchFamily="34" charset="0"/>
                <a:ea typeface="Verdana" panose="020B0604030504040204" pitchFamily="34" charset="0"/>
              </a:rPr>
              <a:t>Dešťová voda</a:t>
            </a:r>
          </a:p>
        </p:txBody>
      </p:sp>
      <p:pic>
        <p:nvPicPr>
          <p:cNvPr id="20" name="Obrázek 19" descr="Obsah obrázku Záchodové prkénko, toaleta, Bidet, záchod&#10;&#10;Popis se vygeneroval automaticky.">
            <a:extLst>
              <a:ext uri="{FF2B5EF4-FFF2-40B4-BE49-F238E27FC236}">
                <a16:creationId xmlns:a16="http://schemas.microsoft.com/office/drawing/2014/main" id="{AB169DD3-2B52-1854-0299-7499FDC70A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441" y="4141461"/>
            <a:ext cx="1151166" cy="1745090"/>
          </a:xfrm>
          <a:prstGeom prst="rect">
            <a:avLst/>
          </a:prstGeom>
        </p:spPr>
      </p:pic>
      <p:pic>
        <p:nvPicPr>
          <p:cNvPr id="21" name="Obrázek 20" descr="Obsah obrázku vana, omáčník, design&#10;&#10;Popis se vygeneroval automaticky.">
            <a:extLst>
              <a:ext uri="{FF2B5EF4-FFF2-40B4-BE49-F238E27FC236}">
                <a16:creationId xmlns:a16="http://schemas.microsoft.com/office/drawing/2014/main" id="{179D3733-4EA9-454F-F161-2A61065BDA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2521" y="4550053"/>
            <a:ext cx="2191508" cy="2315322"/>
          </a:xfrm>
          <a:prstGeom prst="rect">
            <a:avLst/>
          </a:prstGeom>
        </p:spPr>
      </p:pic>
      <p:pic>
        <p:nvPicPr>
          <p:cNvPr id="22" name="Obrázek 21" descr="Obsah obrázku černá, tma&#10;&#10;Popis se vygeneroval automaticky.">
            <a:extLst>
              <a:ext uri="{FF2B5EF4-FFF2-40B4-BE49-F238E27FC236}">
                <a16:creationId xmlns:a16="http://schemas.microsoft.com/office/drawing/2014/main" id="{BF7F7761-71B2-2802-561D-5FD1AD5609D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81107" y="3951096"/>
            <a:ext cx="1713840" cy="1935455"/>
          </a:xfrm>
          <a:prstGeom prst="rect">
            <a:avLst/>
          </a:prstGeom>
        </p:spPr>
      </p:pic>
      <p:pic>
        <p:nvPicPr>
          <p:cNvPr id="23" name="Obrázek 22" descr="Obsah obrázku umyvadlo, koupelna, Vodovodní instalace, dřez&#10;&#10;Popis se vygeneroval automaticky.">
            <a:extLst>
              <a:ext uri="{FF2B5EF4-FFF2-40B4-BE49-F238E27FC236}">
                <a16:creationId xmlns:a16="http://schemas.microsoft.com/office/drawing/2014/main" id="{D269B974-9D7D-39B7-775E-E3CE5F6708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01699" y="3720536"/>
            <a:ext cx="1567104" cy="1567103"/>
          </a:xfrm>
          <a:prstGeom prst="rect">
            <a:avLst/>
          </a:prstGeom>
        </p:spPr>
      </p:pic>
      <p:pic>
        <p:nvPicPr>
          <p:cNvPr id="24" name="Obrázek 23" descr="Obsah obrázku Grafika, klipart, kruh, grafický design&#10;&#10;Popis se vygeneroval automaticky.">
            <a:extLst>
              <a:ext uri="{FF2B5EF4-FFF2-40B4-BE49-F238E27FC236}">
                <a16:creationId xmlns:a16="http://schemas.microsoft.com/office/drawing/2014/main" id="{C6CF8645-FF18-882D-1D6A-3799FFFDA4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12279" y="3720537"/>
            <a:ext cx="1567104" cy="1358891"/>
          </a:xfrm>
          <a:prstGeom prst="rect">
            <a:avLst/>
          </a:prstGeom>
        </p:spPr>
      </p:pic>
      <p:pic>
        <p:nvPicPr>
          <p:cNvPr id="26" name="Obrázek 25" descr="Obsah obrázku skica, kresba, kreslené, ilustrace&#10;&#10;Popis byl vytvořen automaticky">
            <a:extLst>
              <a:ext uri="{FF2B5EF4-FFF2-40B4-BE49-F238E27FC236}">
                <a16:creationId xmlns:a16="http://schemas.microsoft.com/office/drawing/2014/main" id="{5CD6224C-EEC5-2BDA-9AF5-75ADF3C8593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18085" y="4359912"/>
            <a:ext cx="1569040" cy="1855453"/>
          </a:xfrm>
          <a:prstGeom prst="rect">
            <a:avLst/>
          </a:prstGeom>
        </p:spPr>
      </p:pic>
    </p:spTree>
    <p:extLst>
      <p:ext uri="{BB962C8B-B14F-4D97-AF65-F5344CB8AC3E}">
        <p14:creationId xmlns:p14="http://schemas.microsoft.com/office/powerpoint/2010/main" val="7382047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9B422-892C-809C-9D99-6C3438891F1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CA73978-33B3-4256-21FA-86A32BB08829}"/>
              </a:ext>
            </a:extLst>
          </p:cNvPr>
          <p:cNvSpPr>
            <a:spLocks noGrp="1"/>
          </p:cNvSpPr>
          <p:nvPr>
            <p:ph type="title"/>
          </p:nvPr>
        </p:nvSpPr>
        <p:spPr>
          <a:xfrm>
            <a:off x="2440606" y="347008"/>
            <a:ext cx="7277630" cy="1142702"/>
          </a:xfrm>
        </p:spPr>
        <p:txBody>
          <a:bodyPr anchor="ctr">
            <a:normAutofit/>
          </a:bodyPr>
          <a:lstStyle/>
          <a:p>
            <a:r>
              <a:rPr lang="cs-CZ"/>
              <a:t>Složení odpadní vody</a:t>
            </a:r>
          </a:p>
        </p:txBody>
      </p:sp>
      <p:pic>
        <p:nvPicPr>
          <p:cNvPr id="8" name="Grafický objekt 7" descr="Otazník se souvislou výplní">
            <a:extLst>
              <a:ext uri="{FF2B5EF4-FFF2-40B4-BE49-F238E27FC236}">
                <a16:creationId xmlns:a16="http://schemas.microsoft.com/office/drawing/2014/main" id="{7971809A-9031-526D-6EB2-E0EE2CCB54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2340" y="1829217"/>
            <a:ext cx="3444145" cy="3444145"/>
          </a:xfrm>
          <a:prstGeom prst="rect">
            <a:avLst/>
          </a:prstGeom>
        </p:spPr>
      </p:pic>
    </p:spTree>
    <p:extLst>
      <p:ext uri="{BB962C8B-B14F-4D97-AF65-F5344CB8AC3E}">
        <p14:creationId xmlns:p14="http://schemas.microsoft.com/office/powerpoint/2010/main" val="2933299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64247-0ACF-5B02-F2B7-633215D19A0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E6F0FA2-5CBD-CA31-3C86-F1A0D532A90E}"/>
              </a:ext>
            </a:extLst>
          </p:cNvPr>
          <p:cNvSpPr>
            <a:spLocks noGrp="1"/>
          </p:cNvSpPr>
          <p:nvPr>
            <p:ph type="title"/>
          </p:nvPr>
        </p:nvSpPr>
        <p:spPr>
          <a:xfrm>
            <a:off x="509300" y="175292"/>
            <a:ext cx="6443960" cy="1200211"/>
          </a:xfrm>
        </p:spPr>
        <p:txBody>
          <a:bodyPr anchor="ctr">
            <a:normAutofit fontScale="90000"/>
          </a:bodyPr>
          <a:lstStyle/>
          <a:p>
            <a:r>
              <a:rPr lang="cs-CZ"/>
              <a:t>Složení odpadní vody</a:t>
            </a:r>
          </a:p>
        </p:txBody>
      </p:sp>
      <p:pic>
        <p:nvPicPr>
          <p:cNvPr id="4" name="Obrázek 3" descr="Obsah obrázku kresba, skica, ilustrace, kreslené&#10;&#10;Popis se vygeneroval automaticky.">
            <a:extLst>
              <a:ext uri="{FF2B5EF4-FFF2-40B4-BE49-F238E27FC236}">
                <a16:creationId xmlns:a16="http://schemas.microsoft.com/office/drawing/2014/main" id="{92F08DB1-8345-C1FA-A23C-2BEC6A7BCC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735" y="1927348"/>
            <a:ext cx="4358941" cy="3623077"/>
          </a:xfrm>
          <a:prstGeom prst="rect">
            <a:avLst/>
          </a:prstGeom>
        </p:spPr>
      </p:pic>
      <p:pic>
        <p:nvPicPr>
          <p:cNvPr id="3" name="Obrázek 2" descr="Obsah obrázku šálek, kádinka, nádobí, Laboratorní vybavení&#10;&#10;Popis se vygeneroval automaticky.">
            <a:extLst>
              <a:ext uri="{FF2B5EF4-FFF2-40B4-BE49-F238E27FC236}">
                <a16:creationId xmlns:a16="http://schemas.microsoft.com/office/drawing/2014/main" id="{902D4D47-9E4B-4485-E73F-C5A8576A41F7}"/>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t="-7566" r="-7162" b="-314"/>
          <a:stretch/>
        </p:blipFill>
        <p:spPr>
          <a:xfrm>
            <a:off x="6541176" y="467683"/>
            <a:ext cx="5104540" cy="6000260"/>
          </a:xfrm>
          <a:prstGeom prst="rect">
            <a:avLst/>
          </a:prstGeom>
        </p:spPr>
      </p:pic>
      <p:sp>
        <p:nvSpPr>
          <p:cNvPr id="5" name="Šipka: doprava 4">
            <a:extLst>
              <a:ext uri="{FF2B5EF4-FFF2-40B4-BE49-F238E27FC236}">
                <a16:creationId xmlns:a16="http://schemas.microsoft.com/office/drawing/2014/main" id="{DC33DADD-C477-7394-FCA5-4FE772724713}"/>
              </a:ext>
            </a:extLst>
          </p:cNvPr>
          <p:cNvSpPr/>
          <p:nvPr/>
        </p:nvSpPr>
        <p:spPr>
          <a:xfrm>
            <a:off x="5548152" y="4149625"/>
            <a:ext cx="1436791" cy="921019"/>
          </a:xfrm>
          <a:prstGeom prs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pic>
        <p:nvPicPr>
          <p:cNvPr id="7" name="Obrázek 6" descr="Obsah obrázku prášek&#10;&#10;Popis byl vytvořen automaticky se střední mírou spolehlivosti">
            <a:extLst>
              <a:ext uri="{FF2B5EF4-FFF2-40B4-BE49-F238E27FC236}">
                <a16:creationId xmlns:a16="http://schemas.microsoft.com/office/drawing/2014/main" id="{DCE55F7A-38EA-1EC7-5F09-C06F7FDACD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56654" y="5070644"/>
            <a:ext cx="1436792" cy="1111688"/>
          </a:xfrm>
          <a:prstGeom prst="rect">
            <a:avLst/>
          </a:prstGeom>
        </p:spPr>
      </p:pic>
      <p:pic>
        <p:nvPicPr>
          <p:cNvPr id="13" name="Obrázek 12" descr="Obsah obrázku skála, vápenec, Magmatická hornina, Nerost&#10;&#10;Popis byl vytvořen automaticky">
            <a:extLst>
              <a:ext uri="{FF2B5EF4-FFF2-40B4-BE49-F238E27FC236}">
                <a16:creationId xmlns:a16="http://schemas.microsoft.com/office/drawing/2014/main" id="{99DB2814-FED3-42FD-0FC7-8C46311C04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70920" y="5170071"/>
            <a:ext cx="642788" cy="380354"/>
          </a:xfrm>
          <a:prstGeom prst="rect">
            <a:avLst/>
          </a:prstGeom>
        </p:spPr>
      </p:pic>
      <p:pic>
        <p:nvPicPr>
          <p:cNvPr id="14" name="Obrázek 13" descr="Obsah obrázku skála, vápenec, Magmatická hornina, Nerost&#10;&#10;Popis byl vytvořen automaticky">
            <a:extLst>
              <a:ext uri="{FF2B5EF4-FFF2-40B4-BE49-F238E27FC236}">
                <a16:creationId xmlns:a16="http://schemas.microsoft.com/office/drawing/2014/main" id="{63459E48-E645-AEE8-0F1D-5A1DB2C1FF7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08925" y="5631680"/>
            <a:ext cx="642788" cy="380354"/>
          </a:xfrm>
          <a:prstGeom prst="rect">
            <a:avLst/>
          </a:prstGeom>
        </p:spPr>
      </p:pic>
      <p:pic>
        <p:nvPicPr>
          <p:cNvPr id="15" name="Obrázek 14" descr="Obsah obrázku skála, vápenec, Magmatická hornina, Nerost&#10;&#10;Popis byl vytvořen automaticky">
            <a:extLst>
              <a:ext uri="{FF2B5EF4-FFF2-40B4-BE49-F238E27FC236}">
                <a16:creationId xmlns:a16="http://schemas.microsoft.com/office/drawing/2014/main" id="{374C34E5-FAE5-997D-FF7E-C766405595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70098" y="5259908"/>
            <a:ext cx="642788" cy="380354"/>
          </a:xfrm>
          <a:prstGeom prst="rect">
            <a:avLst/>
          </a:prstGeom>
        </p:spPr>
      </p:pic>
      <p:pic>
        <p:nvPicPr>
          <p:cNvPr id="20" name="Obrázek 19" descr="Obsah obrázku krabice&#10;&#10;Popis byl vytvořen automaticky se střední mírou spolehlivosti">
            <a:extLst>
              <a:ext uri="{FF2B5EF4-FFF2-40B4-BE49-F238E27FC236}">
                <a16:creationId xmlns:a16="http://schemas.microsoft.com/office/drawing/2014/main" id="{4C46E2D6-0743-2A8E-36EA-6FAA3DCF7490}"/>
              </a:ext>
            </a:extLst>
          </p:cNvPr>
          <p:cNvPicPr>
            <a:picLocks noChangeAspect="1"/>
          </p:cNvPicPr>
          <p:nvPr/>
        </p:nvPicPr>
        <p:blipFill>
          <a:blip r:embed="rId7" cstate="screen">
            <a:extLst>
              <a:ext uri="{28A0092B-C50C-407E-A947-70E740481C1C}">
                <a14:useLocalDpi xmlns:a14="http://schemas.microsoft.com/office/drawing/2010/main"/>
              </a:ext>
            </a:extLst>
          </a:blip>
          <a:srcRect l="24614" r="13841" b="48629"/>
          <a:stretch/>
        </p:blipFill>
        <p:spPr>
          <a:xfrm>
            <a:off x="7403163" y="4277430"/>
            <a:ext cx="1149606" cy="793213"/>
          </a:xfrm>
          <a:prstGeom prst="rect">
            <a:avLst/>
          </a:prstGeom>
        </p:spPr>
      </p:pic>
      <p:pic>
        <p:nvPicPr>
          <p:cNvPr id="22" name="Obrázek 21">
            <a:extLst>
              <a:ext uri="{FF2B5EF4-FFF2-40B4-BE49-F238E27FC236}">
                <a16:creationId xmlns:a16="http://schemas.microsoft.com/office/drawing/2014/main" id="{DDA82166-FF29-D6D9-F5FF-F3A5068CFC9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796117" y="4040146"/>
            <a:ext cx="1149606" cy="861960"/>
          </a:xfrm>
          <a:prstGeom prst="rect">
            <a:avLst/>
          </a:prstGeom>
        </p:spPr>
      </p:pic>
      <p:pic>
        <p:nvPicPr>
          <p:cNvPr id="24" name="Obrázek 23" descr="Obsah obrázku žlutá&#10;&#10;Popis byl vytvořen automaticky">
            <a:extLst>
              <a:ext uri="{FF2B5EF4-FFF2-40B4-BE49-F238E27FC236}">
                <a16:creationId xmlns:a16="http://schemas.microsoft.com/office/drawing/2014/main" id="{4212CF9F-51D4-3C1C-9D76-B06E043603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25869" y="3879761"/>
            <a:ext cx="1186630" cy="1460744"/>
          </a:xfrm>
          <a:prstGeom prst="rect">
            <a:avLst/>
          </a:prstGeom>
        </p:spPr>
      </p:pic>
    </p:spTree>
    <p:extLst>
      <p:ext uri="{BB962C8B-B14F-4D97-AF65-F5344CB8AC3E}">
        <p14:creationId xmlns:p14="http://schemas.microsoft.com/office/powerpoint/2010/main" val="37904589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A32739-1255-2132-2B1D-C4263FF43AAD}"/>
              </a:ext>
            </a:extLst>
          </p:cNvPr>
          <p:cNvSpPr>
            <a:spLocks noGrp="1"/>
          </p:cNvSpPr>
          <p:nvPr>
            <p:ph type="title"/>
          </p:nvPr>
        </p:nvSpPr>
        <p:spPr>
          <a:xfrm>
            <a:off x="328446" y="331877"/>
            <a:ext cx="11549904" cy="1200509"/>
          </a:xfrm>
        </p:spPr>
        <p:txBody>
          <a:bodyPr>
            <a:noAutofit/>
          </a:bodyPr>
          <a:lstStyle/>
          <a:p>
            <a:r>
              <a:rPr lang="cs-CZ" dirty="0">
                <a:latin typeface="Verdana"/>
                <a:ea typeface="Verdana"/>
              </a:rPr>
              <a:t>…sem tam připlavou na čistírnu i neobvyklé „věci“</a:t>
            </a:r>
          </a:p>
        </p:txBody>
      </p:sp>
      <p:pic>
        <p:nvPicPr>
          <p:cNvPr id="7" name="Obrázek 6">
            <a:extLst>
              <a:ext uri="{FF2B5EF4-FFF2-40B4-BE49-F238E27FC236}">
                <a16:creationId xmlns:a16="http://schemas.microsoft.com/office/drawing/2014/main" id="{510BDEF9-71BA-735D-4182-5759FB4112D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74462" y="3963777"/>
            <a:ext cx="5914363" cy="3001539"/>
          </a:xfrm>
          <a:prstGeom prst="rect">
            <a:avLst/>
          </a:prstGeom>
        </p:spPr>
      </p:pic>
      <p:pic>
        <p:nvPicPr>
          <p:cNvPr id="9" name="Obrázek 8" descr="Obsah obrázku pouzdro, doplňky, Každodenní nošení, Módní doplňky&#10;&#10;Popis byl vytvořen automaticky">
            <a:extLst>
              <a:ext uri="{FF2B5EF4-FFF2-40B4-BE49-F238E27FC236}">
                <a16:creationId xmlns:a16="http://schemas.microsoft.com/office/drawing/2014/main" id="{1BE443A4-4338-01AB-7F9E-1B1C336E77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87342" y="1526813"/>
            <a:ext cx="3754593" cy="3754593"/>
          </a:xfrm>
          <a:prstGeom prst="rect">
            <a:avLst/>
          </a:prstGeom>
        </p:spPr>
      </p:pic>
      <p:pic>
        <p:nvPicPr>
          <p:cNvPr id="11" name="Obrázek 10" descr="Obsah obrázku Mobilní telefon, přístroj, Elektronické zařízení, Komunikační zařízení&#10;&#10;Popis byl vytvořen automaticky">
            <a:extLst>
              <a:ext uri="{FF2B5EF4-FFF2-40B4-BE49-F238E27FC236}">
                <a16:creationId xmlns:a16="http://schemas.microsoft.com/office/drawing/2014/main" id="{75BF8E4A-0ECB-330C-02F7-E4510CDF85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03907" y="1526813"/>
            <a:ext cx="2757819" cy="2636919"/>
          </a:xfrm>
          <a:prstGeom prst="rect">
            <a:avLst/>
          </a:prstGeom>
        </p:spPr>
      </p:pic>
      <p:pic>
        <p:nvPicPr>
          <p:cNvPr id="13" name="Obrázek 12" descr="Obsah obrázku text, snímek obrazovky, Lidská tvář, multimédia&#10;&#10;Popis byl vytvořen automaticky">
            <a:extLst>
              <a:ext uri="{FF2B5EF4-FFF2-40B4-BE49-F238E27FC236}">
                <a16:creationId xmlns:a16="http://schemas.microsoft.com/office/drawing/2014/main" id="{D7D29AD3-6160-F99B-80EC-30815CDAED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1162273"/>
            <a:ext cx="3574100" cy="2674618"/>
          </a:xfrm>
          <a:prstGeom prst="rect">
            <a:avLst/>
          </a:prstGeom>
        </p:spPr>
      </p:pic>
      <p:pic>
        <p:nvPicPr>
          <p:cNvPr id="15" name="Obrázek 14" descr="Obsah obrázku symbol, černobílá, umění&#10;&#10;Popis byl vytvořen automaticky se střední mírou spolehlivosti">
            <a:extLst>
              <a:ext uri="{FF2B5EF4-FFF2-40B4-BE49-F238E27FC236}">
                <a16:creationId xmlns:a16="http://schemas.microsoft.com/office/drawing/2014/main" id="{79AED84F-60B2-C99E-1F96-4BE93DF0132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45313" y="3833329"/>
            <a:ext cx="1580058" cy="2496882"/>
          </a:xfrm>
          <a:prstGeom prst="rect">
            <a:avLst/>
          </a:prstGeom>
        </p:spPr>
      </p:pic>
    </p:spTree>
    <p:extLst>
      <p:ext uri="{BB962C8B-B14F-4D97-AF65-F5344CB8AC3E}">
        <p14:creationId xmlns:p14="http://schemas.microsoft.com/office/powerpoint/2010/main" val="11250753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šálek, kádinka, nádobí, Laboratorní vybavení&#10;&#10;Popis se vygeneroval automaticky.">
            <a:extLst>
              <a:ext uri="{FF2B5EF4-FFF2-40B4-BE49-F238E27FC236}">
                <a16:creationId xmlns:a16="http://schemas.microsoft.com/office/drawing/2014/main" id="{80C76D7F-7088-69C9-9A29-9C46546057F8}"/>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7566" r="-7162" b="-314"/>
          <a:stretch/>
        </p:blipFill>
        <p:spPr>
          <a:xfrm>
            <a:off x="8268844" y="2498514"/>
            <a:ext cx="3376872" cy="3969429"/>
          </a:xfrm>
          <a:prstGeom prst="rect">
            <a:avLst/>
          </a:prstGeom>
        </p:spPr>
      </p:pic>
      <p:sp>
        <p:nvSpPr>
          <p:cNvPr id="5" name="Ovál 4">
            <a:extLst>
              <a:ext uri="{FF2B5EF4-FFF2-40B4-BE49-F238E27FC236}">
                <a16:creationId xmlns:a16="http://schemas.microsoft.com/office/drawing/2014/main" id="{603F92E9-6999-C1C3-21D0-14F76B9DE268}"/>
              </a:ext>
            </a:extLst>
          </p:cNvPr>
          <p:cNvSpPr/>
          <p:nvPr/>
        </p:nvSpPr>
        <p:spPr>
          <a:xfrm>
            <a:off x="543108" y="182178"/>
            <a:ext cx="6478313" cy="6478313"/>
          </a:xfrm>
          <a:prstGeom prst="ellipse">
            <a:avLst/>
          </a:prstGeom>
          <a:solidFill>
            <a:srgbClr val="9CACB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p>
        </p:txBody>
      </p:sp>
      <p:cxnSp>
        <p:nvCxnSpPr>
          <p:cNvPr id="7" name="Přímá spojnice 6">
            <a:extLst>
              <a:ext uri="{FF2B5EF4-FFF2-40B4-BE49-F238E27FC236}">
                <a16:creationId xmlns:a16="http://schemas.microsoft.com/office/drawing/2014/main" id="{F26F5DFB-0FA3-4AA6-869F-1EE8F64AB46D}"/>
              </a:ext>
            </a:extLst>
          </p:cNvPr>
          <p:cNvCxnSpPr>
            <a:cxnSpLocks/>
          </p:cNvCxnSpPr>
          <p:nvPr/>
        </p:nvCxnSpPr>
        <p:spPr>
          <a:xfrm>
            <a:off x="6741944" y="4734946"/>
            <a:ext cx="2324640" cy="570491"/>
          </a:xfrm>
          <a:prstGeom prst="line">
            <a:avLst/>
          </a:prstGeom>
          <a:ln w="76200"/>
        </p:spPr>
        <p:style>
          <a:lnRef idx="1">
            <a:schemeClr val="dk1"/>
          </a:lnRef>
          <a:fillRef idx="0">
            <a:schemeClr val="dk1"/>
          </a:fillRef>
          <a:effectRef idx="0">
            <a:schemeClr val="dk1"/>
          </a:effectRef>
          <a:fontRef idx="minor">
            <a:schemeClr val="tx1"/>
          </a:fontRef>
        </p:style>
      </p:cxnSp>
      <p:sp>
        <p:nvSpPr>
          <p:cNvPr id="10" name="Nadpis 1">
            <a:extLst>
              <a:ext uri="{FF2B5EF4-FFF2-40B4-BE49-F238E27FC236}">
                <a16:creationId xmlns:a16="http://schemas.microsoft.com/office/drawing/2014/main" id="{C27EA733-37F1-EE32-D4A8-0C90DD88A730}"/>
              </a:ext>
            </a:extLst>
          </p:cNvPr>
          <p:cNvSpPr>
            <a:spLocks noGrp="1"/>
          </p:cNvSpPr>
          <p:nvPr>
            <p:ph type="title"/>
          </p:nvPr>
        </p:nvSpPr>
        <p:spPr>
          <a:xfrm>
            <a:off x="6007965" y="182179"/>
            <a:ext cx="5940884" cy="1142702"/>
          </a:xfrm>
        </p:spPr>
        <p:txBody>
          <a:bodyPr anchor="ctr">
            <a:normAutofit fontScale="90000"/>
          </a:bodyPr>
          <a:lstStyle/>
          <a:p>
            <a:r>
              <a:rPr lang="cs-CZ"/>
              <a:t>Hlubší prozkoumání</a:t>
            </a:r>
          </a:p>
        </p:txBody>
      </p:sp>
      <p:sp>
        <p:nvSpPr>
          <p:cNvPr id="15" name="TextovéPole 14">
            <a:extLst>
              <a:ext uri="{FF2B5EF4-FFF2-40B4-BE49-F238E27FC236}">
                <a16:creationId xmlns:a16="http://schemas.microsoft.com/office/drawing/2014/main" id="{816BF3E0-D558-97B0-7596-A883ED43A35A}"/>
              </a:ext>
            </a:extLst>
          </p:cNvPr>
          <p:cNvSpPr txBox="1"/>
          <p:nvPr/>
        </p:nvSpPr>
        <p:spPr>
          <a:xfrm>
            <a:off x="1733924" y="2151764"/>
            <a:ext cx="2850460" cy="461665"/>
          </a:xfrm>
          <a:prstGeom prst="rect">
            <a:avLst/>
          </a:prstGeom>
          <a:noFill/>
        </p:spPr>
        <p:txBody>
          <a:bodyPr wrap="none" rtlCol="0">
            <a:spAutoFit/>
          </a:bodyPr>
          <a:lstStyle/>
          <a:p>
            <a:r>
              <a:rPr lang="cs-CZ" sz="2400" b="1">
                <a:solidFill>
                  <a:schemeClr val="bg1"/>
                </a:solidFill>
                <a:latin typeface="Verdana" panose="020B0604030504040204" pitchFamily="34" charset="0"/>
                <a:ea typeface="Verdana" panose="020B0604030504040204" pitchFamily="34" charset="0"/>
              </a:rPr>
              <a:t>organické látky</a:t>
            </a:r>
          </a:p>
        </p:txBody>
      </p:sp>
      <p:sp>
        <p:nvSpPr>
          <p:cNvPr id="16" name="TextovéPole 15">
            <a:extLst>
              <a:ext uri="{FF2B5EF4-FFF2-40B4-BE49-F238E27FC236}">
                <a16:creationId xmlns:a16="http://schemas.microsoft.com/office/drawing/2014/main" id="{812CE91B-F4B8-9E9F-52B6-0CE231D0612B}"/>
              </a:ext>
            </a:extLst>
          </p:cNvPr>
          <p:cNvSpPr txBox="1"/>
          <p:nvPr/>
        </p:nvSpPr>
        <p:spPr>
          <a:xfrm>
            <a:off x="3342994" y="5043204"/>
            <a:ext cx="1114408" cy="461665"/>
          </a:xfrm>
          <a:prstGeom prst="rect">
            <a:avLst/>
          </a:prstGeom>
          <a:noFill/>
        </p:spPr>
        <p:txBody>
          <a:bodyPr wrap="none" rtlCol="0">
            <a:spAutoFit/>
          </a:bodyPr>
          <a:lstStyle/>
          <a:p>
            <a:r>
              <a:rPr lang="cs-CZ" sz="2400" b="1">
                <a:solidFill>
                  <a:schemeClr val="bg1"/>
                </a:solidFill>
                <a:latin typeface="Verdana" panose="020B0604030504040204" pitchFamily="34" charset="0"/>
                <a:ea typeface="Verdana" panose="020B0604030504040204" pitchFamily="34" charset="0"/>
              </a:rPr>
              <a:t>dusík</a:t>
            </a:r>
          </a:p>
        </p:txBody>
      </p:sp>
      <p:sp>
        <p:nvSpPr>
          <p:cNvPr id="17" name="TextovéPole 16">
            <a:extLst>
              <a:ext uri="{FF2B5EF4-FFF2-40B4-BE49-F238E27FC236}">
                <a16:creationId xmlns:a16="http://schemas.microsoft.com/office/drawing/2014/main" id="{2A6DE2CF-FA9B-8760-A2B1-22D77EA74FFE}"/>
              </a:ext>
            </a:extLst>
          </p:cNvPr>
          <p:cNvSpPr txBox="1"/>
          <p:nvPr/>
        </p:nvSpPr>
        <p:spPr>
          <a:xfrm>
            <a:off x="4475216" y="4540441"/>
            <a:ext cx="1202573" cy="461665"/>
          </a:xfrm>
          <a:prstGeom prst="rect">
            <a:avLst/>
          </a:prstGeom>
          <a:noFill/>
        </p:spPr>
        <p:txBody>
          <a:bodyPr wrap="none" rtlCol="0">
            <a:spAutoFit/>
          </a:bodyPr>
          <a:lstStyle/>
          <a:p>
            <a:r>
              <a:rPr lang="cs-CZ" sz="2400" b="1">
                <a:solidFill>
                  <a:schemeClr val="bg1"/>
                </a:solidFill>
                <a:latin typeface="Verdana" panose="020B0604030504040204" pitchFamily="34" charset="0"/>
                <a:ea typeface="Verdana" panose="020B0604030504040204" pitchFamily="34" charset="0"/>
              </a:rPr>
              <a:t>fosfor</a:t>
            </a:r>
          </a:p>
        </p:txBody>
      </p:sp>
      <p:sp>
        <p:nvSpPr>
          <p:cNvPr id="19" name="TextovéPole 18">
            <a:extLst>
              <a:ext uri="{FF2B5EF4-FFF2-40B4-BE49-F238E27FC236}">
                <a16:creationId xmlns:a16="http://schemas.microsoft.com/office/drawing/2014/main" id="{4F8DDA15-6182-3511-4B36-9DB47ACE915E}"/>
              </a:ext>
            </a:extLst>
          </p:cNvPr>
          <p:cNvSpPr txBox="1"/>
          <p:nvPr/>
        </p:nvSpPr>
        <p:spPr>
          <a:xfrm flipH="1">
            <a:off x="2021537" y="4258016"/>
            <a:ext cx="2693511" cy="830997"/>
          </a:xfrm>
          <a:prstGeom prst="rect">
            <a:avLst/>
          </a:prstGeom>
          <a:noFill/>
        </p:spPr>
        <p:txBody>
          <a:bodyPr wrap="square" rtlCol="0">
            <a:spAutoFit/>
          </a:bodyPr>
          <a:lstStyle/>
          <a:p>
            <a:r>
              <a:rPr lang="cs-CZ" sz="2400" b="1">
                <a:solidFill>
                  <a:schemeClr val="bg1"/>
                </a:solidFill>
                <a:latin typeface="Verdana" panose="020B0604030504040204" pitchFamily="34" charset="0"/>
                <a:ea typeface="Verdana" panose="020B0604030504040204" pitchFamily="34" charset="0"/>
              </a:rPr>
              <a:t>anorganické látky</a:t>
            </a:r>
          </a:p>
        </p:txBody>
      </p:sp>
      <p:sp>
        <p:nvSpPr>
          <p:cNvPr id="22" name="TextovéPole 21">
            <a:extLst>
              <a:ext uri="{FF2B5EF4-FFF2-40B4-BE49-F238E27FC236}">
                <a16:creationId xmlns:a16="http://schemas.microsoft.com/office/drawing/2014/main" id="{6E269288-CEB9-5FF8-7F6A-85B896FAF068}"/>
              </a:ext>
            </a:extLst>
          </p:cNvPr>
          <p:cNvSpPr txBox="1"/>
          <p:nvPr/>
        </p:nvSpPr>
        <p:spPr>
          <a:xfrm>
            <a:off x="1768295" y="3399641"/>
            <a:ext cx="4701928" cy="461665"/>
          </a:xfrm>
          <a:prstGeom prst="rect">
            <a:avLst/>
          </a:prstGeom>
          <a:noFill/>
        </p:spPr>
        <p:txBody>
          <a:bodyPr wrap="none" rtlCol="0">
            <a:spAutoFit/>
          </a:bodyPr>
          <a:lstStyle/>
          <a:p>
            <a:r>
              <a:rPr lang="cs-CZ" sz="2400" b="1">
                <a:solidFill>
                  <a:schemeClr val="bg1"/>
                </a:solidFill>
                <a:latin typeface="Verdana" panose="020B0604030504040204" pitchFamily="34" charset="0"/>
                <a:ea typeface="Verdana" panose="020B0604030504040204" pitchFamily="34" charset="0"/>
              </a:rPr>
              <a:t>zbytky pracích prostředků</a:t>
            </a:r>
          </a:p>
        </p:txBody>
      </p:sp>
      <p:sp>
        <p:nvSpPr>
          <p:cNvPr id="26" name="TextovéPole 25">
            <a:extLst>
              <a:ext uri="{FF2B5EF4-FFF2-40B4-BE49-F238E27FC236}">
                <a16:creationId xmlns:a16="http://schemas.microsoft.com/office/drawing/2014/main" id="{E35F5E74-6812-1C63-7B1F-9D2A5556EB74}"/>
              </a:ext>
            </a:extLst>
          </p:cNvPr>
          <p:cNvSpPr txBox="1"/>
          <p:nvPr/>
        </p:nvSpPr>
        <p:spPr>
          <a:xfrm>
            <a:off x="4280754" y="2568762"/>
            <a:ext cx="2050561" cy="461665"/>
          </a:xfrm>
          <a:prstGeom prst="rect">
            <a:avLst/>
          </a:prstGeom>
          <a:noFill/>
        </p:spPr>
        <p:txBody>
          <a:bodyPr wrap="none" rtlCol="0">
            <a:spAutoFit/>
          </a:bodyPr>
          <a:lstStyle/>
          <a:p>
            <a:r>
              <a:rPr lang="cs-CZ" sz="2400" b="1">
                <a:solidFill>
                  <a:schemeClr val="bg1"/>
                </a:solidFill>
                <a:latin typeface="Verdana" panose="020B0604030504040204" pitchFamily="34" charset="0"/>
                <a:ea typeface="Verdana" panose="020B0604030504040204" pitchFamily="34" charset="0"/>
              </a:rPr>
              <a:t>těžké kovy</a:t>
            </a:r>
          </a:p>
        </p:txBody>
      </p:sp>
      <p:sp>
        <p:nvSpPr>
          <p:cNvPr id="27" name="TextovéPole 21">
            <a:extLst>
              <a:ext uri="{FF2B5EF4-FFF2-40B4-BE49-F238E27FC236}">
                <a16:creationId xmlns:a16="http://schemas.microsoft.com/office/drawing/2014/main" id="{67E82C7E-4DA8-825F-1BB0-285C1206034C}"/>
              </a:ext>
            </a:extLst>
          </p:cNvPr>
          <p:cNvSpPr txBox="1"/>
          <p:nvPr/>
        </p:nvSpPr>
        <p:spPr>
          <a:xfrm>
            <a:off x="2418731" y="1251751"/>
            <a:ext cx="1619354" cy="461665"/>
          </a:xfrm>
          <a:prstGeom prst="rect">
            <a:avLst/>
          </a:prstGeom>
          <a:noFill/>
        </p:spPr>
        <p:txBody>
          <a:bodyPr wrap="non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2400" b="1">
                <a:solidFill>
                  <a:schemeClr val="bg1"/>
                </a:solidFill>
                <a:latin typeface="Verdana" panose="020B0604030504040204" pitchFamily="34" charset="0"/>
                <a:ea typeface="Verdana" panose="020B0604030504040204" pitchFamily="34" charset="0"/>
              </a:rPr>
              <a:t>bakterie</a:t>
            </a:r>
          </a:p>
        </p:txBody>
      </p:sp>
      <p:sp>
        <p:nvSpPr>
          <p:cNvPr id="28" name="TextovéPole 21">
            <a:extLst>
              <a:ext uri="{FF2B5EF4-FFF2-40B4-BE49-F238E27FC236}">
                <a16:creationId xmlns:a16="http://schemas.microsoft.com/office/drawing/2014/main" id="{7E8D1801-F507-7BA6-CF3E-C90BFD166E10}"/>
              </a:ext>
            </a:extLst>
          </p:cNvPr>
          <p:cNvSpPr txBox="1"/>
          <p:nvPr/>
        </p:nvSpPr>
        <p:spPr>
          <a:xfrm>
            <a:off x="4169775" y="1582427"/>
            <a:ext cx="843501" cy="461665"/>
          </a:xfrm>
          <a:prstGeom prst="rect">
            <a:avLst/>
          </a:prstGeom>
          <a:noFill/>
        </p:spPr>
        <p:txBody>
          <a:bodyPr wrap="non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2400" b="1">
                <a:solidFill>
                  <a:schemeClr val="bg1"/>
                </a:solidFill>
                <a:latin typeface="Verdana" panose="020B0604030504040204" pitchFamily="34" charset="0"/>
                <a:ea typeface="Verdana" panose="020B0604030504040204" pitchFamily="34" charset="0"/>
              </a:rPr>
              <a:t>viry</a:t>
            </a:r>
          </a:p>
        </p:txBody>
      </p:sp>
      <p:pic>
        <p:nvPicPr>
          <p:cNvPr id="21" name="Grafický objekt 20" descr="Mikroskop obrys">
            <a:extLst>
              <a:ext uri="{FF2B5EF4-FFF2-40B4-BE49-F238E27FC236}">
                <a16:creationId xmlns:a16="http://schemas.microsoft.com/office/drawing/2014/main" id="{C8BB567D-2C55-711E-E181-A8664C0502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24587" y="1305327"/>
            <a:ext cx="1072952" cy="1072952"/>
          </a:xfrm>
          <a:prstGeom prst="rect">
            <a:avLst/>
          </a:prstGeom>
        </p:spPr>
      </p:pic>
      <p:pic>
        <p:nvPicPr>
          <p:cNvPr id="24" name="Grafický objekt 23" descr="Zkumavky obrys">
            <a:extLst>
              <a:ext uri="{FF2B5EF4-FFF2-40B4-BE49-F238E27FC236}">
                <a16:creationId xmlns:a16="http://schemas.microsoft.com/office/drawing/2014/main" id="{7DC0AB22-3C92-F00D-DB0B-6F8BEBCC9C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00199" y="1381552"/>
            <a:ext cx="914162" cy="914162"/>
          </a:xfrm>
          <a:prstGeom prst="rect">
            <a:avLst/>
          </a:prstGeom>
        </p:spPr>
      </p:pic>
    </p:spTree>
    <p:extLst>
      <p:ext uri="{BB962C8B-B14F-4D97-AF65-F5344CB8AC3E}">
        <p14:creationId xmlns:p14="http://schemas.microsoft.com/office/powerpoint/2010/main" val="11825184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132F6F76-AC1F-6A11-B719-A480747B35E1}"/>
              </a:ext>
            </a:extLst>
          </p:cNvPr>
          <p:cNvSpPr>
            <a:spLocks noGrp="1"/>
          </p:cNvSpPr>
          <p:nvPr>
            <p:ph type="title"/>
          </p:nvPr>
        </p:nvSpPr>
        <p:spPr>
          <a:xfrm>
            <a:off x="609441" y="707769"/>
            <a:ext cx="5383398" cy="1142702"/>
          </a:xfrm>
        </p:spPr>
        <p:txBody>
          <a:bodyPr/>
          <a:lstStyle/>
          <a:p>
            <a:r>
              <a:rPr lang="cs-CZ"/>
              <a:t>Moč</a:t>
            </a:r>
          </a:p>
        </p:txBody>
      </p:sp>
      <p:pic>
        <p:nvPicPr>
          <p:cNvPr id="17" name="Zástupný obsah 16">
            <a:extLst>
              <a:ext uri="{FF2B5EF4-FFF2-40B4-BE49-F238E27FC236}">
                <a16:creationId xmlns:a16="http://schemas.microsoft.com/office/drawing/2014/main" id="{82F1A753-7007-B0D9-DA65-0028F3797636}"/>
              </a:ext>
            </a:extLst>
          </p:cNvPr>
          <p:cNvPicPr>
            <a:picLocks noGrp="1" noChangeAspect="1"/>
          </p:cNvPicPr>
          <p:nvPr>
            <p:ph sz="half" idx="2"/>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195985" y="2673889"/>
            <a:ext cx="5383398" cy="2378358"/>
          </a:xfrm>
        </p:spPr>
      </p:pic>
      <p:sp>
        <p:nvSpPr>
          <p:cNvPr id="9" name="Nadpis 5">
            <a:extLst>
              <a:ext uri="{FF2B5EF4-FFF2-40B4-BE49-F238E27FC236}">
                <a16:creationId xmlns:a16="http://schemas.microsoft.com/office/drawing/2014/main" id="{6D9EE143-7D75-19CB-E8CB-5D7B38C595BF}"/>
              </a:ext>
            </a:extLst>
          </p:cNvPr>
          <p:cNvSpPr txBox="1">
            <a:spLocks/>
          </p:cNvSpPr>
          <p:nvPr/>
        </p:nvSpPr>
        <p:spPr>
          <a:xfrm>
            <a:off x="6195985" y="707769"/>
            <a:ext cx="5383398" cy="1142702"/>
          </a:xfrm>
          <a:prstGeom prst="rect">
            <a:avLst/>
          </a:prstGeom>
        </p:spPr>
        <p:txBody>
          <a:bodyPr vert="horz" lIns="91416" tIns="45708" rIns="91416" bIns="45708"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b="1">
                <a:solidFill>
                  <a:srgbClr val="006699"/>
                </a:solidFill>
                <a:latin typeface="Verdana" panose="020B0604030504040204" pitchFamily="34" charset="0"/>
                <a:ea typeface="Verdana" panose="020B0604030504040204" pitchFamily="34" charset="0"/>
              </a:rPr>
              <a:t>Stolice</a:t>
            </a:r>
          </a:p>
        </p:txBody>
      </p:sp>
      <p:pic>
        <p:nvPicPr>
          <p:cNvPr id="15" name="Zástupný obsah 14">
            <a:extLst>
              <a:ext uri="{FF2B5EF4-FFF2-40B4-BE49-F238E27FC236}">
                <a16:creationId xmlns:a16="http://schemas.microsoft.com/office/drawing/2014/main" id="{FD68A5E8-F6EC-1A9F-B46B-7EAA47DE6294}"/>
              </a:ext>
            </a:extLst>
          </p:cNvPr>
          <p:cNvPicPr>
            <a:picLocks noGrp="1" noChangeAspect="1"/>
          </p:cNvPicPr>
          <p:nvPr>
            <p:ph sz="half" idx="1"/>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9441" y="2147256"/>
            <a:ext cx="5383398" cy="3431624"/>
          </a:xfrm>
        </p:spPr>
      </p:pic>
    </p:spTree>
    <p:extLst>
      <p:ext uri="{BB962C8B-B14F-4D97-AF65-F5344CB8AC3E}">
        <p14:creationId xmlns:p14="http://schemas.microsoft.com/office/powerpoint/2010/main" val="7404018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82C7E-476E-6923-834E-B9389D7BDF4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34CDFC9-8C67-2028-808F-5E7A21BA3694}"/>
              </a:ext>
            </a:extLst>
          </p:cNvPr>
          <p:cNvSpPr>
            <a:spLocks noGrp="1"/>
          </p:cNvSpPr>
          <p:nvPr>
            <p:ph type="title"/>
          </p:nvPr>
        </p:nvSpPr>
        <p:spPr>
          <a:xfrm>
            <a:off x="1971696" y="342269"/>
            <a:ext cx="8229600" cy="1143000"/>
          </a:xfrm>
        </p:spPr>
        <p:txBody>
          <a:bodyPr>
            <a:normAutofit/>
          </a:bodyPr>
          <a:lstStyle/>
          <a:p>
            <a:r>
              <a:rPr lang="cs-CZ"/>
              <a:t>Co nepatří do kanalizace!</a:t>
            </a:r>
          </a:p>
        </p:txBody>
      </p:sp>
      <p:pic>
        <p:nvPicPr>
          <p:cNvPr id="8" name="Obrázek 7" descr="Obsah obrázku Grafika, symbol, design&#10;&#10;Popis byl vytvořen automaticky">
            <a:extLst>
              <a:ext uri="{FF2B5EF4-FFF2-40B4-BE49-F238E27FC236}">
                <a16:creationId xmlns:a16="http://schemas.microsoft.com/office/drawing/2014/main" id="{2640B464-67E2-0CB6-24F5-33B69EC4A0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03964" y="336639"/>
            <a:ext cx="1041659" cy="1011163"/>
          </a:xfrm>
          <a:prstGeom prst="rect">
            <a:avLst/>
          </a:prstGeom>
        </p:spPr>
      </p:pic>
      <p:pic>
        <p:nvPicPr>
          <p:cNvPr id="4" name="Obrázek 3" descr="Obsah obrázku Grafika, symbol, design&#10;&#10;Popis byl vytvořen automaticky">
            <a:extLst>
              <a:ext uri="{FF2B5EF4-FFF2-40B4-BE49-F238E27FC236}">
                <a16:creationId xmlns:a16="http://schemas.microsoft.com/office/drawing/2014/main" id="{B46B274D-76FB-6FFD-492D-0A603E3882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612" y="336639"/>
            <a:ext cx="1041659" cy="1011163"/>
          </a:xfrm>
          <a:prstGeom prst="rect">
            <a:avLst/>
          </a:prstGeom>
        </p:spPr>
      </p:pic>
      <p:pic>
        <p:nvPicPr>
          <p:cNvPr id="9" name="Obrázek 8">
            <a:extLst>
              <a:ext uri="{FF2B5EF4-FFF2-40B4-BE49-F238E27FC236}">
                <a16:creationId xmlns:a16="http://schemas.microsoft.com/office/drawing/2014/main" id="{57A76668-D0F1-12DD-B09C-AC191789E6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8149" y="1525897"/>
            <a:ext cx="1971521" cy="1478223"/>
          </a:xfrm>
          <a:prstGeom prst="rect">
            <a:avLst/>
          </a:prstGeom>
        </p:spPr>
      </p:pic>
      <p:pic>
        <p:nvPicPr>
          <p:cNvPr id="12" name="Obrázek 11" descr="Obsah obrázku láhev, žlutá&#10;&#10;Popis byl vytvořen automaticky">
            <a:extLst>
              <a:ext uri="{FF2B5EF4-FFF2-40B4-BE49-F238E27FC236}">
                <a16:creationId xmlns:a16="http://schemas.microsoft.com/office/drawing/2014/main" id="{05CE5E11-AD4E-6345-AB74-CA702F1CE2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95077" y="1171247"/>
            <a:ext cx="1606317" cy="2344988"/>
          </a:xfrm>
          <a:prstGeom prst="rect">
            <a:avLst/>
          </a:prstGeom>
        </p:spPr>
      </p:pic>
      <p:pic>
        <p:nvPicPr>
          <p:cNvPr id="17" name="Obrázek 16" descr="Obsah obrázku design&#10;&#10;Popis byl vytvořen automaticky s nízkou mírou spolehlivosti">
            <a:extLst>
              <a:ext uri="{FF2B5EF4-FFF2-40B4-BE49-F238E27FC236}">
                <a16:creationId xmlns:a16="http://schemas.microsoft.com/office/drawing/2014/main" id="{A5FF95AD-3DB4-1E8F-BB41-0335DE0CA17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54967" y="3146239"/>
            <a:ext cx="2017158" cy="1813878"/>
          </a:xfrm>
          <a:prstGeom prst="rect">
            <a:avLst/>
          </a:prstGeom>
        </p:spPr>
      </p:pic>
      <p:pic>
        <p:nvPicPr>
          <p:cNvPr id="21" name="Obrázek 20" descr="Obsah obrázku text, jídlo, hygienická vložka&#10;&#10;Popis byl vytvořen automaticky">
            <a:extLst>
              <a:ext uri="{FF2B5EF4-FFF2-40B4-BE49-F238E27FC236}">
                <a16:creationId xmlns:a16="http://schemas.microsoft.com/office/drawing/2014/main" id="{2B0F81B6-539D-0E2D-47A3-490F14D243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3813" y="2798863"/>
            <a:ext cx="2030797" cy="2030797"/>
          </a:xfrm>
          <a:prstGeom prst="rect">
            <a:avLst/>
          </a:prstGeom>
        </p:spPr>
      </p:pic>
      <p:pic>
        <p:nvPicPr>
          <p:cNvPr id="23" name="Obrázek 22" descr="Obsah obrázku narozeninový dort, kreslené, klipart, ilustrace&#10;&#10;Popis byl vytvořen automaticky">
            <a:extLst>
              <a:ext uri="{FF2B5EF4-FFF2-40B4-BE49-F238E27FC236}">
                <a16:creationId xmlns:a16="http://schemas.microsoft.com/office/drawing/2014/main" id="{4D0ED884-67D1-862C-2473-EED2F5C3200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76037" y="3195456"/>
            <a:ext cx="1813878" cy="1813878"/>
          </a:xfrm>
          <a:prstGeom prst="rect">
            <a:avLst/>
          </a:prstGeom>
        </p:spPr>
      </p:pic>
      <p:pic>
        <p:nvPicPr>
          <p:cNvPr id="25" name="Obrázek 24" descr="Obsah obrázku Kuchyňské nádobí, černobílý&#10;&#10;Popis byl vytvořen automaticky">
            <a:extLst>
              <a:ext uri="{FF2B5EF4-FFF2-40B4-BE49-F238E27FC236}">
                <a16:creationId xmlns:a16="http://schemas.microsoft.com/office/drawing/2014/main" id="{53277906-6274-4782-1148-27E1510EDC1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401096" y="5332103"/>
            <a:ext cx="1481427" cy="1111071"/>
          </a:xfrm>
          <a:prstGeom prst="rect">
            <a:avLst/>
          </a:prstGeom>
        </p:spPr>
      </p:pic>
      <p:pic>
        <p:nvPicPr>
          <p:cNvPr id="27" name="Obrázek 26" descr="Obsah obrázku obvaz&#10;&#10;Popis byl vytvořen automaticky se střední mírou spolehlivosti">
            <a:extLst>
              <a:ext uri="{FF2B5EF4-FFF2-40B4-BE49-F238E27FC236}">
                <a16:creationId xmlns:a16="http://schemas.microsoft.com/office/drawing/2014/main" id="{659099DE-9340-8C76-71C5-E4054E40CA8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3105" y="4257488"/>
            <a:ext cx="1595650" cy="1595650"/>
          </a:xfrm>
          <a:prstGeom prst="rect">
            <a:avLst/>
          </a:prstGeom>
        </p:spPr>
      </p:pic>
      <p:pic>
        <p:nvPicPr>
          <p:cNvPr id="29" name="Obrázek 28" descr="Obsah obrázku Řešení, Skleněná láhev, Rozpustné/rozpouštědlo, text&#10;&#10;Popis byl vytvořen automaticky">
            <a:extLst>
              <a:ext uri="{FF2B5EF4-FFF2-40B4-BE49-F238E27FC236}">
                <a16:creationId xmlns:a16="http://schemas.microsoft.com/office/drawing/2014/main" id="{8E9FBFE1-AFF7-94F7-75D0-B16F8D5A8F9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51284" y="4688555"/>
            <a:ext cx="2610131" cy="1996398"/>
          </a:xfrm>
          <a:prstGeom prst="rect">
            <a:avLst/>
          </a:prstGeom>
        </p:spPr>
      </p:pic>
      <p:pic>
        <p:nvPicPr>
          <p:cNvPr id="31" name="Obrázek 30" descr="Obsah obrázku kreslené, umění, grafický design&#10;&#10;Popis byl vytvořen automaticky">
            <a:extLst>
              <a:ext uri="{FF2B5EF4-FFF2-40B4-BE49-F238E27FC236}">
                <a16:creationId xmlns:a16="http://schemas.microsoft.com/office/drawing/2014/main" id="{E1CAD78C-92F0-2653-094A-55E2466FD9A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996034" y="949605"/>
            <a:ext cx="4051060" cy="2655695"/>
          </a:xfrm>
          <a:prstGeom prst="rect">
            <a:avLst/>
          </a:prstGeom>
        </p:spPr>
      </p:pic>
      <p:sp>
        <p:nvSpPr>
          <p:cNvPr id="40" name="Myšlenková bublina: obláček 39">
            <a:extLst>
              <a:ext uri="{FF2B5EF4-FFF2-40B4-BE49-F238E27FC236}">
                <a16:creationId xmlns:a16="http://schemas.microsoft.com/office/drawing/2014/main" id="{A8B9FF79-174E-9990-3A16-10084D45FCF2}"/>
              </a:ext>
            </a:extLst>
          </p:cNvPr>
          <p:cNvSpPr/>
          <p:nvPr/>
        </p:nvSpPr>
        <p:spPr>
          <a:xfrm>
            <a:off x="9360930" y="1639395"/>
            <a:ext cx="1974060" cy="1251226"/>
          </a:xfrm>
          <a:prstGeom prst="cloudCallout">
            <a:avLst>
              <a:gd name="adj1" fmla="val -27544"/>
              <a:gd name="adj2" fmla="val 82618"/>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cs-CZ" sz="2399" i="1">
                <a:solidFill>
                  <a:schemeClr val="tx1"/>
                </a:solidFill>
              </a:rPr>
              <a:t>A proč?</a:t>
            </a:r>
            <a:endParaRPr lang="cs-CZ" sz="2399" i="1">
              <a:solidFill>
                <a:schemeClr val="tx1"/>
              </a:solidFill>
              <a:ea typeface="Calibri"/>
              <a:cs typeface="Calibri"/>
            </a:endParaRPr>
          </a:p>
        </p:txBody>
      </p:sp>
      <p:pic>
        <p:nvPicPr>
          <p:cNvPr id="5" name="Obrázek 4" descr="Obsah obrázku smajlík, úsměv, kreslené, emotikona&#10;&#10;Obsah vygenerovaný umělou inteligencí může být nesprávný.">
            <a:extLst>
              <a:ext uri="{FF2B5EF4-FFF2-40B4-BE49-F238E27FC236}">
                <a16:creationId xmlns:a16="http://schemas.microsoft.com/office/drawing/2014/main" id="{FB466813-90DF-26F3-DD5B-FED8C799738B}"/>
              </a:ext>
            </a:extLst>
          </p:cNvPr>
          <p:cNvPicPr>
            <a:picLocks noChangeAspect="1"/>
          </p:cNvPicPr>
          <p:nvPr/>
        </p:nvPicPr>
        <p:blipFill>
          <a:blip r:embed="rId13"/>
          <a:stretch>
            <a:fillRect/>
          </a:stretch>
        </p:blipFill>
        <p:spPr>
          <a:xfrm>
            <a:off x="7744069" y="3309727"/>
            <a:ext cx="2748619" cy="2743454"/>
          </a:xfrm>
          <a:prstGeom prst="rect">
            <a:avLst/>
          </a:prstGeom>
        </p:spPr>
      </p:pic>
    </p:spTree>
    <p:extLst>
      <p:ext uri="{BB962C8B-B14F-4D97-AF65-F5344CB8AC3E}">
        <p14:creationId xmlns:p14="http://schemas.microsoft.com/office/powerpoint/2010/main" val="3680301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E143E-3CE3-8C40-9936-720F3B745775}"/>
            </a:ext>
          </a:extLst>
        </p:cNvPr>
        <p:cNvGrpSpPr/>
        <p:nvPr/>
      </p:nvGrpSpPr>
      <p:grpSpPr>
        <a:xfrm>
          <a:off x="0" y="0"/>
          <a:ext cx="0" cy="0"/>
          <a:chOff x="0" y="0"/>
          <a:chExt cx="0" cy="0"/>
        </a:xfrm>
      </p:grpSpPr>
      <p:pic>
        <p:nvPicPr>
          <p:cNvPr id="5" name="Picture 2" descr="The massive blockage weighted 10 tonnes&amp;nbsp;">
            <a:extLst>
              <a:ext uri="{FF2B5EF4-FFF2-40B4-BE49-F238E27FC236}">
                <a16:creationId xmlns:a16="http://schemas.microsoft.com/office/drawing/2014/main" id="{D8C8D546-6D41-ACCF-CC87-48893C3B8398}"/>
              </a:ext>
            </a:extLst>
          </p:cNvPr>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bwMode="auto">
          <a:xfrm>
            <a:off x="4745722" y="534776"/>
            <a:ext cx="3239156" cy="38288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TextovéPole 6">
            <a:extLst>
              <a:ext uri="{FF2B5EF4-FFF2-40B4-BE49-F238E27FC236}">
                <a16:creationId xmlns:a16="http://schemas.microsoft.com/office/drawing/2014/main" id="{A79B05B0-DF6C-61D7-FD93-951E92966005}"/>
              </a:ext>
            </a:extLst>
          </p:cNvPr>
          <p:cNvSpPr txBox="1"/>
          <p:nvPr/>
        </p:nvSpPr>
        <p:spPr>
          <a:xfrm>
            <a:off x="6032974" y="6345636"/>
            <a:ext cx="6092137" cy="415498"/>
          </a:xfrm>
          <a:prstGeom prst="rect">
            <a:avLst/>
          </a:prstGeom>
          <a:noFill/>
        </p:spPr>
        <p:txBody>
          <a:bodyPr wrap="square">
            <a:spAutoFit/>
          </a:bodyPr>
          <a:lstStyle/>
          <a:p>
            <a:r>
              <a:rPr lang="cs-CZ" sz="700" dirty="0">
                <a:latin typeface="Verdana" panose="020B0604030504040204" pitchFamily="34" charset="0"/>
                <a:ea typeface="Verdana" panose="020B0604030504040204" pitchFamily="34" charset="0"/>
              </a:rPr>
              <a:t>https://www.independent.co.uk/news/uk/home-news/fatberg-london-belgravia-cadogan-place-sewer-thames-water-b1444222.html</a:t>
            </a:r>
          </a:p>
          <a:p>
            <a:endParaRPr lang="cs-CZ" sz="700" dirty="0">
              <a:latin typeface="Verdana" panose="020B0604030504040204" pitchFamily="34" charset="0"/>
              <a:ea typeface="Verdana" panose="020B0604030504040204" pitchFamily="34" charset="0"/>
            </a:endParaRPr>
          </a:p>
        </p:txBody>
      </p:sp>
      <p:sp>
        <p:nvSpPr>
          <p:cNvPr id="12" name="TextovéPole 11">
            <a:extLst>
              <a:ext uri="{FF2B5EF4-FFF2-40B4-BE49-F238E27FC236}">
                <a16:creationId xmlns:a16="http://schemas.microsoft.com/office/drawing/2014/main" id="{B07C2AC1-87AE-6462-CF9B-088787001BE2}"/>
              </a:ext>
            </a:extLst>
          </p:cNvPr>
          <p:cNvSpPr txBox="1"/>
          <p:nvPr/>
        </p:nvSpPr>
        <p:spPr>
          <a:xfrm>
            <a:off x="-71735" y="6417291"/>
            <a:ext cx="6119426" cy="200055"/>
          </a:xfrm>
          <a:prstGeom prst="rect">
            <a:avLst/>
          </a:prstGeom>
          <a:noFill/>
        </p:spPr>
        <p:txBody>
          <a:bodyPr wrap="square">
            <a:spAutoFit/>
          </a:bodyPr>
          <a:lstStyle/>
          <a:p>
            <a:r>
              <a:rPr lang="cs-CZ" sz="700">
                <a:latin typeface="Verdana" panose="020B0604030504040204" pitchFamily="34" charset="0"/>
                <a:ea typeface="Verdana" panose="020B0604030504040204" pitchFamily="34" charset="0"/>
              </a:rPr>
              <a:t>https://www.loomah.cz/l-point/jak-vycistit-ucpany-odpad/</a:t>
            </a:r>
          </a:p>
        </p:txBody>
      </p:sp>
      <p:pic>
        <p:nvPicPr>
          <p:cNvPr id="1028" name="Picture 4" descr="totalne-ucpany-odpad">
            <a:extLst>
              <a:ext uri="{FF2B5EF4-FFF2-40B4-BE49-F238E27FC236}">
                <a16:creationId xmlns:a16="http://schemas.microsoft.com/office/drawing/2014/main" id="{00C52B9C-F5EB-AAD6-253E-98226E3550E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356072" y="3632496"/>
            <a:ext cx="3239156" cy="24024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TextovéPole 14">
            <a:extLst>
              <a:ext uri="{FF2B5EF4-FFF2-40B4-BE49-F238E27FC236}">
                <a16:creationId xmlns:a16="http://schemas.microsoft.com/office/drawing/2014/main" id="{6D27ED3E-61E0-10FE-DE67-B9B4B39F1DCB}"/>
              </a:ext>
            </a:extLst>
          </p:cNvPr>
          <p:cNvSpPr txBox="1"/>
          <p:nvPr/>
        </p:nvSpPr>
        <p:spPr>
          <a:xfrm>
            <a:off x="6047691" y="6612443"/>
            <a:ext cx="6133070" cy="200055"/>
          </a:xfrm>
          <a:prstGeom prst="rect">
            <a:avLst/>
          </a:prstGeom>
          <a:noFill/>
        </p:spPr>
        <p:txBody>
          <a:bodyPr wrap="square">
            <a:spAutoFit/>
          </a:bodyPr>
          <a:lstStyle/>
          <a:p>
            <a:r>
              <a:rPr lang="cs-CZ" sz="700" dirty="0">
                <a:latin typeface="Verdana" panose="020B0604030504040204" pitchFamily="34" charset="0"/>
                <a:ea typeface="Verdana" panose="020B0604030504040204" pitchFamily="34" charset="0"/>
              </a:rPr>
              <a:t>https://www.metro.cz/praha/povyk-kolem-hlodavcu.A170313_142624_metro-praha_lam</a:t>
            </a:r>
          </a:p>
        </p:txBody>
      </p:sp>
      <p:pic>
        <p:nvPicPr>
          <p:cNvPr id="1030" name="Picture 6" descr="Pražské vodovody a kanalizace startují od třetího dubna. Akce potrvá až do...">
            <a:extLst>
              <a:ext uri="{FF2B5EF4-FFF2-40B4-BE49-F238E27FC236}">
                <a16:creationId xmlns:a16="http://schemas.microsoft.com/office/drawing/2014/main" id="{F3D1E36D-FD42-14FE-2345-4A543F29B19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45722" y="4565102"/>
            <a:ext cx="3239156" cy="1579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4" name="Picture 10" descr="Česle na hrubší nečistoty">
            <a:extLst>
              <a:ext uri="{FF2B5EF4-FFF2-40B4-BE49-F238E27FC236}">
                <a16:creationId xmlns:a16="http://schemas.microsoft.com/office/drawing/2014/main" id="{051859D7-0547-C4DC-3DCA-2F9DAC55C5C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356072" y="823078"/>
            <a:ext cx="3239156" cy="2506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9" name="TextovéPole 18">
            <a:extLst>
              <a:ext uri="{FF2B5EF4-FFF2-40B4-BE49-F238E27FC236}">
                <a16:creationId xmlns:a16="http://schemas.microsoft.com/office/drawing/2014/main" id="{88BB70CC-303A-0CB5-7E5D-E7AE04AE4BD1}"/>
              </a:ext>
            </a:extLst>
          </p:cNvPr>
          <p:cNvSpPr txBox="1"/>
          <p:nvPr/>
        </p:nvSpPr>
        <p:spPr>
          <a:xfrm>
            <a:off x="-49123" y="6559967"/>
            <a:ext cx="6167182" cy="307777"/>
          </a:xfrm>
          <a:prstGeom prst="rect">
            <a:avLst/>
          </a:prstGeom>
          <a:noFill/>
        </p:spPr>
        <p:txBody>
          <a:bodyPr wrap="square">
            <a:spAutoFit/>
          </a:bodyPr>
          <a:lstStyle/>
          <a:p>
            <a:r>
              <a:rPr lang="cs-CZ" sz="700" dirty="0">
                <a:latin typeface="Verdana" panose="020B0604030504040204" pitchFamily="34" charset="0"/>
                <a:ea typeface="Verdana" panose="020B0604030504040204" pitchFamily="34" charset="0"/>
              </a:rPr>
              <a:t>https://cs.wikipedia.org/wiki/%C3%9Ast%C5%99edn%C3%AD_%C4%8Dist%C3%ADrna_odpadn%C3%ADch_vod_Praha#/media/Soubor:Plant_screens,_Prague_Central_Wastewater_Treatment_4566.jpg</a:t>
            </a:r>
          </a:p>
        </p:txBody>
      </p:sp>
      <p:sp>
        <p:nvSpPr>
          <p:cNvPr id="3" name="Řečová bublina: oválný bublinový popisek 2">
            <a:extLst>
              <a:ext uri="{FF2B5EF4-FFF2-40B4-BE49-F238E27FC236}">
                <a16:creationId xmlns:a16="http://schemas.microsoft.com/office/drawing/2014/main" id="{B6AAF1C5-57A5-B55C-9C5B-CC793D48025F}"/>
              </a:ext>
            </a:extLst>
          </p:cNvPr>
          <p:cNvSpPr/>
          <p:nvPr/>
        </p:nvSpPr>
        <p:spPr>
          <a:xfrm>
            <a:off x="877060" y="132706"/>
            <a:ext cx="3497469" cy="1658794"/>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cs-CZ" b="1" i="1" dirty="0">
                <a:solidFill>
                  <a:schemeClr val="tx1"/>
                </a:solidFill>
                <a:latin typeface="Verdana"/>
                <a:ea typeface="Verdana"/>
              </a:rPr>
              <a:t>… protože to, může způsobovat velké problémy !</a:t>
            </a:r>
          </a:p>
        </p:txBody>
      </p:sp>
      <p:pic>
        <p:nvPicPr>
          <p:cNvPr id="6" name="Grafický objekt 5" descr="Stavební pracovník muž obrys">
            <a:extLst>
              <a:ext uri="{FF2B5EF4-FFF2-40B4-BE49-F238E27FC236}">
                <a16:creationId xmlns:a16="http://schemas.microsoft.com/office/drawing/2014/main" id="{BCBF73F6-5DC7-BD82-4C99-88B42C1281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2579" y="1985916"/>
            <a:ext cx="1512951" cy="1512951"/>
          </a:xfrm>
          <a:prstGeom prst="rect">
            <a:avLst/>
          </a:prstGeom>
        </p:spPr>
      </p:pic>
      <p:sp>
        <p:nvSpPr>
          <p:cNvPr id="9" name="TextovéPole 8">
            <a:extLst>
              <a:ext uri="{FF2B5EF4-FFF2-40B4-BE49-F238E27FC236}">
                <a16:creationId xmlns:a16="http://schemas.microsoft.com/office/drawing/2014/main" id="{9239CFA5-710F-0B06-8CB0-A71DF6E754D3}"/>
              </a:ext>
            </a:extLst>
          </p:cNvPr>
          <p:cNvSpPr txBox="1"/>
          <p:nvPr/>
        </p:nvSpPr>
        <p:spPr>
          <a:xfrm>
            <a:off x="400413" y="3570205"/>
            <a:ext cx="4154584" cy="2529282"/>
          </a:xfrm>
          <a:prstGeom prst="rect">
            <a:avLst/>
          </a:prstGeom>
          <a:noFill/>
        </p:spPr>
        <p:txBody>
          <a:bodyPr wrap="square" rtlCol="0">
            <a:spAutoFit/>
          </a:bodyPr>
          <a:lstStyle/>
          <a:p>
            <a:pPr>
              <a:lnSpc>
                <a:spcPct val="150000"/>
              </a:lnSpc>
            </a:pPr>
            <a:r>
              <a:rPr lang="cs-CZ" b="1">
                <a:latin typeface="Verdana" panose="020B0604030504040204" pitchFamily="34" charset="0"/>
                <a:ea typeface="Verdana" panose="020B0604030504040204" pitchFamily="34" charset="0"/>
              </a:rPr>
              <a:t>Například:</a:t>
            </a:r>
          </a:p>
          <a:p>
            <a:pPr marL="285664" indent="-285664">
              <a:lnSpc>
                <a:spcPct val="150000"/>
              </a:lnSpc>
              <a:buFont typeface="Calibri" panose="020F0502020204030204" pitchFamily="34" charset="0"/>
              <a:buChar char="‼"/>
            </a:pPr>
            <a:r>
              <a:rPr lang="cs-CZ" b="1">
                <a:solidFill>
                  <a:srgbClr val="FF0000"/>
                </a:solidFill>
                <a:latin typeface="Verdana" panose="020B0604030504040204" pitchFamily="34" charset="0"/>
                <a:ea typeface="Verdana" panose="020B0604030504040204" pitchFamily="34" charset="0"/>
              </a:rPr>
              <a:t>ucpání kanalizace</a:t>
            </a:r>
          </a:p>
          <a:p>
            <a:pPr marL="285664" indent="-285664">
              <a:lnSpc>
                <a:spcPct val="150000"/>
              </a:lnSpc>
              <a:buFont typeface="Calibri" panose="020F0502020204030204" pitchFamily="34" charset="0"/>
              <a:buChar char="‼"/>
            </a:pPr>
            <a:r>
              <a:rPr lang="cs-CZ" b="1">
                <a:solidFill>
                  <a:srgbClr val="FF0000"/>
                </a:solidFill>
                <a:latin typeface="Verdana" panose="020B0604030504040204" pitchFamily="34" charset="0"/>
                <a:ea typeface="Verdana" panose="020B0604030504040204" pitchFamily="34" charset="0"/>
              </a:rPr>
              <a:t>balení česlí na ČOV shrabkami</a:t>
            </a:r>
          </a:p>
          <a:p>
            <a:pPr marL="285664" indent="-285664">
              <a:lnSpc>
                <a:spcPct val="150000"/>
              </a:lnSpc>
              <a:buFont typeface="Calibri" panose="020F0502020204030204" pitchFamily="34" charset="0"/>
              <a:buChar char="‼"/>
            </a:pPr>
            <a:r>
              <a:rPr lang="cs-CZ" b="1">
                <a:solidFill>
                  <a:srgbClr val="FF0000"/>
                </a:solidFill>
                <a:latin typeface="Verdana" panose="020B0604030504040204" pitchFamily="34" charset="0"/>
                <a:ea typeface="Verdana" panose="020B0604030504040204" pitchFamily="34" charset="0"/>
              </a:rPr>
              <a:t>podpora populace potkanů</a:t>
            </a:r>
          </a:p>
          <a:p>
            <a:pPr marL="285664" indent="-285664">
              <a:lnSpc>
                <a:spcPct val="150000"/>
              </a:lnSpc>
              <a:buFont typeface="Calibri" panose="020F0502020204030204" pitchFamily="34" charset="0"/>
              <a:buChar char="‼"/>
            </a:pPr>
            <a:r>
              <a:rPr lang="cs-CZ" b="1">
                <a:solidFill>
                  <a:srgbClr val="FF0000"/>
                </a:solidFill>
                <a:latin typeface="Verdana" panose="020B0604030504040204" pitchFamily="34" charset="0"/>
                <a:ea typeface="Verdana" panose="020B0604030504040204" pitchFamily="34" charset="0"/>
              </a:rPr>
              <a:t>ucpání odpadů u nás doma</a:t>
            </a:r>
          </a:p>
        </p:txBody>
      </p:sp>
    </p:spTree>
    <p:extLst>
      <p:ext uri="{BB962C8B-B14F-4D97-AF65-F5344CB8AC3E}">
        <p14:creationId xmlns:p14="http://schemas.microsoft.com/office/powerpoint/2010/main" val="16071161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87" y="2754"/>
            <a:ext cx="11227981" cy="1143000"/>
          </a:xfrm>
        </p:spPr>
        <p:txBody>
          <a:bodyPr>
            <a:normAutofit/>
          </a:bodyPr>
          <a:lstStyle/>
          <a:p>
            <a:r>
              <a:rPr lang="cs-CZ" sz="3199"/>
              <a:t>Historický vývoj odvádění odpadních vod</a:t>
            </a:r>
          </a:p>
        </p:txBody>
      </p:sp>
      <p:pic>
        <p:nvPicPr>
          <p:cNvPr id="5" name="Zástupný symbol pro obsah 4"/>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13290" y="2864596"/>
            <a:ext cx="2110095" cy="2059855"/>
          </a:xfrm>
          <a:ln>
            <a:solidFill>
              <a:schemeClr val="tx1"/>
            </a:solidFill>
          </a:ln>
        </p:spPr>
      </p:pic>
      <p:graphicFrame>
        <p:nvGraphicFramePr>
          <p:cNvPr id="10" name="Diagram 9">
            <a:extLst>
              <a:ext uri="{FF2B5EF4-FFF2-40B4-BE49-F238E27FC236}">
                <a16:creationId xmlns:a16="http://schemas.microsoft.com/office/drawing/2014/main" id="{8508357C-4B1B-EE05-94DB-9C9B6C812E59}"/>
              </a:ext>
            </a:extLst>
          </p:cNvPr>
          <p:cNvGraphicFramePr/>
          <p:nvPr>
            <p:extLst>
              <p:ext uri="{D42A27DB-BD31-4B8C-83A1-F6EECF244321}">
                <p14:modId xmlns:p14="http://schemas.microsoft.com/office/powerpoint/2010/main" val="633162384"/>
              </p:ext>
            </p:extLst>
          </p:nvPr>
        </p:nvGraphicFramePr>
        <p:xfrm>
          <a:off x="625061" y="856020"/>
          <a:ext cx="11085802" cy="1960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0" name="Picture 2" descr="Středověk">
            <a:extLst>
              <a:ext uri="{FF2B5EF4-FFF2-40B4-BE49-F238E27FC236}">
                <a16:creationId xmlns:a16="http://schemas.microsoft.com/office/drawing/2014/main" id="{A7FC9B3E-D922-4BBE-0847-A417BE30454F}"/>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513999" y="2798725"/>
            <a:ext cx="2254664" cy="2951559"/>
          </a:xfrm>
          <a:prstGeom prst="rect">
            <a:avLst/>
          </a:prstGeom>
          <a:noFill/>
          <a:extLst>
            <a:ext uri="{909E8E84-426E-40DD-AFC4-6F175D3DCCD1}">
              <a14:hiddenFill xmlns:a14="http://schemas.microsoft.com/office/drawing/2010/main">
                <a:solidFill>
                  <a:srgbClr val="FFFFFF"/>
                </a:solidFill>
              </a14:hiddenFill>
            </a:ext>
          </a:extLst>
        </p:spPr>
      </p:pic>
      <p:pic>
        <p:nvPicPr>
          <p:cNvPr id="4" name="Obrázek 3" descr="Obsah obrázku venku, obloha, Zříceniny, budova&#10;&#10;Popis byl vytvořen automaticky">
            <a:extLst>
              <a:ext uri="{FF2B5EF4-FFF2-40B4-BE49-F238E27FC236}">
                <a16:creationId xmlns:a16="http://schemas.microsoft.com/office/drawing/2014/main" id="{BB56965D-02C1-7743-6DFC-494410B8A4E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09218" y="3148112"/>
            <a:ext cx="3161556" cy="1960165"/>
          </a:xfrm>
          <a:prstGeom prst="rect">
            <a:avLst/>
          </a:prstGeom>
        </p:spPr>
      </p:pic>
      <p:sp>
        <p:nvSpPr>
          <p:cNvPr id="9" name="TextovéPole 8">
            <a:extLst>
              <a:ext uri="{FF2B5EF4-FFF2-40B4-BE49-F238E27FC236}">
                <a16:creationId xmlns:a16="http://schemas.microsoft.com/office/drawing/2014/main" id="{A4FB85F6-58BE-B4B3-CC46-67AB076CAA65}"/>
              </a:ext>
            </a:extLst>
          </p:cNvPr>
          <p:cNvSpPr txBox="1"/>
          <p:nvPr/>
        </p:nvSpPr>
        <p:spPr>
          <a:xfrm>
            <a:off x="780" y="6578255"/>
            <a:ext cx="6167182" cy="276927"/>
          </a:xfrm>
          <a:prstGeom prst="rect">
            <a:avLst/>
          </a:prstGeom>
          <a:noFill/>
        </p:spPr>
        <p:txBody>
          <a:bodyPr wrap="square">
            <a:spAutoFit/>
          </a:bodyPr>
          <a:lstStyle/>
          <a:p>
            <a:r>
              <a:rPr lang="cs-CZ" sz="1200"/>
              <a:t>https://blog.wavin.com/cs-cz/historie-kanalizace2</a:t>
            </a:r>
          </a:p>
        </p:txBody>
      </p:sp>
      <p:sp>
        <p:nvSpPr>
          <p:cNvPr id="12" name="TextovéPole 11">
            <a:extLst>
              <a:ext uri="{FF2B5EF4-FFF2-40B4-BE49-F238E27FC236}">
                <a16:creationId xmlns:a16="http://schemas.microsoft.com/office/drawing/2014/main" id="{2E8395A6-8EBC-5416-BC6E-050F4D36211F}"/>
              </a:ext>
            </a:extLst>
          </p:cNvPr>
          <p:cNvSpPr txBox="1"/>
          <p:nvPr/>
        </p:nvSpPr>
        <p:spPr>
          <a:xfrm>
            <a:off x="3196107" y="6577182"/>
            <a:ext cx="6174004" cy="276927"/>
          </a:xfrm>
          <a:prstGeom prst="rect">
            <a:avLst/>
          </a:prstGeom>
          <a:noFill/>
        </p:spPr>
        <p:txBody>
          <a:bodyPr wrap="square">
            <a:spAutoFit/>
          </a:bodyPr>
          <a:lstStyle/>
          <a:p>
            <a:r>
              <a:rPr lang="cs-CZ" sz="1200"/>
              <a:t>https://www.bakteriedoseptiku.cz/zajimavosti-informace/historie-cisteni-odpadnich-vod/</a:t>
            </a:r>
          </a:p>
        </p:txBody>
      </p:sp>
      <p:pic>
        <p:nvPicPr>
          <p:cNvPr id="3" name="Obrázek 2">
            <a:extLst>
              <a:ext uri="{FF2B5EF4-FFF2-40B4-BE49-F238E27FC236}">
                <a16:creationId xmlns:a16="http://schemas.microsoft.com/office/drawing/2014/main" id="{E8633A6E-D892-7488-EF78-6C2B58E00E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364464" y="2634649"/>
            <a:ext cx="2521955" cy="1852865"/>
          </a:xfrm>
          <a:prstGeom prst="rect">
            <a:avLst/>
          </a:prstGeom>
          <a:ln>
            <a:solidFill>
              <a:schemeClr val="tx1"/>
            </a:solidFill>
          </a:ln>
        </p:spPr>
      </p:pic>
      <p:pic>
        <p:nvPicPr>
          <p:cNvPr id="7" name="Obrázek 6">
            <a:extLst>
              <a:ext uri="{FF2B5EF4-FFF2-40B4-BE49-F238E27FC236}">
                <a16:creationId xmlns:a16="http://schemas.microsoft.com/office/drawing/2014/main" id="{E8E9C970-37BD-D8E3-435A-99503195DED3}"/>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275020" y="4740194"/>
            <a:ext cx="2700843" cy="1788577"/>
          </a:xfrm>
          <a:prstGeom prst="rect">
            <a:avLst/>
          </a:prstGeom>
          <a:ln>
            <a:solidFill>
              <a:schemeClr val="accent1"/>
            </a:solidFill>
          </a:ln>
        </p:spPr>
      </p:pic>
    </p:spTree>
    <p:extLst>
      <p:ext uri="{BB962C8B-B14F-4D97-AF65-F5344CB8AC3E}">
        <p14:creationId xmlns:p14="http://schemas.microsoft.com/office/powerpoint/2010/main" val="29397421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1CD01-C0DD-A8E5-DA25-E70F96A1161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2E09D74-F027-6BCC-A9F2-CFFE35D622BD}"/>
              </a:ext>
            </a:extLst>
          </p:cNvPr>
          <p:cNvSpPr>
            <a:spLocks noGrp="1"/>
          </p:cNvSpPr>
          <p:nvPr>
            <p:ph type="title"/>
          </p:nvPr>
        </p:nvSpPr>
        <p:spPr>
          <a:xfrm>
            <a:off x="1072357" y="274638"/>
            <a:ext cx="10083796" cy="1143000"/>
          </a:xfrm>
        </p:spPr>
        <p:txBody>
          <a:bodyPr>
            <a:normAutofit/>
          </a:bodyPr>
          <a:lstStyle/>
          <a:p>
            <a:r>
              <a:rPr lang="cs-CZ"/>
              <a:t>Kam odpadní vodu odvádíme?</a:t>
            </a:r>
          </a:p>
        </p:txBody>
      </p:sp>
      <p:pic>
        <p:nvPicPr>
          <p:cNvPr id="3" name="Grafický objekt 2" descr="Otazník se souvislou výplní">
            <a:extLst>
              <a:ext uri="{FF2B5EF4-FFF2-40B4-BE49-F238E27FC236}">
                <a16:creationId xmlns:a16="http://schemas.microsoft.com/office/drawing/2014/main" id="{19F458B4-EAC9-E031-50F5-B9A1DF25F2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2340" y="1829217"/>
            <a:ext cx="3444145" cy="3444145"/>
          </a:xfrm>
          <a:prstGeom prst="rect">
            <a:avLst/>
          </a:prstGeom>
        </p:spPr>
      </p:pic>
    </p:spTree>
    <p:extLst>
      <p:ext uri="{BB962C8B-B14F-4D97-AF65-F5344CB8AC3E}">
        <p14:creationId xmlns:p14="http://schemas.microsoft.com/office/powerpoint/2010/main" val="40711493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7C0741-9BFE-9D90-A308-FFF2C737F418}"/>
              </a:ext>
            </a:extLst>
          </p:cNvPr>
          <p:cNvSpPr>
            <a:spLocks noGrp="1"/>
          </p:cNvSpPr>
          <p:nvPr>
            <p:ph type="title"/>
          </p:nvPr>
        </p:nvSpPr>
        <p:spPr>
          <a:xfrm>
            <a:off x="1301252" y="317567"/>
            <a:ext cx="9580719" cy="1143000"/>
          </a:xfrm>
        </p:spPr>
        <p:txBody>
          <a:bodyPr>
            <a:normAutofit fontScale="90000"/>
          </a:bodyPr>
          <a:lstStyle/>
          <a:p>
            <a:r>
              <a:rPr lang="cs-CZ"/>
              <a:t>Kam odpadní vodu odvádíme?</a:t>
            </a:r>
          </a:p>
        </p:txBody>
      </p:sp>
      <p:pic>
        <p:nvPicPr>
          <p:cNvPr id="6" name="Obrázek 5" descr="Obsah obrázku obvod, design&#10;&#10;Obsah vygenerovaný umělou inteligencí může být nesprávný.">
            <a:extLst>
              <a:ext uri="{FF2B5EF4-FFF2-40B4-BE49-F238E27FC236}">
                <a16:creationId xmlns:a16="http://schemas.microsoft.com/office/drawing/2014/main" id="{546407F5-DEFB-E6A8-C00E-40B2CA78E00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8830" y="2202957"/>
            <a:ext cx="5492990" cy="3440272"/>
          </a:xfrm>
          <a:prstGeom prst="rect">
            <a:avLst/>
          </a:prstGeom>
        </p:spPr>
      </p:pic>
      <p:sp>
        <p:nvSpPr>
          <p:cNvPr id="10" name="TextovéPole 9">
            <a:extLst>
              <a:ext uri="{FF2B5EF4-FFF2-40B4-BE49-F238E27FC236}">
                <a16:creationId xmlns:a16="http://schemas.microsoft.com/office/drawing/2014/main" id="{6065AE58-4D8A-2C0C-73A9-738A02FE94C8}"/>
              </a:ext>
            </a:extLst>
          </p:cNvPr>
          <p:cNvSpPr txBox="1"/>
          <p:nvPr/>
        </p:nvSpPr>
        <p:spPr>
          <a:xfrm>
            <a:off x="2495647" y="2202957"/>
            <a:ext cx="4812536" cy="523092"/>
          </a:xfrm>
          <a:prstGeom prst="rect">
            <a:avLst/>
          </a:prstGeom>
          <a:noFill/>
        </p:spPr>
        <p:txBody>
          <a:bodyPr wrap="none" rtlCol="0">
            <a:spAutoFit/>
          </a:bodyPr>
          <a:lstStyle/>
          <a:p>
            <a:r>
              <a:rPr lang="cs-CZ" sz="2799" b="1">
                <a:solidFill>
                  <a:srgbClr val="224466"/>
                </a:solidFill>
                <a:latin typeface="Verdana" panose="020B0604030504040204" pitchFamily="34" charset="0"/>
                <a:ea typeface="Verdana" panose="020B0604030504040204" pitchFamily="34" charset="0"/>
              </a:rPr>
              <a:t>Čistírna odpadních vod</a:t>
            </a:r>
          </a:p>
        </p:txBody>
      </p:sp>
    </p:spTree>
    <p:extLst>
      <p:ext uri="{BB962C8B-B14F-4D97-AF65-F5344CB8AC3E}">
        <p14:creationId xmlns:p14="http://schemas.microsoft.com/office/powerpoint/2010/main" val="4284127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FA5B11-E66B-F3CA-BC4D-993DD2AF5A5E}"/>
              </a:ext>
            </a:extLst>
          </p:cNvPr>
          <p:cNvSpPr>
            <a:spLocks noGrp="1"/>
          </p:cNvSpPr>
          <p:nvPr>
            <p:ph type="title"/>
          </p:nvPr>
        </p:nvSpPr>
        <p:spPr>
          <a:xfrm>
            <a:off x="2231141" y="274638"/>
            <a:ext cx="8229600" cy="1143000"/>
          </a:xfrm>
        </p:spPr>
        <p:txBody>
          <a:bodyPr/>
          <a:lstStyle/>
          <a:p>
            <a:r>
              <a:rPr lang="cs-CZ"/>
              <a:t>… a PROČ?</a:t>
            </a:r>
          </a:p>
        </p:txBody>
      </p:sp>
      <p:pic>
        <p:nvPicPr>
          <p:cNvPr id="5" name="Obrázek 4" descr="Obsah obrázku smajlík, kreslené, emotikona, žlutá&#10;&#10;Popis byl vytvořen automaticky">
            <a:extLst>
              <a:ext uri="{FF2B5EF4-FFF2-40B4-BE49-F238E27FC236}">
                <a16:creationId xmlns:a16="http://schemas.microsoft.com/office/drawing/2014/main" id="{B9E5011B-6F3B-CE3F-1C87-4EA1D2C0EE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8059" y="274638"/>
            <a:ext cx="1142703" cy="1142703"/>
          </a:xfrm>
          <a:prstGeom prst="rect">
            <a:avLst/>
          </a:prstGeom>
        </p:spPr>
      </p:pic>
      <p:sp>
        <p:nvSpPr>
          <p:cNvPr id="6" name="Zástupný obsah 2">
            <a:extLst>
              <a:ext uri="{FF2B5EF4-FFF2-40B4-BE49-F238E27FC236}">
                <a16:creationId xmlns:a16="http://schemas.microsoft.com/office/drawing/2014/main" id="{62E5FB54-2594-7E62-C384-66797E2260C7}"/>
              </a:ext>
            </a:extLst>
          </p:cNvPr>
          <p:cNvSpPr>
            <a:spLocks noGrp="1"/>
          </p:cNvSpPr>
          <p:nvPr>
            <p:ph idx="1"/>
          </p:nvPr>
        </p:nvSpPr>
        <p:spPr>
          <a:xfrm>
            <a:off x="2769788" y="1696895"/>
            <a:ext cx="7152916" cy="4524784"/>
          </a:xfrm>
        </p:spPr>
        <p:txBody>
          <a:bodyPr vert="horz" lIns="91440" tIns="45720" rIns="91440" bIns="45720" rtlCol="0" anchor="t">
            <a:normAutofit/>
          </a:bodyPr>
          <a:lstStyle/>
          <a:p>
            <a:r>
              <a:rPr lang="cs-CZ" sz="3200" dirty="0">
                <a:latin typeface="Verdana"/>
                <a:ea typeface="Verdana"/>
              </a:rPr>
              <a:t>Ochrana životního prostředí</a:t>
            </a:r>
          </a:p>
          <a:p>
            <a:r>
              <a:rPr lang="cs-CZ" sz="3200" dirty="0">
                <a:latin typeface="Verdana"/>
                <a:ea typeface="Verdana"/>
              </a:rPr>
              <a:t>Ochrana zdraví lidí</a:t>
            </a:r>
          </a:p>
          <a:p>
            <a:r>
              <a:rPr lang="cs-CZ" sz="3200" dirty="0">
                <a:latin typeface="Verdana"/>
                <a:ea typeface="Verdana"/>
              </a:rPr>
              <a:t>Prevence zápachu a estetika</a:t>
            </a:r>
          </a:p>
          <a:p>
            <a:r>
              <a:rPr lang="cs-CZ" sz="3200" dirty="0">
                <a:latin typeface="Verdana"/>
                <a:ea typeface="Verdana"/>
              </a:rPr>
              <a:t>Dodržení legislativy</a:t>
            </a:r>
          </a:p>
          <a:p>
            <a:r>
              <a:rPr lang="cs-CZ" sz="3200" dirty="0">
                <a:latin typeface="Verdana"/>
                <a:ea typeface="Verdana"/>
              </a:rPr>
              <a:t>Recyklace zachyceného znečištění</a:t>
            </a:r>
          </a:p>
        </p:txBody>
      </p:sp>
      <p:pic>
        <p:nvPicPr>
          <p:cNvPr id="8" name="Obrázek 7" descr="Obsah obrázku kruh, mapa, snímek obrazovky&#10;&#10;Obsah vygenerovaný umělou inteligencí může být nesprávný.">
            <a:extLst>
              <a:ext uri="{FF2B5EF4-FFF2-40B4-BE49-F238E27FC236}">
                <a16:creationId xmlns:a16="http://schemas.microsoft.com/office/drawing/2014/main" id="{78908817-CBB1-8ECA-37E7-C08FBB88C5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8634" y="3810624"/>
            <a:ext cx="3047376" cy="3047376"/>
          </a:xfrm>
          <a:prstGeom prst="rect">
            <a:avLst/>
          </a:prstGeom>
        </p:spPr>
      </p:pic>
      <p:pic>
        <p:nvPicPr>
          <p:cNvPr id="10" name="Obrázek 9" descr="Obsah obrázku umění, kreslené, Grafika&#10;&#10;Obsah vygenerovaný umělou inteligencí může být nesprávný.">
            <a:extLst>
              <a:ext uri="{FF2B5EF4-FFF2-40B4-BE49-F238E27FC236}">
                <a16:creationId xmlns:a16="http://schemas.microsoft.com/office/drawing/2014/main" id="{1A39FBFB-46B0-8821-B6C9-3561089058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577078"/>
            <a:ext cx="3200192" cy="3168053"/>
          </a:xfrm>
          <a:prstGeom prst="rect">
            <a:avLst/>
          </a:prstGeom>
        </p:spPr>
      </p:pic>
    </p:spTree>
    <p:extLst>
      <p:ext uri="{BB962C8B-B14F-4D97-AF65-F5344CB8AC3E}">
        <p14:creationId xmlns:p14="http://schemas.microsoft.com/office/powerpoint/2010/main" val="10203538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5EBF5BE-F673-CAB0-FFDA-99CC046CDDBC}"/>
              </a:ext>
            </a:extLst>
          </p:cNvPr>
          <p:cNvSpPr>
            <a:spLocks noGrp="1"/>
          </p:cNvSpPr>
          <p:nvPr>
            <p:ph type="title"/>
          </p:nvPr>
        </p:nvSpPr>
        <p:spPr/>
        <p:txBody>
          <a:bodyPr/>
          <a:lstStyle/>
          <a:p>
            <a:r>
              <a:rPr lang="cs-CZ"/>
              <a:t>ČISTÍRNA ODPADNÍCH VOD (ČOV)</a:t>
            </a:r>
          </a:p>
        </p:txBody>
      </p:sp>
      <p:pic>
        <p:nvPicPr>
          <p:cNvPr id="5" name="Obrázek 4" descr="Obsah obrázku obvod, design&#10;&#10;Obsah vygenerovaný umělou inteligencí může být nesprávný.">
            <a:extLst>
              <a:ext uri="{FF2B5EF4-FFF2-40B4-BE49-F238E27FC236}">
                <a16:creationId xmlns:a16="http://schemas.microsoft.com/office/drawing/2014/main" id="{25FF9784-036E-E6A9-FF5C-0954E7B9B09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94080" y="716558"/>
            <a:ext cx="5492990" cy="3440272"/>
          </a:xfrm>
          <a:prstGeom prst="rect">
            <a:avLst/>
          </a:prstGeom>
        </p:spPr>
      </p:pic>
    </p:spTree>
    <p:extLst>
      <p:ext uri="{BB962C8B-B14F-4D97-AF65-F5344CB8AC3E}">
        <p14:creationId xmlns:p14="http://schemas.microsoft.com/office/powerpoint/2010/main" val="6924691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6C80-4DB0-1338-B82A-40BDCCC90586}"/>
              </a:ext>
            </a:extLst>
          </p:cNvPr>
          <p:cNvSpPr>
            <a:spLocks noGrp="1"/>
          </p:cNvSpPr>
          <p:nvPr>
            <p:ph type="title"/>
          </p:nvPr>
        </p:nvSpPr>
        <p:spPr>
          <a:xfrm>
            <a:off x="2030857" y="303257"/>
            <a:ext cx="8114612" cy="1143000"/>
          </a:xfrm>
        </p:spPr>
        <p:txBody>
          <a:bodyPr/>
          <a:lstStyle/>
          <a:p>
            <a:r>
              <a:rPr lang="cs-CZ"/>
              <a:t>Obecné schéma ČOV</a:t>
            </a:r>
            <a:endParaRPr lang="en-US"/>
          </a:p>
        </p:txBody>
      </p:sp>
      <p:pic>
        <p:nvPicPr>
          <p:cNvPr id="5" name="Picture 4">
            <a:extLst>
              <a:ext uri="{FF2B5EF4-FFF2-40B4-BE49-F238E27FC236}">
                <a16:creationId xmlns:a16="http://schemas.microsoft.com/office/drawing/2014/main" id="{366754BF-0B90-5484-6A4F-5E5027F2DF0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 y="1970542"/>
            <a:ext cx="12188825" cy="2916917"/>
          </a:xfrm>
          <a:prstGeom prst="rect">
            <a:avLst/>
          </a:prstGeom>
        </p:spPr>
      </p:pic>
      <p:pic>
        <p:nvPicPr>
          <p:cNvPr id="6" name="Obrázek 5" descr="Obsah obrázku smajlík, kreslené, emotikona, žlutá&#10;&#10;Popis byl vytvořen automaticky">
            <a:extLst>
              <a:ext uri="{FF2B5EF4-FFF2-40B4-BE49-F238E27FC236}">
                <a16:creationId xmlns:a16="http://schemas.microsoft.com/office/drawing/2014/main" id="{E9A8E1C2-8983-B310-594A-BE9EB0B794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32888" y="4887459"/>
            <a:ext cx="1646496" cy="1646496"/>
          </a:xfrm>
          <a:prstGeom prst="rect">
            <a:avLst/>
          </a:prstGeom>
        </p:spPr>
      </p:pic>
    </p:spTree>
    <p:extLst>
      <p:ext uri="{BB962C8B-B14F-4D97-AF65-F5344CB8AC3E}">
        <p14:creationId xmlns:p14="http://schemas.microsoft.com/office/powerpoint/2010/main" val="27202781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833E7-4A37-1955-EB01-67CE42452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D0B33-4CEB-4D43-E723-246BFF0324C6}"/>
              </a:ext>
            </a:extLst>
          </p:cNvPr>
          <p:cNvSpPr>
            <a:spLocks noGrp="1"/>
          </p:cNvSpPr>
          <p:nvPr>
            <p:ph type="title"/>
          </p:nvPr>
        </p:nvSpPr>
        <p:spPr>
          <a:xfrm>
            <a:off x="1978047" y="223074"/>
            <a:ext cx="8229600" cy="1143000"/>
          </a:xfrm>
        </p:spPr>
        <p:txBody>
          <a:bodyPr/>
          <a:lstStyle/>
          <a:p>
            <a:r>
              <a:rPr lang="cs-CZ"/>
              <a:t>Obecné schéma ČOV</a:t>
            </a:r>
            <a:endParaRPr lang="en-US"/>
          </a:p>
        </p:txBody>
      </p:sp>
      <p:pic>
        <p:nvPicPr>
          <p:cNvPr id="5" name="Picture 4">
            <a:extLst>
              <a:ext uri="{FF2B5EF4-FFF2-40B4-BE49-F238E27FC236}">
                <a16:creationId xmlns:a16="http://schemas.microsoft.com/office/drawing/2014/main" id="{67F729FB-B450-EDD7-76B0-880512E11F9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 y="1970542"/>
            <a:ext cx="12188825" cy="2916917"/>
          </a:xfrm>
          <a:prstGeom prst="rect">
            <a:avLst/>
          </a:prstGeom>
        </p:spPr>
      </p:pic>
      <p:grpSp>
        <p:nvGrpSpPr>
          <p:cNvPr id="6" name="Skupina 5">
            <a:extLst>
              <a:ext uri="{FF2B5EF4-FFF2-40B4-BE49-F238E27FC236}">
                <a16:creationId xmlns:a16="http://schemas.microsoft.com/office/drawing/2014/main" id="{881DBBBD-4E5A-8E8B-D70F-61A832EB3A86}"/>
              </a:ext>
            </a:extLst>
          </p:cNvPr>
          <p:cNvGrpSpPr/>
          <p:nvPr/>
        </p:nvGrpSpPr>
        <p:grpSpPr>
          <a:xfrm>
            <a:off x="3695888" y="1365180"/>
            <a:ext cx="5366742" cy="4746079"/>
            <a:chOff x="3696851" y="1364642"/>
            <a:chExt cx="5368140" cy="4747315"/>
          </a:xfrm>
        </p:grpSpPr>
        <p:pic>
          <p:nvPicPr>
            <p:cNvPr id="3" name="Obrázek 2" descr="Obsah obrázku úsměv, smajlík, emotikona, klipart&#10;&#10;Popis byl vytvořen automaticky">
              <a:extLst>
                <a:ext uri="{FF2B5EF4-FFF2-40B4-BE49-F238E27FC236}">
                  <a16:creationId xmlns:a16="http://schemas.microsoft.com/office/drawing/2014/main" id="{F2680E1A-89C9-7EA6-17CA-872A12D8849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96851" y="2588761"/>
              <a:ext cx="3367062" cy="3523196"/>
            </a:xfrm>
            <a:prstGeom prst="rect">
              <a:avLst/>
            </a:prstGeom>
          </p:spPr>
        </p:pic>
        <p:sp>
          <p:nvSpPr>
            <p:cNvPr id="4" name="Řečová bublina: oválný bublinový popisek 3">
              <a:extLst>
                <a:ext uri="{FF2B5EF4-FFF2-40B4-BE49-F238E27FC236}">
                  <a16:creationId xmlns:a16="http://schemas.microsoft.com/office/drawing/2014/main" id="{13781199-5892-B7FF-32F4-CDFFF9ACA467}"/>
                </a:ext>
              </a:extLst>
            </p:cNvPr>
            <p:cNvSpPr/>
            <p:nvPr/>
          </p:nvSpPr>
          <p:spPr>
            <a:xfrm>
              <a:off x="5619426" y="1364642"/>
              <a:ext cx="3445565" cy="1143000"/>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399" b="1">
                  <a:solidFill>
                    <a:schemeClr val="tx1"/>
                  </a:solidFill>
                </a:rPr>
                <a:t>NUDÁÁÁÁÁÁ !!!</a:t>
              </a:r>
            </a:p>
          </p:txBody>
        </p:sp>
      </p:grpSp>
    </p:spTree>
    <p:extLst>
      <p:ext uri="{BB962C8B-B14F-4D97-AF65-F5344CB8AC3E}">
        <p14:creationId xmlns:p14="http://schemas.microsoft.com/office/powerpoint/2010/main" val="15329502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B54B-2558-DE9F-6BE1-51EBF5C8CA8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7E28C23-4684-0CBD-7810-2D4514C9DB69}"/>
              </a:ext>
            </a:extLst>
          </p:cNvPr>
          <p:cNvSpPr>
            <a:spLocks noGrp="1"/>
          </p:cNvSpPr>
          <p:nvPr>
            <p:ph type="title"/>
          </p:nvPr>
        </p:nvSpPr>
        <p:spPr>
          <a:xfrm>
            <a:off x="1644596" y="317567"/>
            <a:ext cx="8890786" cy="1200509"/>
          </a:xfrm>
        </p:spPr>
        <p:txBody>
          <a:bodyPr>
            <a:normAutofit fontScale="90000"/>
          </a:bodyPr>
          <a:lstStyle/>
          <a:p>
            <a:r>
              <a:rPr lang="cs-CZ"/>
              <a:t>… a jak opravdu vypadá ČOV?</a:t>
            </a:r>
          </a:p>
        </p:txBody>
      </p:sp>
      <p:sp>
        <p:nvSpPr>
          <p:cNvPr id="3" name="Zástupný symbol pro obsah 2">
            <a:extLst>
              <a:ext uri="{FF2B5EF4-FFF2-40B4-BE49-F238E27FC236}">
                <a16:creationId xmlns:a16="http://schemas.microsoft.com/office/drawing/2014/main" id="{6FBC4674-0364-C5BE-1D67-DB10490EB4C4}"/>
              </a:ext>
            </a:extLst>
          </p:cNvPr>
          <p:cNvSpPr>
            <a:spLocks noGrp="1"/>
          </p:cNvSpPr>
          <p:nvPr>
            <p:ph idx="1"/>
          </p:nvPr>
        </p:nvSpPr>
        <p:spPr>
          <a:xfrm>
            <a:off x="872930" y="2094104"/>
            <a:ext cx="8227457" cy="4280224"/>
          </a:xfrm>
        </p:spPr>
        <p:txBody>
          <a:bodyPr/>
          <a:lstStyle/>
          <a:p>
            <a:pPr marL="0" indent="0">
              <a:buNone/>
            </a:pPr>
            <a:endParaRPr lang="cs-CZ"/>
          </a:p>
          <a:p>
            <a:pPr marL="0" indent="0">
              <a:buNone/>
            </a:pPr>
            <a:endParaRPr lang="cs-CZ"/>
          </a:p>
        </p:txBody>
      </p:sp>
      <p:pic>
        <p:nvPicPr>
          <p:cNvPr id="6" name="Obrázek 5">
            <a:extLst>
              <a:ext uri="{FF2B5EF4-FFF2-40B4-BE49-F238E27FC236}">
                <a16:creationId xmlns:a16="http://schemas.microsoft.com/office/drawing/2014/main" id="{29CB5601-CEB4-DF67-50DF-44A83DD166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45580" y="1524109"/>
            <a:ext cx="6499086" cy="4633590"/>
          </a:xfrm>
          <a:prstGeom prst="rect">
            <a:avLst/>
          </a:prstGeom>
        </p:spPr>
      </p:pic>
      <p:sp>
        <p:nvSpPr>
          <p:cNvPr id="4" name="Ovál 3">
            <a:extLst>
              <a:ext uri="{FF2B5EF4-FFF2-40B4-BE49-F238E27FC236}">
                <a16:creationId xmlns:a16="http://schemas.microsoft.com/office/drawing/2014/main" id="{3C9BD580-7DCA-F0DB-F09F-B4CB188BEEB3}"/>
              </a:ext>
            </a:extLst>
          </p:cNvPr>
          <p:cNvSpPr/>
          <p:nvPr/>
        </p:nvSpPr>
        <p:spPr>
          <a:xfrm>
            <a:off x="4157141" y="2340482"/>
            <a:ext cx="1675963" cy="99978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8" name="Ovál 7">
            <a:extLst>
              <a:ext uri="{FF2B5EF4-FFF2-40B4-BE49-F238E27FC236}">
                <a16:creationId xmlns:a16="http://schemas.microsoft.com/office/drawing/2014/main" id="{4BC12E92-07B4-BAA0-21C4-604D45D2C5C7}"/>
              </a:ext>
            </a:extLst>
          </p:cNvPr>
          <p:cNvSpPr/>
          <p:nvPr/>
        </p:nvSpPr>
        <p:spPr>
          <a:xfrm>
            <a:off x="4872388" y="3340264"/>
            <a:ext cx="2264524" cy="1683452"/>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10" name="Ovál 9">
            <a:extLst>
              <a:ext uri="{FF2B5EF4-FFF2-40B4-BE49-F238E27FC236}">
                <a16:creationId xmlns:a16="http://schemas.microsoft.com/office/drawing/2014/main" id="{EF0F6F3D-FCC1-B5B0-7CDF-451AD60BCB49}"/>
              </a:ext>
            </a:extLst>
          </p:cNvPr>
          <p:cNvSpPr/>
          <p:nvPr/>
        </p:nvSpPr>
        <p:spPr>
          <a:xfrm>
            <a:off x="2761597" y="4718995"/>
            <a:ext cx="2548827" cy="919336"/>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12" name="Ovál 11">
            <a:extLst>
              <a:ext uri="{FF2B5EF4-FFF2-40B4-BE49-F238E27FC236}">
                <a16:creationId xmlns:a16="http://schemas.microsoft.com/office/drawing/2014/main" id="{32EC5AA1-7610-5435-3274-D85DA986EA47}"/>
              </a:ext>
            </a:extLst>
          </p:cNvPr>
          <p:cNvSpPr/>
          <p:nvPr/>
        </p:nvSpPr>
        <p:spPr>
          <a:xfrm>
            <a:off x="3310695" y="3561893"/>
            <a:ext cx="1447423" cy="999783"/>
          </a:xfrm>
          <a:prstGeom prst="ellipse">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5" name="TextovéPole 4">
            <a:extLst>
              <a:ext uri="{FF2B5EF4-FFF2-40B4-BE49-F238E27FC236}">
                <a16:creationId xmlns:a16="http://schemas.microsoft.com/office/drawing/2014/main" id="{6C8067CE-4C90-F136-4F97-06CAE67D0628}"/>
              </a:ext>
            </a:extLst>
          </p:cNvPr>
          <p:cNvSpPr txBox="1"/>
          <p:nvPr/>
        </p:nvSpPr>
        <p:spPr>
          <a:xfrm>
            <a:off x="5164412" y="1848057"/>
            <a:ext cx="3227165" cy="369204"/>
          </a:xfrm>
          <a:prstGeom prst="rect">
            <a:avLst/>
          </a:prstGeom>
          <a:solidFill>
            <a:srgbClr val="FF0000"/>
          </a:solidFill>
        </p:spPr>
        <p:txBody>
          <a:bodyPr wrap="none" rtlCol="0">
            <a:spAutoFit/>
          </a:bodyPr>
          <a:lstStyle/>
          <a:p>
            <a:r>
              <a:rPr lang="cs-CZ" sz="1799" b="1">
                <a:solidFill>
                  <a:schemeClr val="bg1"/>
                </a:solidFill>
                <a:latin typeface="Verdana" panose="020B0604030504040204" pitchFamily="34" charset="0"/>
                <a:ea typeface="Verdana" panose="020B0604030504040204" pitchFamily="34" charset="0"/>
              </a:rPr>
              <a:t>Mechanické předčištění</a:t>
            </a:r>
          </a:p>
        </p:txBody>
      </p:sp>
      <p:sp>
        <p:nvSpPr>
          <p:cNvPr id="14" name="TextovéPole 13">
            <a:extLst>
              <a:ext uri="{FF2B5EF4-FFF2-40B4-BE49-F238E27FC236}">
                <a16:creationId xmlns:a16="http://schemas.microsoft.com/office/drawing/2014/main" id="{91CA598C-EE86-D598-AF75-E0BCAC7F3569}"/>
              </a:ext>
            </a:extLst>
          </p:cNvPr>
          <p:cNvSpPr txBox="1"/>
          <p:nvPr/>
        </p:nvSpPr>
        <p:spPr>
          <a:xfrm>
            <a:off x="6819388" y="3192657"/>
            <a:ext cx="4766048" cy="369204"/>
          </a:xfrm>
          <a:prstGeom prst="rect">
            <a:avLst/>
          </a:prstGeom>
          <a:solidFill>
            <a:srgbClr val="92D050"/>
          </a:solidFill>
        </p:spPr>
        <p:txBody>
          <a:bodyPr wrap="none" rtlCol="0">
            <a:spAutoFit/>
          </a:bodyPr>
          <a:lstStyle>
            <a:defPPr>
              <a:defRPr lang="cs-CZ"/>
            </a:defPPr>
            <a:lvl1pPr>
              <a:defRPr b="1">
                <a:solidFill>
                  <a:schemeClr val="bg1"/>
                </a:solidFill>
              </a:defRPr>
            </a:lvl1pPr>
          </a:lstStyle>
          <a:p>
            <a:r>
              <a:rPr lang="cs-CZ" sz="1799">
                <a:latin typeface="Verdana" panose="020B0604030504040204" pitchFamily="34" charset="0"/>
                <a:ea typeface="Verdana" panose="020B0604030504040204" pitchFamily="34" charset="0"/>
              </a:rPr>
              <a:t>Biologické čištění – aktivační nádrž</a:t>
            </a:r>
          </a:p>
        </p:txBody>
      </p:sp>
      <p:sp>
        <p:nvSpPr>
          <p:cNvPr id="15" name="TextovéPole 14">
            <a:extLst>
              <a:ext uri="{FF2B5EF4-FFF2-40B4-BE49-F238E27FC236}">
                <a16:creationId xmlns:a16="http://schemas.microsoft.com/office/drawing/2014/main" id="{18505FFC-F82D-3FD9-B86E-201D9DEE7877}"/>
              </a:ext>
            </a:extLst>
          </p:cNvPr>
          <p:cNvSpPr txBox="1"/>
          <p:nvPr/>
        </p:nvSpPr>
        <p:spPr>
          <a:xfrm>
            <a:off x="5255869" y="5515141"/>
            <a:ext cx="4092787" cy="369204"/>
          </a:xfrm>
          <a:prstGeom prst="rect">
            <a:avLst/>
          </a:prstGeom>
          <a:solidFill>
            <a:srgbClr val="00B0F0"/>
          </a:solidFill>
        </p:spPr>
        <p:txBody>
          <a:bodyPr wrap="none" rtlCol="0">
            <a:spAutoFit/>
          </a:bodyPr>
          <a:lstStyle>
            <a:defPPr>
              <a:defRPr lang="cs-CZ"/>
            </a:defPPr>
            <a:lvl1pPr>
              <a:defRPr b="1">
                <a:solidFill>
                  <a:schemeClr val="bg1"/>
                </a:solidFill>
              </a:defRPr>
            </a:lvl1pPr>
          </a:lstStyle>
          <a:p>
            <a:r>
              <a:rPr lang="cs-CZ" sz="1799">
                <a:latin typeface="Verdana" panose="020B0604030504040204" pitchFamily="34" charset="0"/>
                <a:ea typeface="Verdana" panose="020B0604030504040204" pitchFamily="34" charset="0"/>
              </a:rPr>
              <a:t>Odtok vyčištěné odpadní vody</a:t>
            </a:r>
          </a:p>
        </p:txBody>
      </p:sp>
      <p:sp>
        <p:nvSpPr>
          <p:cNvPr id="16" name="TextovéPole 15">
            <a:extLst>
              <a:ext uri="{FF2B5EF4-FFF2-40B4-BE49-F238E27FC236}">
                <a16:creationId xmlns:a16="http://schemas.microsoft.com/office/drawing/2014/main" id="{E2DF3C42-8C1E-337B-F65A-C6F1A0C195BD}"/>
              </a:ext>
            </a:extLst>
          </p:cNvPr>
          <p:cNvSpPr txBox="1"/>
          <p:nvPr/>
        </p:nvSpPr>
        <p:spPr>
          <a:xfrm>
            <a:off x="1877858" y="3131228"/>
            <a:ext cx="2820003" cy="369204"/>
          </a:xfrm>
          <a:prstGeom prst="rect">
            <a:avLst/>
          </a:prstGeom>
          <a:solidFill>
            <a:schemeClr val="accent6">
              <a:lumMod val="75000"/>
            </a:schemeClr>
          </a:solidFill>
        </p:spPr>
        <p:txBody>
          <a:bodyPr wrap="none" rtlCol="0">
            <a:spAutoFit/>
          </a:bodyPr>
          <a:lstStyle/>
          <a:p>
            <a:r>
              <a:rPr lang="cs-CZ" sz="1799" b="1">
                <a:solidFill>
                  <a:schemeClr val="bg1"/>
                </a:solidFill>
                <a:latin typeface="Verdana" panose="020B0604030504040204" pitchFamily="34" charset="0"/>
                <a:ea typeface="Verdana" panose="020B0604030504040204" pitchFamily="34" charset="0"/>
              </a:rPr>
              <a:t>Kalové hospodářství</a:t>
            </a:r>
          </a:p>
        </p:txBody>
      </p:sp>
    </p:spTree>
    <p:extLst>
      <p:ext uri="{BB962C8B-B14F-4D97-AF65-F5344CB8AC3E}">
        <p14:creationId xmlns:p14="http://schemas.microsoft.com/office/powerpoint/2010/main" val="9047681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F8635E5F-9DF9-5F90-CE40-627C7BE0B602}"/>
              </a:ext>
            </a:extLst>
          </p:cNvPr>
          <p:cNvSpPr>
            <a:spLocks noGrp="1"/>
          </p:cNvSpPr>
          <p:nvPr>
            <p:ph type="title"/>
          </p:nvPr>
        </p:nvSpPr>
        <p:spPr>
          <a:xfrm>
            <a:off x="3485948" y="429941"/>
            <a:ext cx="6309260" cy="715089"/>
          </a:xfrm>
          <a:prstGeom prst="roundRect">
            <a:avLst/>
          </a:prstGeom>
          <a:solidFill>
            <a:srgbClr val="FF0000"/>
          </a:solidFill>
        </p:spPr>
        <p:txBody>
          <a:bodyPr wrap="none" rtlCol="0">
            <a:spAutoFit/>
          </a:bodyPr>
          <a:lstStyle/>
          <a:p>
            <a:pPr algn="l"/>
            <a:r>
              <a:rPr lang="cs-CZ" sz="3600">
                <a:solidFill>
                  <a:schemeClr val="bg1"/>
                </a:solidFill>
                <a:cs typeface="+mn-cs"/>
              </a:rPr>
              <a:t>Mechanické předčištění</a:t>
            </a:r>
          </a:p>
        </p:txBody>
      </p:sp>
      <p:sp>
        <p:nvSpPr>
          <p:cNvPr id="21" name="Šipka: doprava 20">
            <a:extLst>
              <a:ext uri="{FF2B5EF4-FFF2-40B4-BE49-F238E27FC236}">
                <a16:creationId xmlns:a16="http://schemas.microsoft.com/office/drawing/2014/main" id="{25395121-776B-2C3F-4426-EB0259332DCB}"/>
              </a:ext>
            </a:extLst>
          </p:cNvPr>
          <p:cNvSpPr/>
          <p:nvPr/>
        </p:nvSpPr>
        <p:spPr>
          <a:xfrm>
            <a:off x="4065976" y="3415374"/>
            <a:ext cx="2949889" cy="1283862"/>
          </a:xfrm>
          <a:prstGeom prst="rightArrow">
            <a:avLst/>
          </a:prstGeom>
          <a:solidFill>
            <a:srgbClr val="FF0000"/>
          </a:solidFill>
        </p:spPr>
        <p:txBody>
          <a:bodyPr vert="horz" wrap="square" lIns="91416" tIns="45708" rIns="91416" bIns="45708" rtlCol="0" anchor="ctr">
            <a:spAutoFit/>
          </a:bodyPr>
          <a:lstStyle/>
          <a:p>
            <a:pPr>
              <a:spcBef>
                <a:spcPct val="0"/>
              </a:spcBef>
            </a:pPr>
            <a:endParaRPr lang="cs-CZ" sz="3600" b="1">
              <a:solidFill>
                <a:schemeClr val="bg1"/>
              </a:solidFill>
              <a:latin typeface="Verdana" panose="020B0604030504040204" pitchFamily="34" charset="0"/>
              <a:ea typeface="Verdana" panose="020B0604030504040204" pitchFamily="34" charset="0"/>
            </a:endParaRPr>
          </a:p>
        </p:txBody>
      </p:sp>
      <p:pic>
        <p:nvPicPr>
          <p:cNvPr id="22" name="Obrázek 21" descr="Obsah obrázku snímek obrazovky, černobílá, venku&#10;&#10;Popis byl vytvořen automaticky">
            <a:extLst>
              <a:ext uri="{FF2B5EF4-FFF2-40B4-BE49-F238E27FC236}">
                <a16:creationId xmlns:a16="http://schemas.microsoft.com/office/drawing/2014/main" id="{E0EC6F53-806C-3D2C-5E0F-ECDFF8D8E6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50872"/>
            <a:ext cx="2752172" cy="1978790"/>
          </a:xfrm>
          <a:prstGeom prst="rect">
            <a:avLst/>
          </a:prstGeom>
        </p:spPr>
      </p:pic>
      <p:grpSp>
        <p:nvGrpSpPr>
          <p:cNvPr id="23" name="Skupina 22">
            <a:extLst>
              <a:ext uri="{FF2B5EF4-FFF2-40B4-BE49-F238E27FC236}">
                <a16:creationId xmlns:a16="http://schemas.microsoft.com/office/drawing/2014/main" id="{0D7A8C82-FAA7-D6AF-64DD-837D4AAF54B2}"/>
              </a:ext>
            </a:extLst>
          </p:cNvPr>
          <p:cNvGrpSpPr>
            <a:grpSpLocks noChangeAspect="1"/>
          </p:cNvGrpSpPr>
          <p:nvPr/>
        </p:nvGrpSpPr>
        <p:grpSpPr>
          <a:xfrm>
            <a:off x="447023" y="1970846"/>
            <a:ext cx="3556553" cy="4180639"/>
            <a:chOff x="6542880" y="466911"/>
            <a:chExt cx="5105870" cy="6001823"/>
          </a:xfrm>
        </p:grpSpPr>
        <p:pic>
          <p:nvPicPr>
            <p:cNvPr id="24" name="Obrázek 23" descr="Obsah obrázku šálek, kádinka, nádobí, Laboratorní vybavení&#10;&#10;Popis se vygeneroval automaticky.">
              <a:extLst>
                <a:ext uri="{FF2B5EF4-FFF2-40B4-BE49-F238E27FC236}">
                  <a16:creationId xmlns:a16="http://schemas.microsoft.com/office/drawing/2014/main" id="{91E41466-CF18-9B80-07BA-C4099C812636}"/>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t="-7566" r="-7162" b="-314"/>
            <a:stretch/>
          </p:blipFill>
          <p:spPr>
            <a:xfrm>
              <a:off x="6542880" y="466911"/>
              <a:ext cx="5105870" cy="6001823"/>
            </a:xfrm>
            <a:prstGeom prst="rect">
              <a:avLst/>
            </a:prstGeom>
          </p:spPr>
        </p:pic>
        <p:pic>
          <p:nvPicPr>
            <p:cNvPr id="25" name="Obrázek 24" descr="Obsah obrázku prášek&#10;&#10;Popis byl vytvořen automaticky se střední mírou spolehlivosti">
              <a:extLst>
                <a:ext uri="{FF2B5EF4-FFF2-40B4-BE49-F238E27FC236}">
                  <a16:creationId xmlns:a16="http://schemas.microsoft.com/office/drawing/2014/main" id="{98EF7DC5-4E0E-22E5-9DA1-CD7339F98D48}"/>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658649" y="5071071"/>
              <a:ext cx="1437166" cy="1111978"/>
            </a:xfrm>
            <a:prstGeom prst="rect">
              <a:avLst/>
            </a:prstGeom>
          </p:spPr>
        </p:pic>
        <p:pic>
          <p:nvPicPr>
            <p:cNvPr id="26" name="Obrázek 25" descr="Obsah obrázku skála, vápenec, Magmatická hornina, Nerost&#10;&#10;Popis byl vytvořen automaticky">
              <a:extLst>
                <a:ext uri="{FF2B5EF4-FFF2-40B4-BE49-F238E27FC236}">
                  <a16:creationId xmlns:a16="http://schemas.microsoft.com/office/drawing/2014/main" id="{159E9C30-452D-B52C-EEC0-499CB224F796}"/>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373622" y="5170524"/>
              <a:ext cx="642955" cy="380453"/>
            </a:xfrm>
            <a:prstGeom prst="rect">
              <a:avLst/>
            </a:prstGeom>
          </p:spPr>
        </p:pic>
        <p:pic>
          <p:nvPicPr>
            <p:cNvPr id="28" name="Obrázek 27" descr="Obsah obrázku skála, vápenec, Magmatická hornina, Nerost&#10;&#10;Popis byl vytvořen automaticky">
              <a:extLst>
                <a:ext uri="{FF2B5EF4-FFF2-40B4-BE49-F238E27FC236}">
                  <a16:creationId xmlns:a16="http://schemas.microsoft.com/office/drawing/2014/main" id="{D26220DB-A067-D7DD-269A-6E37F3441607}"/>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11584" y="5632253"/>
              <a:ext cx="642955" cy="380453"/>
            </a:xfrm>
            <a:prstGeom prst="rect">
              <a:avLst/>
            </a:prstGeom>
          </p:spPr>
        </p:pic>
        <p:pic>
          <p:nvPicPr>
            <p:cNvPr id="29" name="Obrázek 28" descr="Obsah obrázku skála, vápenec, Magmatická hornina, Nerost&#10;&#10;Popis byl vytvořen automaticky">
              <a:extLst>
                <a:ext uri="{FF2B5EF4-FFF2-40B4-BE49-F238E27FC236}">
                  <a16:creationId xmlns:a16="http://schemas.microsoft.com/office/drawing/2014/main" id="{E452D196-235F-5176-7E98-6331D699FDFC}"/>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672617" y="5260384"/>
              <a:ext cx="642955" cy="380453"/>
            </a:xfrm>
            <a:prstGeom prst="rect">
              <a:avLst/>
            </a:prstGeom>
          </p:spPr>
        </p:pic>
        <p:pic>
          <p:nvPicPr>
            <p:cNvPr id="30" name="Obrázek 29" descr="Obsah obrázku krabice&#10;&#10;Popis byl vytvořen automaticky se střední mírou spolehlivosti">
              <a:extLst>
                <a:ext uri="{FF2B5EF4-FFF2-40B4-BE49-F238E27FC236}">
                  <a16:creationId xmlns:a16="http://schemas.microsoft.com/office/drawing/2014/main" id="{176659C8-96BC-BDF4-26E3-066EE21985AE}"/>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l="24614" r="13841" b="48629"/>
            <a:stretch/>
          </p:blipFill>
          <p:spPr>
            <a:xfrm>
              <a:off x="7405092" y="4277651"/>
              <a:ext cx="1149905" cy="793420"/>
            </a:xfrm>
            <a:prstGeom prst="rect">
              <a:avLst/>
            </a:prstGeom>
          </p:spPr>
        </p:pic>
        <p:pic>
          <p:nvPicPr>
            <p:cNvPr id="31" name="Obrázek 30">
              <a:extLst>
                <a:ext uri="{FF2B5EF4-FFF2-40B4-BE49-F238E27FC236}">
                  <a16:creationId xmlns:a16="http://schemas.microsoft.com/office/drawing/2014/main" id="{FFD1088F-8205-E184-4F0C-BD7543AA198D}"/>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798669" y="4040304"/>
              <a:ext cx="1149905" cy="862185"/>
            </a:xfrm>
            <a:prstGeom prst="rect">
              <a:avLst/>
            </a:prstGeom>
          </p:spPr>
        </p:pic>
        <p:pic>
          <p:nvPicPr>
            <p:cNvPr id="32" name="Obrázek 31" descr="Obsah obrázku žlutá&#10;&#10;Popis byl vytvořen automaticky">
              <a:extLst>
                <a:ext uri="{FF2B5EF4-FFF2-40B4-BE49-F238E27FC236}">
                  <a16:creationId xmlns:a16="http://schemas.microsoft.com/office/drawing/2014/main" id="{10E2D640-75C2-2A28-C237-C9C725C0BE12}"/>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628116" y="3879878"/>
              <a:ext cx="1186939" cy="1461125"/>
            </a:xfrm>
            <a:prstGeom prst="rect">
              <a:avLst/>
            </a:prstGeom>
          </p:spPr>
        </p:pic>
      </p:grpSp>
      <p:pic>
        <p:nvPicPr>
          <p:cNvPr id="34" name="Obrázek 33" descr="Obsah obrázku kreslené, oblečení, ilustrace&#10;&#10;Popis byl vytvořen automaticky">
            <a:extLst>
              <a:ext uri="{FF2B5EF4-FFF2-40B4-BE49-F238E27FC236}">
                <a16:creationId xmlns:a16="http://schemas.microsoft.com/office/drawing/2014/main" id="{2B8E07DC-B26F-74BE-7074-787F928AC63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50403" y="1354102"/>
            <a:ext cx="2253217" cy="2404505"/>
          </a:xfrm>
          <a:prstGeom prst="rect">
            <a:avLst/>
          </a:prstGeom>
        </p:spPr>
      </p:pic>
      <p:pic>
        <p:nvPicPr>
          <p:cNvPr id="36" name="Obrázek 35" descr="Obsah obrázku kuchyňské potřeby, cedník, interiér&#10;&#10;Popis byl vytvořen automaticky">
            <a:extLst>
              <a:ext uri="{FF2B5EF4-FFF2-40B4-BE49-F238E27FC236}">
                <a16:creationId xmlns:a16="http://schemas.microsoft.com/office/drawing/2014/main" id="{65DA277D-B3BE-7C02-1586-D470D90E779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169515" y="3928444"/>
            <a:ext cx="2025527" cy="2025527"/>
          </a:xfrm>
          <a:prstGeom prst="rect">
            <a:avLst/>
          </a:prstGeom>
        </p:spPr>
      </p:pic>
      <p:pic>
        <p:nvPicPr>
          <p:cNvPr id="40" name="Obrázek 39" descr="Obsah obrázku nářadí&#10;&#10;Popis byl vytvořen automaticky">
            <a:extLst>
              <a:ext uri="{FF2B5EF4-FFF2-40B4-BE49-F238E27FC236}">
                <a16:creationId xmlns:a16="http://schemas.microsoft.com/office/drawing/2014/main" id="{2E2CF114-791A-0753-BACE-BE27196004A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06412" y="4234140"/>
            <a:ext cx="2138391" cy="1662500"/>
          </a:xfrm>
          <a:prstGeom prst="rect">
            <a:avLst/>
          </a:prstGeom>
        </p:spPr>
      </p:pic>
      <p:sp>
        <p:nvSpPr>
          <p:cNvPr id="2" name="TextovéPole 1">
            <a:extLst>
              <a:ext uri="{FF2B5EF4-FFF2-40B4-BE49-F238E27FC236}">
                <a16:creationId xmlns:a16="http://schemas.microsoft.com/office/drawing/2014/main" id="{92067FA9-01B8-7EB9-91AB-57B7679AC897}"/>
              </a:ext>
            </a:extLst>
          </p:cNvPr>
          <p:cNvSpPr txBox="1"/>
          <p:nvPr/>
        </p:nvSpPr>
        <p:spPr>
          <a:xfrm>
            <a:off x="10346983" y="1047219"/>
            <a:ext cx="475579" cy="2710550"/>
          </a:xfrm>
          <a:prstGeom prst="rect">
            <a:avLst/>
          </a:prstGeom>
          <a:noFill/>
        </p:spPr>
        <p:txBody>
          <a:bodyPr vert="wordArtVert" wrap="none" rtlCol="0">
            <a:spAutoFit/>
          </a:bodyPr>
          <a:lstStyle/>
          <a:p>
            <a:r>
              <a:rPr lang="cs-CZ" sz="1600" b="1">
                <a:solidFill>
                  <a:srgbClr val="FF0000"/>
                </a:solidFill>
                <a:latin typeface="Verdana" panose="020B0604030504040204" pitchFamily="34" charset="0"/>
                <a:ea typeface="Verdana" panose="020B0604030504040204" pitchFamily="34" charset="0"/>
              </a:rPr>
              <a:t>GRAVITACE</a:t>
            </a:r>
          </a:p>
        </p:txBody>
      </p:sp>
      <p:sp>
        <p:nvSpPr>
          <p:cNvPr id="3" name="TextovéPole 2">
            <a:extLst>
              <a:ext uri="{FF2B5EF4-FFF2-40B4-BE49-F238E27FC236}">
                <a16:creationId xmlns:a16="http://schemas.microsoft.com/office/drawing/2014/main" id="{FE0B2BB0-C34E-A644-FE82-413DCF0881BC}"/>
              </a:ext>
            </a:extLst>
          </p:cNvPr>
          <p:cNvSpPr txBox="1"/>
          <p:nvPr/>
        </p:nvSpPr>
        <p:spPr>
          <a:xfrm>
            <a:off x="7169515" y="6103265"/>
            <a:ext cx="1451038" cy="369332"/>
          </a:xfrm>
          <a:prstGeom prst="rect">
            <a:avLst/>
          </a:prstGeom>
          <a:noFill/>
        </p:spPr>
        <p:txBody>
          <a:bodyPr wrap="none" rtlCol="0">
            <a:spAutoFit/>
          </a:bodyPr>
          <a:lstStyle/>
          <a:p>
            <a:r>
              <a:rPr lang="cs-CZ" b="1">
                <a:solidFill>
                  <a:srgbClr val="FF0000"/>
                </a:solidFill>
                <a:latin typeface="Verdana" panose="020B0604030504040204" pitchFamily="34" charset="0"/>
                <a:ea typeface="Verdana" panose="020B0604030504040204" pitchFamily="34" charset="0"/>
              </a:rPr>
              <a:t>FILTRACE</a:t>
            </a:r>
          </a:p>
        </p:txBody>
      </p:sp>
      <p:sp>
        <p:nvSpPr>
          <p:cNvPr id="5" name="TextovéPole 4">
            <a:extLst>
              <a:ext uri="{FF2B5EF4-FFF2-40B4-BE49-F238E27FC236}">
                <a16:creationId xmlns:a16="http://schemas.microsoft.com/office/drawing/2014/main" id="{E176E9D7-3A70-A1FE-615B-5A8D4D8B5EAB}"/>
              </a:ext>
            </a:extLst>
          </p:cNvPr>
          <p:cNvSpPr txBox="1"/>
          <p:nvPr/>
        </p:nvSpPr>
        <p:spPr>
          <a:xfrm>
            <a:off x="9176213" y="6098060"/>
            <a:ext cx="2598788" cy="369332"/>
          </a:xfrm>
          <a:prstGeom prst="rect">
            <a:avLst/>
          </a:prstGeom>
          <a:noFill/>
        </p:spPr>
        <p:txBody>
          <a:bodyPr wrap="none" rtlCol="0">
            <a:spAutoFit/>
          </a:bodyPr>
          <a:lstStyle/>
          <a:p>
            <a:r>
              <a:rPr lang="cs-CZ" b="1">
                <a:solidFill>
                  <a:srgbClr val="FF0000"/>
                </a:solidFill>
                <a:latin typeface="Verdana" panose="020B0604030504040204" pitchFamily="34" charset="0"/>
                <a:ea typeface="Verdana" panose="020B0604030504040204" pitchFamily="34" charset="0"/>
              </a:rPr>
              <a:t>STÍRÁNÍ HLADINY</a:t>
            </a:r>
          </a:p>
        </p:txBody>
      </p:sp>
    </p:spTree>
    <p:extLst>
      <p:ext uri="{BB962C8B-B14F-4D97-AF65-F5344CB8AC3E}">
        <p14:creationId xmlns:p14="http://schemas.microsoft.com/office/powerpoint/2010/main" val="4199921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88059-BB48-A4AB-DB77-D252F8564760}"/>
            </a:ext>
          </a:extLst>
        </p:cNvPr>
        <p:cNvGrpSpPr/>
        <p:nvPr/>
      </p:nvGrpSpPr>
      <p:grpSpPr>
        <a:xfrm>
          <a:off x="0" y="0"/>
          <a:ext cx="0" cy="0"/>
          <a:chOff x="0" y="0"/>
          <a:chExt cx="0" cy="0"/>
        </a:xfrm>
      </p:grpSpPr>
      <p:pic>
        <p:nvPicPr>
          <p:cNvPr id="8" name="Obrázek 7">
            <a:extLst>
              <a:ext uri="{FF2B5EF4-FFF2-40B4-BE49-F238E27FC236}">
                <a16:creationId xmlns:a16="http://schemas.microsoft.com/office/drawing/2014/main" id="{B2FD7880-BD74-C369-3839-B9468ED40C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1335" y="4504713"/>
            <a:ext cx="2464058" cy="17227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Obrázek 8">
            <a:extLst>
              <a:ext uri="{FF2B5EF4-FFF2-40B4-BE49-F238E27FC236}">
                <a16:creationId xmlns:a16="http://schemas.microsoft.com/office/drawing/2014/main" id="{48E0DD6C-2FAE-C1C7-429C-1FAEEC5A66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22839" y="4474217"/>
            <a:ext cx="2329656" cy="17327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ovéPole 9">
            <a:extLst>
              <a:ext uri="{FF2B5EF4-FFF2-40B4-BE49-F238E27FC236}">
                <a16:creationId xmlns:a16="http://schemas.microsoft.com/office/drawing/2014/main" id="{E32E16B2-BF61-0282-04EF-392ADC2FF2CB}"/>
              </a:ext>
            </a:extLst>
          </p:cNvPr>
          <p:cNvSpPr txBox="1"/>
          <p:nvPr/>
        </p:nvSpPr>
        <p:spPr>
          <a:xfrm>
            <a:off x="8166988" y="3884187"/>
            <a:ext cx="1106393" cy="461665"/>
          </a:xfrm>
          <a:prstGeom prst="rect">
            <a:avLst/>
          </a:prstGeom>
          <a:noFill/>
        </p:spPr>
        <p:txBody>
          <a:bodyPr wrap="none" rtlCol="0">
            <a:spAutoFit/>
          </a:bodyPr>
          <a:lstStyle/>
          <a:p>
            <a:r>
              <a:rPr lang="cs-CZ" sz="2400" b="1">
                <a:solidFill>
                  <a:srgbClr val="FF0000"/>
                </a:solidFill>
                <a:latin typeface="Verdana" panose="020B0604030504040204" pitchFamily="34" charset="0"/>
                <a:ea typeface="Verdana" panose="020B0604030504040204" pitchFamily="34" charset="0"/>
              </a:rPr>
              <a:t>Česle</a:t>
            </a:r>
          </a:p>
        </p:txBody>
      </p:sp>
      <p:sp>
        <p:nvSpPr>
          <p:cNvPr id="18" name="TextovéPole 17">
            <a:extLst>
              <a:ext uri="{FF2B5EF4-FFF2-40B4-BE49-F238E27FC236}">
                <a16:creationId xmlns:a16="http://schemas.microsoft.com/office/drawing/2014/main" id="{4E4B7A5E-7266-9839-72FD-048EAA1FE440}"/>
              </a:ext>
            </a:extLst>
          </p:cNvPr>
          <p:cNvSpPr txBox="1"/>
          <p:nvPr/>
        </p:nvSpPr>
        <p:spPr>
          <a:xfrm>
            <a:off x="3430322" y="2656602"/>
            <a:ext cx="2247731" cy="461665"/>
          </a:xfrm>
          <a:prstGeom prst="rect">
            <a:avLst/>
          </a:prstGeom>
          <a:noFill/>
        </p:spPr>
        <p:txBody>
          <a:bodyPr wrap="none" rtlCol="0">
            <a:spAutoFit/>
          </a:bodyPr>
          <a:lstStyle/>
          <a:p>
            <a:r>
              <a:rPr lang="cs-CZ" sz="2400" b="1">
                <a:solidFill>
                  <a:srgbClr val="FF0000"/>
                </a:solidFill>
                <a:latin typeface="Verdana" panose="020B0604030504040204" pitchFamily="34" charset="0"/>
                <a:ea typeface="Verdana" panose="020B0604030504040204" pitchFamily="34" charset="0"/>
              </a:rPr>
              <a:t>Lapák písku</a:t>
            </a:r>
          </a:p>
        </p:txBody>
      </p:sp>
      <p:sp>
        <p:nvSpPr>
          <p:cNvPr id="19" name="TextovéPole 18">
            <a:extLst>
              <a:ext uri="{FF2B5EF4-FFF2-40B4-BE49-F238E27FC236}">
                <a16:creationId xmlns:a16="http://schemas.microsoft.com/office/drawing/2014/main" id="{43DEFBD2-0BE4-0B0E-BA89-2A79BAA4B618}"/>
              </a:ext>
            </a:extLst>
          </p:cNvPr>
          <p:cNvSpPr txBox="1"/>
          <p:nvPr/>
        </p:nvSpPr>
        <p:spPr>
          <a:xfrm>
            <a:off x="543453" y="2656602"/>
            <a:ext cx="2424062" cy="461665"/>
          </a:xfrm>
          <a:prstGeom prst="rect">
            <a:avLst/>
          </a:prstGeom>
          <a:noFill/>
        </p:spPr>
        <p:txBody>
          <a:bodyPr wrap="none" rtlCol="0">
            <a:spAutoFit/>
          </a:bodyPr>
          <a:lstStyle/>
          <a:p>
            <a:r>
              <a:rPr lang="cs-CZ" sz="2400" b="1">
                <a:solidFill>
                  <a:srgbClr val="FF0000"/>
                </a:solidFill>
                <a:latin typeface="Verdana" panose="020B0604030504040204" pitchFamily="34" charset="0"/>
                <a:ea typeface="Verdana" panose="020B0604030504040204" pitchFamily="34" charset="0"/>
              </a:rPr>
              <a:t>Lapák štěrku</a:t>
            </a:r>
          </a:p>
        </p:txBody>
      </p:sp>
      <p:sp>
        <p:nvSpPr>
          <p:cNvPr id="20" name="TextovéPole 19">
            <a:extLst>
              <a:ext uri="{FF2B5EF4-FFF2-40B4-BE49-F238E27FC236}">
                <a16:creationId xmlns:a16="http://schemas.microsoft.com/office/drawing/2014/main" id="{5DD21437-8DDE-236C-3BF0-FDF6EFC4D796}"/>
              </a:ext>
            </a:extLst>
          </p:cNvPr>
          <p:cNvSpPr txBox="1"/>
          <p:nvPr/>
        </p:nvSpPr>
        <p:spPr>
          <a:xfrm>
            <a:off x="6911011" y="2052266"/>
            <a:ext cx="1911101" cy="830997"/>
          </a:xfrm>
          <a:prstGeom prst="rect">
            <a:avLst/>
          </a:prstGeom>
          <a:noFill/>
        </p:spPr>
        <p:txBody>
          <a:bodyPr wrap="square" rtlCol="0">
            <a:spAutoFit/>
          </a:bodyPr>
          <a:lstStyle/>
          <a:p>
            <a:r>
              <a:rPr lang="cs-CZ" sz="2400" b="1">
                <a:solidFill>
                  <a:srgbClr val="FF0000"/>
                </a:solidFill>
                <a:latin typeface="Verdana" panose="020B0604030504040204" pitchFamily="34" charset="0"/>
                <a:ea typeface="Verdana" panose="020B0604030504040204" pitchFamily="34" charset="0"/>
              </a:rPr>
              <a:t>Usazovací</a:t>
            </a:r>
          </a:p>
          <a:p>
            <a:pPr algn="r"/>
            <a:r>
              <a:rPr lang="cs-CZ" sz="2400" b="1">
                <a:solidFill>
                  <a:srgbClr val="FF0000"/>
                </a:solidFill>
                <a:latin typeface="Verdana" panose="020B0604030504040204" pitchFamily="34" charset="0"/>
                <a:ea typeface="Verdana" panose="020B0604030504040204" pitchFamily="34" charset="0"/>
              </a:rPr>
              <a:t>nádrž</a:t>
            </a:r>
          </a:p>
        </p:txBody>
      </p:sp>
      <p:pic>
        <p:nvPicPr>
          <p:cNvPr id="2" name="Obrázek 1" descr="Obsah obrázku venku, obloha, voda, území&#10;&#10;Obsah vygenerovaný umělou inteligencí může být nesprávný.">
            <a:extLst>
              <a:ext uri="{FF2B5EF4-FFF2-40B4-BE49-F238E27FC236}">
                <a16:creationId xmlns:a16="http://schemas.microsoft.com/office/drawing/2014/main" id="{EFCAD950-56E7-7C54-C89C-C99AF3E505DF}"/>
              </a:ext>
            </a:extLst>
          </p:cNvPr>
          <p:cNvPicPr>
            <a:picLocks noChangeAspect="1"/>
          </p:cNvPicPr>
          <p:nvPr/>
        </p:nvPicPr>
        <p:blipFill>
          <a:blip r:embed="rId5" cstate="screen">
            <a:extLst>
              <a:ext uri="{28A0092B-C50C-407E-A947-70E740481C1C}">
                <a14:useLocalDpi xmlns:a14="http://schemas.microsoft.com/office/drawing/2010/main"/>
              </a:ext>
            </a:extLst>
          </a:blip>
          <a:srcRect b="-1736"/>
          <a:stretch/>
        </p:blipFill>
        <p:spPr>
          <a:xfrm>
            <a:off x="643132" y="3376842"/>
            <a:ext cx="2324383" cy="2879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Obrázek 2" descr="Obsah obrázku venku, obloha, strom, trať&#10;&#10;Obsah vygenerovaný umělou inteligencí může být nesprávný.">
            <a:extLst>
              <a:ext uri="{FF2B5EF4-FFF2-40B4-BE49-F238E27FC236}">
                <a16:creationId xmlns:a16="http://schemas.microsoft.com/office/drawing/2014/main" id="{044C1892-60CB-BDC4-A16D-39FEE304A603}"/>
              </a:ext>
            </a:extLst>
          </p:cNvPr>
          <p:cNvPicPr>
            <a:picLocks noChangeAspect="1"/>
          </p:cNvPicPr>
          <p:nvPr/>
        </p:nvPicPr>
        <p:blipFill>
          <a:blip r:embed="rId6"/>
          <a:stretch>
            <a:fillRect/>
          </a:stretch>
        </p:blipFill>
        <p:spPr>
          <a:xfrm>
            <a:off x="3393624" y="3376842"/>
            <a:ext cx="2236218" cy="2879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Obrázek 4" descr="Obsah obrázku obloha, venku, voda, řeka&#10;&#10;Obsah vygenerovaný umělou inteligencí může být nesprávný.">
            <a:extLst>
              <a:ext uri="{FF2B5EF4-FFF2-40B4-BE49-F238E27FC236}">
                <a16:creationId xmlns:a16="http://schemas.microsoft.com/office/drawing/2014/main" id="{188438C9-0A7C-1096-33C2-2F2F0825BAD0}"/>
              </a:ext>
            </a:extLst>
          </p:cNvPr>
          <p:cNvPicPr>
            <a:picLocks noChangeAspect="1"/>
          </p:cNvPicPr>
          <p:nvPr/>
        </p:nvPicPr>
        <p:blipFill>
          <a:blip r:embed="rId7"/>
          <a:stretch>
            <a:fillRect/>
          </a:stretch>
        </p:blipFill>
        <p:spPr>
          <a:xfrm>
            <a:off x="8972955" y="1332384"/>
            <a:ext cx="2440621" cy="24398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Obrázek 5" descr="Obsah obrázku snímek obrazovky, černobílá, venku&#10;&#10;Popis byl vytvořen automaticky">
            <a:extLst>
              <a:ext uri="{FF2B5EF4-FFF2-40B4-BE49-F238E27FC236}">
                <a16:creationId xmlns:a16="http://schemas.microsoft.com/office/drawing/2014/main" id="{4EA04A2B-DB14-1C57-C8E4-E1982A54268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 y="-50872"/>
            <a:ext cx="2752172" cy="1978790"/>
          </a:xfrm>
          <a:prstGeom prst="rect">
            <a:avLst/>
          </a:prstGeom>
        </p:spPr>
      </p:pic>
      <p:sp>
        <p:nvSpPr>
          <p:cNvPr id="12" name="Nadpis 3">
            <a:extLst>
              <a:ext uri="{FF2B5EF4-FFF2-40B4-BE49-F238E27FC236}">
                <a16:creationId xmlns:a16="http://schemas.microsoft.com/office/drawing/2014/main" id="{C0236705-FCF7-E93A-95FC-6F15196B8D9D}"/>
              </a:ext>
            </a:extLst>
          </p:cNvPr>
          <p:cNvSpPr txBox="1">
            <a:spLocks/>
          </p:cNvSpPr>
          <p:nvPr/>
        </p:nvSpPr>
        <p:spPr>
          <a:xfrm>
            <a:off x="3485948" y="429954"/>
            <a:ext cx="6309211" cy="715063"/>
          </a:xfrm>
          <a:prstGeom prst="roundRect">
            <a:avLst/>
          </a:prstGeom>
          <a:solidFill>
            <a:srgbClr val="FF0000"/>
          </a:solidFill>
        </p:spPr>
        <p:txBody>
          <a:bodyPr vert="horz" wrap="none" lIns="91416" tIns="45708" rIns="91416" bIns="45708"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cs-CZ" sz="3600" b="1">
                <a:solidFill>
                  <a:schemeClr val="bg1"/>
                </a:solidFill>
                <a:latin typeface="Verdana" panose="020B0604030504040204" pitchFamily="34" charset="0"/>
                <a:ea typeface="Verdana" panose="020B0604030504040204" pitchFamily="34" charset="0"/>
                <a:cs typeface="+mn-cs"/>
              </a:rPr>
              <a:t>Mechanické předčištění</a:t>
            </a:r>
          </a:p>
        </p:txBody>
      </p:sp>
    </p:spTree>
    <p:extLst>
      <p:ext uri="{BB962C8B-B14F-4D97-AF65-F5344CB8AC3E}">
        <p14:creationId xmlns:p14="http://schemas.microsoft.com/office/powerpoint/2010/main" val="42346034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ázek 12" descr="Obsah obrázku snímek obrazovky, černobílá, venku&#10;&#10;Popis byl vytvořen automaticky">
            <a:extLst>
              <a:ext uri="{FF2B5EF4-FFF2-40B4-BE49-F238E27FC236}">
                <a16:creationId xmlns:a16="http://schemas.microsoft.com/office/drawing/2014/main" id="{DE5B1638-61A8-400D-8A54-612C0D199D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6353"/>
            <a:ext cx="2753137" cy="1979484"/>
          </a:xfrm>
          <a:prstGeom prst="rect">
            <a:avLst/>
          </a:prstGeom>
        </p:spPr>
      </p:pic>
      <p:pic>
        <p:nvPicPr>
          <p:cNvPr id="21" name="Obrázek 20" descr="Obsah obrázku šálek, kádinka, nádobí, Laboratorní vybavení&#10;&#10;Popis se vygeneroval automaticky.">
            <a:extLst>
              <a:ext uri="{FF2B5EF4-FFF2-40B4-BE49-F238E27FC236}">
                <a16:creationId xmlns:a16="http://schemas.microsoft.com/office/drawing/2014/main" id="{0A71B8D5-7DAD-1D65-5DE9-BD74052BE98E}"/>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t="-7566" r="-7162" b="-314"/>
          <a:stretch/>
        </p:blipFill>
        <p:spPr>
          <a:xfrm>
            <a:off x="1163569" y="2156332"/>
            <a:ext cx="3376872" cy="3969429"/>
          </a:xfrm>
          <a:prstGeom prst="rect">
            <a:avLst/>
          </a:prstGeom>
        </p:spPr>
      </p:pic>
      <p:pic>
        <p:nvPicPr>
          <p:cNvPr id="28" name="Grafický objekt 27" descr="Vidlička a nůž obrys">
            <a:extLst>
              <a:ext uri="{FF2B5EF4-FFF2-40B4-BE49-F238E27FC236}">
                <a16:creationId xmlns:a16="http://schemas.microsoft.com/office/drawing/2014/main" id="{B9FCBE5A-D9DC-1633-8868-E9128F2237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38143" y="487734"/>
            <a:ext cx="1132391" cy="1132391"/>
          </a:xfrm>
          <a:prstGeom prst="rect">
            <a:avLst/>
          </a:prstGeom>
        </p:spPr>
      </p:pic>
      <p:pic>
        <p:nvPicPr>
          <p:cNvPr id="30" name="Obrázek 29" descr="Obsah obrázku klipart, ilustrace, kreslené, umění&#10;&#10;Popis byl vytvořen automaticky">
            <a:extLst>
              <a:ext uri="{FF2B5EF4-FFF2-40B4-BE49-F238E27FC236}">
                <a16:creationId xmlns:a16="http://schemas.microsoft.com/office/drawing/2014/main" id="{2F5AC976-41C8-4BA0-5FBE-2AC6B97CDC37}"/>
              </a:ext>
            </a:extLst>
          </p:cNvPr>
          <p:cNvPicPr>
            <a:picLocks noChangeAspect="1"/>
          </p:cNvPicPr>
          <p:nvPr/>
        </p:nvPicPr>
        <p:blipFill>
          <a:blip r:embed="rId7" cstate="screen">
            <a:extLst>
              <a:ext uri="{28A0092B-C50C-407E-A947-70E740481C1C}">
                <a14:useLocalDpi xmlns:a14="http://schemas.microsoft.com/office/drawing/2010/main"/>
              </a:ext>
            </a:extLst>
          </a:blip>
          <a:srcRect r="-9667"/>
          <a:stretch/>
        </p:blipFill>
        <p:spPr>
          <a:xfrm>
            <a:off x="7706882" y="2286794"/>
            <a:ext cx="2756554" cy="2361708"/>
          </a:xfrm>
          <a:prstGeom prst="rect">
            <a:avLst/>
          </a:prstGeom>
        </p:spPr>
      </p:pic>
      <p:pic>
        <p:nvPicPr>
          <p:cNvPr id="32" name="Obrázek 31" descr="Obsah obrázku smajlík, emotikona, úsměv, žlutá&#10;&#10;Popis byl vytvořen automaticky">
            <a:extLst>
              <a:ext uri="{FF2B5EF4-FFF2-40B4-BE49-F238E27FC236}">
                <a16:creationId xmlns:a16="http://schemas.microsoft.com/office/drawing/2014/main" id="{AD0E1B46-7E54-F615-B6CF-8DCFF726CD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1387" y="485341"/>
            <a:ext cx="1132391" cy="1139192"/>
          </a:xfrm>
          <a:prstGeom prst="rect">
            <a:avLst/>
          </a:prstGeom>
        </p:spPr>
      </p:pic>
      <p:pic>
        <p:nvPicPr>
          <p:cNvPr id="34" name="Obrázek 33" descr="Obsah obrázku klipart, ilustrace, kreslené, umění&#10;&#10;Popis byl vytvořen automaticky">
            <a:extLst>
              <a:ext uri="{FF2B5EF4-FFF2-40B4-BE49-F238E27FC236}">
                <a16:creationId xmlns:a16="http://schemas.microsoft.com/office/drawing/2014/main" id="{7AFE7EE3-5643-AD45-3A2E-44DA84988A48}"/>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953390" y="4447777"/>
            <a:ext cx="2476610" cy="2042713"/>
          </a:xfrm>
          <a:prstGeom prst="rect">
            <a:avLst/>
          </a:prstGeom>
        </p:spPr>
      </p:pic>
      <p:pic>
        <p:nvPicPr>
          <p:cNvPr id="35" name="Obrázek 34" descr="Obsah obrázku klipart, ilustrace, kreslené, umění&#10;&#10;Popis byl vytvořen automaticky">
            <a:extLst>
              <a:ext uri="{FF2B5EF4-FFF2-40B4-BE49-F238E27FC236}">
                <a16:creationId xmlns:a16="http://schemas.microsoft.com/office/drawing/2014/main" id="{5B8D2F7B-BD0C-95A3-9114-103E2542D1A4}"/>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268190" y="3764053"/>
            <a:ext cx="2173357" cy="2361708"/>
          </a:xfrm>
          <a:prstGeom prst="rect">
            <a:avLst/>
          </a:prstGeom>
        </p:spPr>
      </p:pic>
      <p:sp>
        <p:nvSpPr>
          <p:cNvPr id="3" name="Nadpis 3">
            <a:extLst>
              <a:ext uri="{FF2B5EF4-FFF2-40B4-BE49-F238E27FC236}">
                <a16:creationId xmlns:a16="http://schemas.microsoft.com/office/drawing/2014/main" id="{B2F8C15D-2A8E-54A8-81EB-DF532A21DA50}"/>
              </a:ext>
            </a:extLst>
          </p:cNvPr>
          <p:cNvSpPr txBox="1">
            <a:spLocks/>
          </p:cNvSpPr>
          <p:nvPr/>
        </p:nvSpPr>
        <p:spPr>
          <a:xfrm>
            <a:off x="3532141" y="636108"/>
            <a:ext cx="5102029" cy="729440"/>
          </a:xfrm>
          <a:prstGeom prst="roundRect">
            <a:avLst/>
          </a:prstGeom>
          <a:solidFill>
            <a:srgbClr val="92D050"/>
          </a:solidFill>
        </p:spPr>
        <p:txBody>
          <a:bodyPr vert="horz" wrap="square" lIns="91416" tIns="45708" rIns="91416" bIns="45708" rtlCol="0" anchor="ctr">
            <a:spAutoFit/>
          </a:bodyPr>
          <a:lstStyle>
            <a:defPPr>
              <a:defRPr lang="cs-CZ"/>
            </a:defPPr>
            <a:lvl1pPr algn="ctr">
              <a:spcBef>
                <a:spcPct val="0"/>
              </a:spcBef>
              <a:defRPr sz="4000" b="1">
                <a:solidFill>
                  <a:schemeClr val="bg1"/>
                </a:solidFill>
              </a:defRPr>
            </a:lvl1pPr>
          </a:lstStyle>
          <a:p>
            <a:r>
              <a:rPr lang="cs-CZ" sz="3600">
                <a:latin typeface="Verdana" panose="020B0604030504040204" pitchFamily="34" charset="0"/>
                <a:ea typeface="Verdana" panose="020B0604030504040204" pitchFamily="34" charset="0"/>
              </a:rPr>
              <a:t>Biologické čištění</a:t>
            </a:r>
          </a:p>
        </p:txBody>
      </p:sp>
      <p:sp>
        <p:nvSpPr>
          <p:cNvPr id="4" name="Znak plus 3">
            <a:extLst>
              <a:ext uri="{FF2B5EF4-FFF2-40B4-BE49-F238E27FC236}">
                <a16:creationId xmlns:a16="http://schemas.microsoft.com/office/drawing/2014/main" id="{20C9C066-2871-1077-465B-59A03227BF6F}"/>
              </a:ext>
            </a:extLst>
          </p:cNvPr>
          <p:cNvSpPr/>
          <p:nvPr/>
        </p:nvSpPr>
        <p:spPr>
          <a:xfrm>
            <a:off x="5112816" y="3171488"/>
            <a:ext cx="1800000" cy="1800000"/>
          </a:xfrm>
          <a:prstGeom prst="mathPlus">
            <a:avLst/>
          </a:prstGeom>
          <a:solidFill>
            <a:srgbClr val="92D050"/>
          </a:solidFill>
        </p:spPr>
        <p:txBody>
          <a:bodyPr vert="horz" wrap="none" lIns="91440" tIns="45720" rIns="91440" bIns="45720" rtlCol="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cs-CZ" sz="4000" b="1">
              <a:solidFill>
                <a:schemeClr val="bg1"/>
              </a:solidFill>
            </a:endParaRPr>
          </a:p>
        </p:txBody>
      </p:sp>
    </p:spTree>
    <p:extLst>
      <p:ext uri="{BB962C8B-B14F-4D97-AF65-F5344CB8AC3E}">
        <p14:creationId xmlns:p14="http://schemas.microsoft.com/office/powerpoint/2010/main" val="41671977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 name="Picture 3" descr="scan0051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82722" y="2904204"/>
            <a:ext cx="3981014" cy="267050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2290" name="Picture 2" descr="http://www.vscht.cz/ext/haimg/22/obrazky_profily/maca/B_251110_NAT125_pevn__j_____vlo__ky.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76165" y="2905067"/>
            <a:ext cx="3569355" cy="2669642"/>
          </a:xfrm>
          <a:prstGeom prst="rect">
            <a:avLst/>
          </a:prstGeom>
          <a:noFill/>
          <a:extLst>
            <a:ext uri="{909E8E84-426E-40DD-AFC4-6F175D3DCCD1}">
              <a14:hiddenFill xmlns:a14="http://schemas.microsoft.com/office/drawing/2010/main">
                <a:solidFill>
                  <a:srgbClr val="FFFFFF"/>
                </a:solidFill>
              </a14:hiddenFill>
            </a:ext>
          </a:extLst>
        </p:spPr>
      </p:pic>
      <p:pic>
        <p:nvPicPr>
          <p:cNvPr id="12447" name="Obrázek 12446" descr="Obsah obrázku snímek obrazovky, černobílá, venku&#10;&#10;Popis byl vytvořen automaticky">
            <a:extLst>
              <a:ext uri="{FF2B5EF4-FFF2-40B4-BE49-F238E27FC236}">
                <a16:creationId xmlns:a16="http://schemas.microsoft.com/office/drawing/2014/main" id="{764BB3EB-22AC-52B9-B8F4-0590BBC2E0B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6353"/>
            <a:ext cx="2753137" cy="1979484"/>
          </a:xfrm>
          <a:prstGeom prst="rect">
            <a:avLst/>
          </a:prstGeom>
        </p:spPr>
      </p:pic>
      <p:pic>
        <p:nvPicPr>
          <p:cNvPr id="3" name="Grafický objekt 2" descr="Mikroskop obrys">
            <a:extLst>
              <a:ext uri="{FF2B5EF4-FFF2-40B4-BE49-F238E27FC236}">
                <a16:creationId xmlns:a16="http://schemas.microsoft.com/office/drawing/2014/main" id="{2277F26B-F4A5-9175-FD67-D1879D8F1C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8458" y="2904204"/>
            <a:ext cx="2670504" cy="2670504"/>
          </a:xfrm>
          <a:prstGeom prst="rect">
            <a:avLst/>
          </a:prstGeom>
        </p:spPr>
      </p:pic>
      <p:sp>
        <p:nvSpPr>
          <p:cNvPr id="2" name="Nadpis 3">
            <a:extLst>
              <a:ext uri="{FF2B5EF4-FFF2-40B4-BE49-F238E27FC236}">
                <a16:creationId xmlns:a16="http://schemas.microsoft.com/office/drawing/2014/main" id="{AA008E96-88C4-147C-9490-4B013ED62B1A}"/>
              </a:ext>
            </a:extLst>
          </p:cNvPr>
          <p:cNvSpPr txBox="1">
            <a:spLocks/>
          </p:cNvSpPr>
          <p:nvPr/>
        </p:nvSpPr>
        <p:spPr>
          <a:xfrm>
            <a:off x="3948366" y="621866"/>
            <a:ext cx="5188273" cy="715063"/>
          </a:xfrm>
          <a:prstGeom prst="roundRect">
            <a:avLst/>
          </a:prstGeom>
          <a:solidFill>
            <a:srgbClr val="92D050"/>
          </a:solidFill>
        </p:spPr>
        <p:txBody>
          <a:bodyPr vert="horz" wrap="square" lIns="91416" tIns="45708" rIns="91416" bIns="45708" rtlCol="0" anchor="ctr">
            <a:spAutoFit/>
          </a:bodyPr>
          <a:lstStyle>
            <a:defPPr>
              <a:defRPr lang="cs-CZ"/>
            </a:defPPr>
            <a:lvl1pPr algn="ctr">
              <a:spcBef>
                <a:spcPct val="0"/>
              </a:spcBef>
              <a:defRPr sz="4000" b="1">
                <a:solidFill>
                  <a:schemeClr val="bg1"/>
                </a:solidFill>
              </a:defRPr>
            </a:lvl1pPr>
          </a:lstStyle>
          <a:p>
            <a:r>
              <a:rPr lang="cs-CZ" sz="3600">
                <a:latin typeface="Verdana" panose="020B0604030504040204" pitchFamily="34" charset="0"/>
                <a:ea typeface="Verdana" panose="020B0604030504040204" pitchFamily="34" charset="0"/>
              </a:rPr>
              <a:t>Biologické čištění</a:t>
            </a:r>
          </a:p>
        </p:txBody>
      </p:sp>
    </p:spTree>
    <p:extLst>
      <p:ext uri="{BB962C8B-B14F-4D97-AF65-F5344CB8AC3E}">
        <p14:creationId xmlns:p14="http://schemas.microsoft.com/office/powerpoint/2010/main" val="8210860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1A153-4B2D-DE74-E04D-82282C539D9D}"/>
            </a:ext>
          </a:extLst>
        </p:cNvPr>
        <p:cNvGrpSpPr/>
        <p:nvPr/>
      </p:nvGrpSpPr>
      <p:grpSpPr>
        <a:xfrm>
          <a:off x="0" y="0"/>
          <a:ext cx="0" cy="0"/>
          <a:chOff x="0" y="0"/>
          <a:chExt cx="0" cy="0"/>
        </a:xfrm>
      </p:grpSpPr>
      <p:pic>
        <p:nvPicPr>
          <p:cNvPr id="9" name="Obrázek 8">
            <a:extLst>
              <a:ext uri="{FF2B5EF4-FFF2-40B4-BE49-F238E27FC236}">
                <a16:creationId xmlns:a16="http://schemas.microsoft.com/office/drawing/2014/main" id="{A233A66D-2984-D094-5579-76A41ADD21F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3639" y="2400567"/>
            <a:ext cx="4902454" cy="36100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Obrázek 9">
            <a:extLst>
              <a:ext uri="{FF2B5EF4-FFF2-40B4-BE49-F238E27FC236}">
                <a16:creationId xmlns:a16="http://schemas.microsoft.com/office/drawing/2014/main" id="{19D1DE95-A58C-F1DD-D915-7D68B699FB7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2732" y="2442871"/>
            <a:ext cx="5389961" cy="3610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ovéPole 10">
            <a:extLst>
              <a:ext uri="{FF2B5EF4-FFF2-40B4-BE49-F238E27FC236}">
                <a16:creationId xmlns:a16="http://schemas.microsoft.com/office/drawing/2014/main" id="{C97C1F90-CFCD-842B-4DD0-85F226ECFAF8}"/>
              </a:ext>
            </a:extLst>
          </p:cNvPr>
          <p:cNvSpPr txBox="1"/>
          <p:nvPr/>
        </p:nvSpPr>
        <p:spPr>
          <a:xfrm>
            <a:off x="4763095" y="1369548"/>
            <a:ext cx="3765774" cy="584775"/>
          </a:xfrm>
          <a:prstGeom prst="rect">
            <a:avLst/>
          </a:prstGeom>
          <a:noFill/>
        </p:spPr>
        <p:txBody>
          <a:bodyPr wrap="none" rtlCol="0">
            <a:spAutoFit/>
          </a:bodyPr>
          <a:lstStyle/>
          <a:p>
            <a:r>
              <a:rPr lang="cs-CZ" sz="3200" b="1">
                <a:solidFill>
                  <a:srgbClr val="92D050"/>
                </a:solidFill>
                <a:latin typeface="Verdana" panose="020B0604030504040204" pitchFamily="34" charset="0"/>
                <a:ea typeface="Verdana" panose="020B0604030504040204" pitchFamily="34" charset="0"/>
              </a:rPr>
              <a:t>Aktivační nádrž</a:t>
            </a:r>
          </a:p>
        </p:txBody>
      </p:sp>
      <p:pic>
        <p:nvPicPr>
          <p:cNvPr id="13" name="Obrázek 12" descr="Obsah obrázku snímek obrazovky, černobílá, venku&#10;&#10;Popis byl vytvořen automaticky">
            <a:extLst>
              <a:ext uri="{FF2B5EF4-FFF2-40B4-BE49-F238E27FC236}">
                <a16:creationId xmlns:a16="http://schemas.microsoft.com/office/drawing/2014/main" id="{A1A5AAF9-5591-A960-7EB5-4D94B8FD9E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6353"/>
            <a:ext cx="2753137" cy="1979484"/>
          </a:xfrm>
          <a:prstGeom prst="rect">
            <a:avLst/>
          </a:prstGeom>
        </p:spPr>
      </p:pic>
      <p:sp>
        <p:nvSpPr>
          <p:cNvPr id="4" name="Nadpis 3">
            <a:extLst>
              <a:ext uri="{FF2B5EF4-FFF2-40B4-BE49-F238E27FC236}">
                <a16:creationId xmlns:a16="http://schemas.microsoft.com/office/drawing/2014/main" id="{DE39750B-DD79-3A64-9FD8-7C6FBCECCE51}"/>
              </a:ext>
            </a:extLst>
          </p:cNvPr>
          <p:cNvSpPr txBox="1">
            <a:spLocks/>
          </p:cNvSpPr>
          <p:nvPr/>
        </p:nvSpPr>
        <p:spPr>
          <a:xfrm>
            <a:off x="3875011" y="449879"/>
            <a:ext cx="5217018" cy="715063"/>
          </a:xfrm>
          <a:prstGeom prst="roundRect">
            <a:avLst/>
          </a:prstGeom>
          <a:solidFill>
            <a:srgbClr val="92D050"/>
          </a:solidFill>
        </p:spPr>
        <p:txBody>
          <a:bodyPr vert="horz" wrap="square" lIns="91416" tIns="45708" rIns="91416" bIns="45708" rtlCol="0" anchor="ctr">
            <a:spAutoFit/>
          </a:bodyPr>
          <a:lstStyle>
            <a:defPPr>
              <a:defRPr lang="cs-CZ"/>
            </a:defPPr>
            <a:lvl1pPr algn="ctr">
              <a:spcBef>
                <a:spcPct val="0"/>
              </a:spcBef>
              <a:defRPr sz="4000" b="1">
                <a:solidFill>
                  <a:schemeClr val="bg1"/>
                </a:solidFill>
              </a:defRPr>
            </a:lvl1pPr>
          </a:lstStyle>
          <a:p>
            <a:r>
              <a:rPr lang="cs-CZ" sz="3600">
                <a:latin typeface="Verdana" panose="020B0604030504040204" pitchFamily="34" charset="0"/>
                <a:ea typeface="Verdana" panose="020B0604030504040204" pitchFamily="34" charset="0"/>
              </a:rPr>
              <a:t>Biologické čištění</a:t>
            </a:r>
          </a:p>
        </p:txBody>
      </p:sp>
      <p:pic>
        <p:nvPicPr>
          <p:cNvPr id="6" name="Grafický objekt 5" descr="Bubliny obrys">
            <a:extLst>
              <a:ext uri="{FF2B5EF4-FFF2-40B4-BE49-F238E27FC236}">
                <a16:creationId xmlns:a16="http://schemas.microsoft.com/office/drawing/2014/main" id="{53B5A303-E576-E247-E379-03B36185FE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85335" y="565302"/>
            <a:ext cx="1215588" cy="1215588"/>
          </a:xfrm>
          <a:prstGeom prst="rect">
            <a:avLst/>
          </a:prstGeom>
        </p:spPr>
      </p:pic>
      <p:pic>
        <p:nvPicPr>
          <p:cNvPr id="18" name="Obrázek 17" descr="Obsah obrázku černá, tma&#10;&#10;Obsah vygenerovaný umělou inteligencí může být nesprávný.">
            <a:extLst>
              <a:ext uri="{FF2B5EF4-FFF2-40B4-BE49-F238E27FC236}">
                <a16:creationId xmlns:a16="http://schemas.microsoft.com/office/drawing/2014/main" id="{BF0C510C-D2B8-0F99-E581-B040355F16F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725295" y="739191"/>
            <a:ext cx="1041700" cy="1041700"/>
          </a:xfrm>
          <a:prstGeom prst="rect">
            <a:avLst/>
          </a:prstGeom>
        </p:spPr>
      </p:pic>
    </p:spTree>
    <p:extLst>
      <p:ext uri="{BB962C8B-B14F-4D97-AF65-F5344CB8AC3E}">
        <p14:creationId xmlns:p14="http://schemas.microsoft.com/office/powerpoint/2010/main" val="36070970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AA40171-BD7E-2691-70D8-5525C9036165}"/>
              </a:ext>
            </a:extLst>
          </p:cNvPr>
          <p:cNvSpPr>
            <a:spLocks noGrp="1"/>
          </p:cNvSpPr>
          <p:nvPr>
            <p:ph type="title"/>
          </p:nvPr>
        </p:nvSpPr>
        <p:spPr>
          <a:xfrm>
            <a:off x="1892595" y="318982"/>
            <a:ext cx="8229600" cy="1143000"/>
          </a:xfrm>
        </p:spPr>
        <p:txBody>
          <a:bodyPr/>
          <a:lstStyle/>
          <a:p>
            <a:r>
              <a:rPr lang="cs-CZ">
                <a:ea typeface="Calibri"/>
                <a:cs typeface="Calibri"/>
              </a:rPr>
              <a:t>… a co jedí?</a:t>
            </a:r>
            <a:endParaRPr lang="cs-CZ"/>
          </a:p>
        </p:txBody>
      </p:sp>
      <p:pic>
        <p:nvPicPr>
          <p:cNvPr id="4" name="Grafický objekt 3" descr="Vidlička a nůž obrys">
            <a:extLst>
              <a:ext uri="{FF2B5EF4-FFF2-40B4-BE49-F238E27FC236}">
                <a16:creationId xmlns:a16="http://schemas.microsoft.com/office/drawing/2014/main" id="{0B7D717B-5933-58EF-10E5-E32B90719B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38555" y="350012"/>
            <a:ext cx="1132391" cy="1132391"/>
          </a:xfrm>
          <a:prstGeom prst="rect">
            <a:avLst/>
          </a:prstGeom>
        </p:spPr>
      </p:pic>
      <p:pic>
        <p:nvPicPr>
          <p:cNvPr id="5" name="Obrázek 4" descr="Obsah obrázku smajlík, emotikona, úsměv, žlutá&#10;&#10;Popis byl vytvořen automaticky">
            <a:extLst>
              <a:ext uri="{FF2B5EF4-FFF2-40B4-BE49-F238E27FC236}">
                <a16:creationId xmlns:a16="http://schemas.microsoft.com/office/drawing/2014/main" id="{39B703AD-2D3C-76F1-1CC4-6E20B3630A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4810" y="306541"/>
            <a:ext cx="1132391" cy="1139192"/>
          </a:xfrm>
          <a:prstGeom prst="rect">
            <a:avLst/>
          </a:prstGeom>
        </p:spPr>
      </p:pic>
      <p:pic>
        <p:nvPicPr>
          <p:cNvPr id="6" name="Obrázek 5" descr="Obsah obrázku šálek, kádinka, nádobí, Laboratorní vybavení&#10;&#10;Popis se vygeneroval automaticky.">
            <a:extLst>
              <a:ext uri="{FF2B5EF4-FFF2-40B4-BE49-F238E27FC236}">
                <a16:creationId xmlns:a16="http://schemas.microsoft.com/office/drawing/2014/main" id="{830EA791-8DFB-904D-22C4-45011B0F82FB}"/>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t="-7566" r="-7162" b="-314"/>
          <a:stretch/>
        </p:blipFill>
        <p:spPr>
          <a:xfrm>
            <a:off x="3896523" y="1186874"/>
            <a:ext cx="4395779" cy="5167128"/>
          </a:xfrm>
          <a:prstGeom prst="rect">
            <a:avLst/>
          </a:prstGeom>
        </p:spPr>
      </p:pic>
      <p:pic>
        <p:nvPicPr>
          <p:cNvPr id="11" name="Obrázek 10" descr="Obsah obrázku text, snímek obrazovky, Písmo, bílé&#10;&#10;Obsah vygenerovaný umělou inteligencí může být nesprávný.">
            <a:extLst>
              <a:ext uri="{FF2B5EF4-FFF2-40B4-BE49-F238E27FC236}">
                <a16:creationId xmlns:a16="http://schemas.microsoft.com/office/drawing/2014/main" id="{AF326737-2B9A-23A1-F4C3-A2262C48F1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74474" y="3969718"/>
            <a:ext cx="2519344" cy="2519344"/>
          </a:xfrm>
          <a:prstGeom prst="rect">
            <a:avLst/>
          </a:prstGeom>
        </p:spPr>
      </p:pic>
      <p:pic>
        <p:nvPicPr>
          <p:cNvPr id="13" name="Obrázek 12" descr="Obsah obrázku text, Písmo, snímek obrazovky, Grafika&#10;&#10;Obsah vygenerovaný umělou inteligencí může být nesprávný.">
            <a:extLst>
              <a:ext uri="{FF2B5EF4-FFF2-40B4-BE49-F238E27FC236}">
                <a16:creationId xmlns:a16="http://schemas.microsoft.com/office/drawing/2014/main" id="{398CB353-FE34-5689-5877-BCC3BF0A6A8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74474" y="1494935"/>
            <a:ext cx="2519344" cy="2519344"/>
          </a:xfrm>
          <a:prstGeom prst="rect">
            <a:avLst/>
          </a:prstGeom>
        </p:spPr>
      </p:pic>
      <p:pic>
        <p:nvPicPr>
          <p:cNvPr id="15" name="Obrázek 14" descr="Obsah obrázku text, snímek obrazovky, Písmo, Grafika&#10;&#10;Obsah vygenerovaný umělou inteligencí může být nesprávný.">
            <a:extLst>
              <a:ext uri="{FF2B5EF4-FFF2-40B4-BE49-F238E27FC236}">
                <a16:creationId xmlns:a16="http://schemas.microsoft.com/office/drawing/2014/main" id="{E54768F5-557B-1A62-8AB6-87EAC19507B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89455" y="1593548"/>
            <a:ext cx="2519344" cy="2519344"/>
          </a:xfrm>
          <a:prstGeom prst="rect">
            <a:avLst/>
          </a:prstGeom>
        </p:spPr>
      </p:pic>
      <p:pic>
        <p:nvPicPr>
          <p:cNvPr id="17" name="Obrázek 16" descr="Obsah obrázku text, snímek obrazovky, Písmo, Grafika&#10;&#10;Obsah vygenerovaný umělou inteligencí může být nesprávný.">
            <a:extLst>
              <a:ext uri="{FF2B5EF4-FFF2-40B4-BE49-F238E27FC236}">
                <a16:creationId xmlns:a16="http://schemas.microsoft.com/office/drawing/2014/main" id="{83AB0640-04C5-F958-9ACA-344B16A31C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89455" y="4059687"/>
            <a:ext cx="2519344" cy="2519344"/>
          </a:xfrm>
          <a:prstGeom prst="rect">
            <a:avLst/>
          </a:prstGeom>
        </p:spPr>
      </p:pic>
    </p:spTree>
    <p:extLst>
      <p:ext uri="{BB962C8B-B14F-4D97-AF65-F5344CB8AC3E}">
        <p14:creationId xmlns:p14="http://schemas.microsoft.com/office/powerpoint/2010/main" val="29854198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descr="Obsah obrázku snímek obrazovky, strom, černobílá, venku&#10;&#10;Popis byl vytvořen automaticky">
            <a:extLst>
              <a:ext uri="{FF2B5EF4-FFF2-40B4-BE49-F238E27FC236}">
                <a16:creationId xmlns:a16="http://schemas.microsoft.com/office/drawing/2014/main" id="{CCE03749-DF97-8C31-896C-7BE9EA60F8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93"/>
            <a:ext cx="4004564" cy="2879250"/>
          </a:xfrm>
          <a:prstGeom prst="rect">
            <a:avLst/>
          </a:prstGeom>
        </p:spPr>
      </p:pic>
      <p:sp>
        <p:nvSpPr>
          <p:cNvPr id="7" name="TextovéPole 6">
            <a:extLst>
              <a:ext uri="{FF2B5EF4-FFF2-40B4-BE49-F238E27FC236}">
                <a16:creationId xmlns:a16="http://schemas.microsoft.com/office/drawing/2014/main" id="{F261D8D3-E315-0C9E-9074-D64FCCE82959}"/>
              </a:ext>
            </a:extLst>
          </p:cNvPr>
          <p:cNvSpPr txBox="1"/>
          <p:nvPr/>
        </p:nvSpPr>
        <p:spPr>
          <a:xfrm>
            <a:off x="328694" y="3059297"/>
            <a:ext cx="3958135" cy="523220"/>
          </a:xfrm>
          <a:prstGeom prst="rect">
            <a:avLst/>
          </a:prstGeom>
          <a:noFill/>
        </p:spPr>
        <p:txBody>
          <a:bodyPr wrap="none" rtlCol="0">
            <a:spAutoFit/>
          </a:bodyPr>
          <a:lstStyle/>
          <a:p>
            <a:r>
              <a:rPr lang="cs-CZ" sz="2800" b="1">
                <a:solidFill>
                  <a:srgbClr val="00B0F0"/>
                </a:solidFill>
                <a:latin typeface="Verdana" panose="020B0604030504040204" pitchFamily="34" charset="0"/>
                <a:ea typeface="Verdana" panose="020B0604030504040204" pitchFamily="34" charset="0"/>
              </a:rPr>
              <a:t>Dosazovací nádrže</a:t>
            </a:r>
          </a:p>
        </p:txBody>
      </p:sp>
      <p:pic>
        <p:nvPicPr>
          <p:cNvPr id="8" name="Obrázek 7">
            <a:extLst>
              <a:ext uri="{FF2B5EF4-FFF2-40B4-BE49-F238E27FC236}">
                <a16:creationId xmlns:a16="http://schemas.microsoft.com/office/drawing/2014/main" id="{54AE5354-AEBF-1E08-B0ED-0B210B7F4DA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1326" y="3798704"/>
            <a:ext cx="3378118" cy="25156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2" descr="http://www.pcs-sapporo.com/en/img/case/img45.jpg">
            <a:extLst>
              <a:ext uri="{FF2B5EF4-FFF2-40B4-BE49-F238E27FC236}">
                <a16:creationId xmlns:a16="http://schemas.microsoft.com/office/drawing/2014/main" id="{D09CEEC8-B8A7-8312-5588-9AE11C18E7F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42201" y="1676141"/>
            <a:ext cx="2175729" cy="4638183"/>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3">
            <a:extLst>
              <a:ext uri="{FF2B5EF4-FFF2-40B4-BE49-F238E27FC236}">
                <a16:creationId xmlns:a16="http://schemas.microsoft.com/office/drawing/2014/main" id="{3E123FDE-848D-51F2-F08A-068209DC709C}"/>
              </a:ext>
            </a:extLst>
          </p:cNvPr>
          <p:cNvSpPr txBox="1">
            <a:spLocks/>
          </p:cNvSpPr>
          <p:nvPr/>
        </p:nvSpPr>
        <p:spPr>
          <a:xfrm>
            <a:off x="4255753" y="487735"/>
            <a:ext cx="7199142" cy="646986"/>
          </a:xfrm>
          <a:prstGeom prst="roundRect">
            <a:avLst/>
          </a:prstGeom>
          <a:solidFill>
            <a:srgbClr val="00B0F0"/>
          </a:solidFill>
        </p:spPr>
        <p:txBody>
          <a:bodyPr wrap="square" rtlCol="0">
            <a:spAutoFit/>
          </a:bodyPr>
          <a:lstStyle>
            <a:defPPr>
              <a:defRPr lang="cs-CZ"/>
            </a:defPPr>
            <a:lvl1pPr>
              <a:defRPr sz="4000" b="1">
                <a:solidFill>
                  <a:schemeClr val="bg1"/>
                </a:solidFill>
              </a:defRPr>
            </a:lvl1pPr>
          </a:lstStyle>
          <a:p>
            <a:r>
              <a:rPr lang="cs-CZ" sz="3200">
                <a:latin typeface="Verdana" panose="020B0604030504040204" pitchFamily="34" charset="0"/>
                <a:ea typeface="Verdana" panose="020B0604030504040204" pitchFamily="34" charset="0"/>
              </a:rPr>
              <a:t>Odtok vyčištěné odpadní vody</a:t>
            </a:r>
          </a:p>
        </p:txBody>
      </p:sp>
      <p:cxnSp>
        <p:nvCxnSpPr>
          <p:cNvPr id="4" name="Přímá spojnice se šipkou 3">
            <a:extLst>
              <a:ext uri="{FF2B5EF4-FFF2-40B4-BE49-F238E27FC236}">
                <a16:creationId xmlns:a16="http://schemas.microsoft.com/office/drawing/2014/main" id="{AAB0B2CD-DEFE-3A44-649C-4A25D686587A}"/>
              </a:ext>
            </a:extLst>
          </p:cNvPr>
          <p:cNvCxnSpPr>
            <a:cxnSpLocks/>
          </p:cNvCxnSpPr>
          <p:nvPr/>
        </p:nvCxnSpPr>
        <p:spPr>
          <a:xfrm flipV="1">
            <a:off x="6342918" y="2581214"/>
            <a:ext cx="1318824" cy="1002509"/>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Přímá spojnice se šipkou 9">
            <a:extLst>
              <a:ext uri="{FF2B5EF4-FFF2-40B4-BE49-F238E27FC236}">
                <a16:creationId xmlns:a16="http://schemas.microsoft.com/office/drawing/2014/main" id="{59694C56-57A8-891A-9F9E-8B37EE95CC8C}"/>
              </a:ext>
            </a:extLst>
          </p:cNvPr>
          <p:cNvCxnSpPr>
            <a:cxnSpLocks/>
          </p:cNvCxnSpPr>
          <p:nvPr/>
        </p:nvCxnSpPr>
        <p:spPr>
          <a:xfrm>
            <a:off x="6381533" y="5056513"/>
            <a:ext cx="1161211" cy="0"/>
          </a:xfrm>
          <a:prstGeom prst="straightConnector1">
            <a:avLst/>
          </a:prstGeom>
          <a:ln w="762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Nadpis 3">
            <a:extLst>
              <a:ext uri="{FF2B5EF4-FFF2-40B4-BE49-F238E27FC236}">
                <a16:creationId xmlns:a16="http://schemas.microsoft.com/office/drawing/2014/main" id="{0768B003-EEBB-324E-F1A8-6C94F3AB00EF}"/>
              </a:ext>
            </a:extLst>
          </p:cNvPr>
          <p:cNvSpPr txBox="1">
            <a:spLocks/>
          </p:cNvSpPr>
          <p:nvPr/>
        </p:nvSpPr>
        <p:spPr>
          <a:xfrm>
            <a:off x="7780618" y="2301943"/>
            <a:ext cx="1678454" cy="442674"/>
          </a:xfrm>
          <a:prstGeom prst="roundRect">
            <a:avLst/>
          </a:prstGeom>
          <a:solidFill>
            <a:srgbClr val="00B0F0"/>
          </a:solidFill>
        </p:spPr>
        <p:txBody>
          <a:bodyPr wrap="none" rtlCol="0">
            <a:spAutoFit/>
          </a:bodyPr>
          <a:lstStyle>
            <a:defPPr>
              <a:defRPr lang="cs-CZ"/>
            </a:defPPr>
            <a:lvl1pPr>
              <a:defRPr sz="4000" b="1">
                <a:solidFill>
                  <a:schemeClr val="bg1"/>
                </a:solidFill>
              </a:defRPr>
            </a:lvl1pPr>
          </a:lstStyle>
          <a:p>
            <a:r>
              <a:rPr lang="cs-CZ" sz="2000">
                <a:latin typeface="Verdana" panose="020B0604030504040204" pitchFamily="34" charset="0"/>
                <a:ea typeface="Verdana" panose="020B0604030504040204" pitchFamily="34" charset="0"/>
              </a:rPr>
              <a:t>čistá voda</a:t>
            </a:r>
          </a:p>
        </p:txBody>
      </p:sp>
      <p:sp>
        <p:nvSpPr>
          <p:cNvPr id="22" name="Nadpis 3">
            <a:extLst>
              <a:ext uri="{FF2B5EF4-FFF2-40B4-BE49-F238E27FC236}">
                <a16:creationId xmlns:a16="http://schemas.microsoft.com/office/drawing/2014/main" id="{18AF4EE7-0B82-0B81-FF7F-D6A4B0661D18}"/>
              </a:ext>
            </a:extLst>
          </p:cNvPr>
          <p:cNvSpPr txBox="1">
            <a:spLocks/>
          </p:cNvSpPr>
          <p:nvPr/>
        </p:nvSpPr>
        <p:spPr>
          <a:xfrm>
            <a:off x="7661742" y="4827268"/>
            <a:ext cx="2305077" cy="442674"/>
          </a:xfrm>
          <a:prstGeom prst="roundRect">
            <a:avLst/>
          </a:prstGeom>
          <a:solidFill>
            <a:schemeClr val="accent6">
              <a:lumMod val="50000"/>
            </a:schemeClr>
          </a:solidFill>
        </p:spPr>
        <p:txBody>
          <a:bodyPr wrap="none" rtlCol="0">
            <a:spAutoFit/>
          </a:bodyPr>
          <a:lstStyle>
            <a:defPPr>
              <a:defRPr lang="cs-CZ"/>
            </a:defPPr>
            <a:lvl1pPr>
              <a:defRPr sz="4000" b="1">
                <a:solidFill>
                  <a:schemeClr val="bg1"/>
                </a:solidFill>
              </a:defRPr>
            </a:lvl1pPr>
          </a:lstStyle>
          <a:p>
            <a:r>
              <a:rPr lang="cs-CZ" sz="2000">
                <a:latin typeface="Verdana" panose="020B0604030504040204" pitchFamily="34" charset="0"/>
                <a:ea typeface="Verdana" panose="020B0604030504040204" pitchFamily="34" charset="0"/>
              </a:rPr>
              <a:t>aktivovaný kal</a:t>
            </a:r>
          </a:p>
        </p:txBody>
      </p:sp>
      <p:grpSp>
        <p:nvGrpSpPr>
          <p:cNvPr id="30" name="Skupina 29">
            <a:extLst>
              <a:ext uri="{FF2B5EF4-FFF2-40B4-BE49-F238E27FC236}">
                <a16:creationId xmlns:a16="http://schemas.microsoft.com/office/drawing/2014/main" id="{C081E23A-EF8E-1DA1-4ECD-F25A9FE47537}"/>
              </a:ext>
            </a:extLst>
          </p:cNvPr>
          <p:cNvGrpSpPr>
            <a:grpSpLocks noChangeAspect="1"/>
          </p:cNvGrpSpPr>
          <p:nvPr/>
        </p:nvGrpSpPr>
        <p:grpSpPr>
          <a:xfrm>
            <a:off x="9953252" y="4407899"/>
            <a:ext cx="1850711" cy="1733412"/>
            <a:chOff x="7169846" y="2329436"/>
            <a:chExt cx="4489326" cy="4204791"/>
          </a:xfrm>
        </p:grpSpPr>
        <p:pic>
          <p:nvPicPr>
            <p:cNvPr id="27" name="Obrázek 26" descr="Obsah obrázku klipart, ilustrace, kreslené, umění&#10;&#10;Popis byl vytvořen automaticky">
              <a:extLst>
                <a:ext uri="{FF2B5EF4-FFF2-40B4-BE49-F238E27FC236}">
                  <a16:creationId xmlns:a16="http://schemas.microsoft.com/office/drawing/2014/main" id="{4AF2FC3F-80A5-D242-B1CB-F939192015C9}"/>
                </a:ext>
              </a:extLst>
            </p:cNvPr>
            <p:cNvPicPr>
              <a:picLocks noChangeAspect="1"/>
            </p:cNvPicPr>
            <p:nvPr/>
          </p:nvPicPr>
          <p:blipFill>
            <a:blip r:embed="rId6"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28" name="Obrázek 27" descr="Obsah obrázku klipart, ilustrace, kreslené, umění&#10;&#10;Popis byl vytvořen automaticky">
              <a:extLst>
                <a:ext uri="{FF2B5EF4-FFF2-40B4-BE49-F238E27FC236}">
                  <a16:creationId xmlns:a16="http://schemas.microsoft.com/office/drawing/2014/main" id="{73B31626-24D8-C2F2-8B29-B163B30CA7C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29" name="Obrázek 28" descr="Obsah obrázku klipart, ilustrace, kreslené, umění&#10;&#10;Popis byl vytvořen automaticky">
              <a:extLst>
                <a:ext uri="{FF2B5EF4-FFF2-40B4-BE49-F238E27FC236}">
                  <a16:creationId xmlns:a16="http://schemas.microsoft.com/office/drawing/2014/main" id="{EBEA8B03-1249-A51D-C193-14C9C0FD391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pic>
        <p:nvPicPr>
          <p:cNvPr id="32" name="Obrázek 31" descr="Obsah obrázku kreslené, umění&#10;&#10;Obsah vygenerovaný umělou inteligencí může být nesprávný.">
            <a:extLst>
              <a:ext uri="{FF2B5EF4-FFF2-40B4-BE49-F238E27FC236}">
                <a16:creationId xmlns:a16="http://schemas.microsoft.com/office/drawing/2014/main" id="{FAF100CB-E7A6-C49B-CF3B-104D1EAF3E6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83406" y="1744206"/>
            <a:ext cx="1833470" cy="1833470"/>
          </a:xfrm>
          <a:prstGeom prst="rect">
            <a:avLst/>
          </a:prstGeom>
        </p:spPr>
      </p:pic>
    </p:spTree>
    <p:extLst>
      <p:ext uri="{BB962C8B-B14F-4D97-AF65-F5344CB8AC3E}">
        <p14:creationId xmlns:p14="http://schemas.microsoft.com/office/powerpoint/2010/main" val="13293069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99BBB79-D97C-F8DC-5FCD-DC9E479EF977}"/>
              </a:ext>
            </a:extLst>
          </p:cNvPr>
          <p:cNvSpPr>
            <a:spLocks noGrp="1"/>
          </p:cNvSpPr>
          <p:nvPr>
            <p:ph type="title"/>
          </p:nvPr>
        </p:nvSpPr>
        <p:spPr>
          <a:xfrm>
            <a:off x="1387088" y="274638"/>
            <a:ext cx="9909544" cy="1143000"/>
          </a:xfrm>
        </p:spPr>
        <p:txBody>
          <a:bodyPr>
            <a:normAutofit/>
          </a:bodyPr>
          <a:lstStyle/>
          <a:p>
            <a:r>
              <a:rPr lang="cs-CZ"/>
              <a:t>…a co s aktivovaným kalem?</a:t>
            </a:r>
          </a:p>
        </p:txBody>
      </p:sp>
      <p:sp>
        <p:nvSpPr>
          <p:cNvPr id="52" name="TextovéPole 51">
            <a:extLst>
              <a:ext uri="{FF2B5EF4-FFF2-40B4-BE49-F238E27FC236}">
                <a16:creationId xmlns:a16="http://schemas.microsoft.com/office/drawing/2014/main" id="{85524EBF-C53A-5AE5-E284-ED9D6307908B}"/>
              </a:ext>
            </a:extLst>
          </p:cNvPr>
          <p:cNvSpPr txBox="1"/>
          <p:nvPr/>
        </p:nvSpPr>
        <p:spPr>
          <a:xfrm>
            <a:off x="3881019" y="5086138"/>
            <a:ext cx="2448106" cy="461665"/>
          </a:xfrm>
          <a:prstGeom prst="rect">
            <a:avLst/>
          </a:prstGeom>
          <a:noFill/>
        </p:spPr>
        <p:txBody>
          <a:bodyPr wrap="none" rtlCol="0">
            <a:spAutoFit/>
          </a:bodyPr>
          <a:lstStyle/>
          <a:p>
            <a:r>
              <a:rPr lang="cs-CZ" sz="2400" b="1">
                <a:solidFill>
                  <a:srgbClr val="DE1A21"/>
                </a:solidFill>
                <a:latin typeface="Verdana" panose="020B0604030504040204" pitchFamily="34" charset="0"/>
                <a:ea typeface="Verdana" panose="020B0604030504040204" pitchFamily="34" charset="0"/>
              </a:rPr>
              <a:t>Zpátky čistit!</a:t>
            </a:r>
          </a:p>
        </p:txBody>
      </p:sp>
      <p:grpSp>
        <p:nvGrpSpPr>
          <p:cNvPr id="55" name="Skupina 54">
            <a:extLst>
              <a:ext uri="{FF2B5EF4-FFF2-40B4-BE49-F238E27FC236}">
                <a16:creationId xmlns:a16="http://schemas.microsoft.com/office/drawing/2014/main" id="{B7E0E4D7-61F7-E36E-FCB0-6249C84B8405}"/>
              </a:ext>
            </a:extLst>
          </p:cNvPr>
          <p:cNvGrpSpPr/>
          <p:nvPr/>
        </p:nvGrpSpPr>
        <p:grpSpPr>
          <a:xfrm>
            <a:off x="2144181" y="1418162"/>
            <a:ext cx="7900462" cy="3472964"/>
            <a:chOff x="2285035" y="1964405"/>
            <a:chExt cx="7902520" cy="3473869"/>
          </a:xfrm>
        </p:grpSpPr>
        <p:grpSp>
          <p:nvGrpSpPr>
            <p:cNvPr id="30" name="Skupina 29">
              <a:extLst>
                <a:ext uri="{FF2B5EF4-FFF2-40B4-BE49-F238E27FC236}">
                  <a16:creationId xmlns:a16="http://schemas.microsoft.com/office/drawing/2014/main" id="{12D5F2C9-7BFB-43BD-7759-1A3F76D2710B}"/>
                </a:ext>
              </a:extLst>
            </p:cNvPr>
            <p:cNvGrpSpPr/>
            <p:nvPr/>
          </p:nvGrpSpPr>
          <p:grpSpPr>
            <a:xfrm>
              <a:off x="6193242" y="2020880"/>
              <a:ext cx="3994313" cy="3277211"/>
              <a:chOff x="4830514" y="2020880"/>
              <a:chExt cx="3994313" cy="3277211"/>
            </a:xfrm>
          </p:grpSpPr>
          <p:grpSp>
            <p:nvGrpSpPr>
              <p:cNvPr id="20" name="Skupina 19">
                <a:extLst>
                  <a:ext uri="{FF2B5EF4-FFF2-40B4-BE49-F238E27FC236}">
                    <a16:creationId xmlns:a16="http://schemas.microsoft.com/office/drawing/2014/main" id="{490905FC-1DA0-615E-1C0C-7004EDAA853D}"/>
                  </a:ext>
                </a:extLst>
              </p:cNvPr>
              <p:cNvGrpSpPr/>
              <p:nvPr/>
            </p:nvGrpSpPr>
            <p:grpSpPr>
              <a:xfrm>
                <a:off x="4830514" y="2020880"/>
                <a:ext cx="3897004" cy="1758255"/>
                <a:chOff x="4830514" y="2020880"/>
                <a:chExt cx="3897004" cy="1758255"/>
              </a:xfrm>
            </p:grpSpPr>
            <p:grpSp>
              <p:nvGrpSpPr>
                <p:cNvPr id="12" name="Skupina 11">
                  <a:extLst>
                    <a:ext uri="{FF2B5EF4-FFF2-40B4-BE49-F238E27FC236}">
                      <a16:creationId xmlns:a16="http://schemas.microsoft.com/office/drawing/2014/main" id="{909B070D-2CFB-313A-81DA-7332C9DE2191}"/>
                    </a:ext>
                  </a:extLst>
                </p:cNvPr>
                <p:cNvGrpSpPr>
                  <a:grpSpLocks noChangeAspect="1"/>
                </p:cNvGrpSpPr>
                <p:nvPr/>
              </p:nvGrpSpPr>
              <p:grpSpPr>
                <a:xfrm>
                  <a:off x="6876325" y="2045271"/>
                  <a:ext cx="1851193" cy="1733864"/>
                  <a:chOff x="7169846" y="2329436"/>
                  <a:chExt cx="4489326" cy="4204791"/>
                </a:xfrm>
              </p:grpSpPr>
              <p:pic>
                <p:nvPicPr>
                  <p:cNvPr id="13" name="Obrázek 12" descr="Obsah obrázku klipart, ilustrace, kreslené, umění&#10;&#10;Popis byl vytvořen automaticky">
                    <a:extLst>
                      <a:ext uri="{FF2B5EF4-FFF2-40B4-BE49-F238E27FC236}">
                        <a16:creationId xmlns:a16="http://schemas.microsoft.com/office/drawing/2014/main" id="{5EB1C722-720E-1BD9-4784-C4B331DAF8BE}"/>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14" name="Obrázek 13" descr="Obsah obrázku klipart, ilustrace, kreslené, umění&#10;&#10;Popis byl vytvořen automaticky">
                    <a:extLst>
                      <a:ext uri="{FF2B5EF4-FFF2-40B4-BE49-F238E27FC236}">
                        <a16:creationId xmlns:a16="http://schemas.microsoft.com/office/drawing/2014/main" id="{56A1E5F5-1FC4-9DC4-3E78-D28919A3DF8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15" name="Obrázek 14" descr="Obsah obrázku klipart, ilustrace, kreslené, umění&#10;&#10;Popis byl vytvořen automaticky">
                    <a:extLst>
                      <a:ext uri="{FF2B5EF4-FFF2-40B4-BE49-F238E27FC236}">
                        <a16:creationId xmlns:a16="http://schemas.microsoft.com/office/drawing/2014/main" id="{8AA2E95A-61F6-647F-0111-FC3331F2F72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nvGrpSpPr>
                <p:cNvPr id="16" name="Skupina 15">
                  <a:extLst>
                    <a:ext uri="{FF2B5EF4-FFF2-40B4-BE49-F238E27FC236}">
                      <a16:creationId xmlns:a16="http://schemas.microsoft.com/office/drawing/2014/main" id="{FAEA1C60-8E19-CDE3-09A5-6D600F0C696D}"/>
                    </a:ext>
                  </a:extLst>
                </p:cNvPr>
                <p:cNvGrpSpPr>
                  <a:grpSpLocks noChangeAspect="1"/>
                </p:cNvGrpSpPr>
                <p:nvPr/>
              </p:nvGrpSpPr>
              <p:grpSpPr>
                <a:xfrm>
                  <a:off x="4830514" y="2020880"/>
                  <a:ext cx="1851193" cy="1733864"/>
                  <a:chOff x="7169846" y="2329436"/>
                  <a:chExt cx="4489326" cy="4204791"/>
                </a:xfrm>
              </p:grpSpPr>
              <p:pic>
                <p:nvPicPr>
                  <p:cNvPr id="17" name="Obrázek 16" descr="Obsah obrázku klipart, ilustrace, kreslené, umění&#10;&#10;Popis byl vytvořen automaticky">
                    <a:extLst>
                      <a:ext uri="{FF2B5EF4-FFF2-40B4-BE49-F238E27FC236}">
                        <a16:creationId xmlns:a16="http://schemas.microsoft.com/office/drawing/2014/main" id="{47039D15-0CDD-C6EC-3553-FA0F41856362}"/>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18" name="Obrázek 17" descr="Obsah obrázku klipart, ilustrace, kreslené, umění&#10;&#10;Popis byl vytvořen automaticky">
                    <a:extLst>
                      <a:ext uri="{FF2B5EF4-FFF2-40B4-BE49-F238E27FC236}">
                        <a16:creationId xmlns:a16="http://schemas.microsoft.com/office/drawing/2014/main" id="{3FC22F54-7DE7-EC49-16BF-FBB0D925264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19" name="Obrázek 18" descr="Obsah obrázku klipart, ilustrace, kreslené, umění&#10;&#10;Popis byl vytvořen automaticky">
                    <a:extLst>
                      <a:ext uri="{FF2B5EF4-FFF2-40B4-BE49-F238E27FC236}">
                        <a16:creationId xmlns:a16="http://schemas.microsoft.com/office/drawing/2014/main" id="{96C13F14-2961-44BE-1E82-E13A34B1AD6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grpSp>
            <p:nvGrpSpPr>
              <p:cNvPr id="21" name="Skupina 20">
                <a:extLst>
                  <a:ext uri="{FF2B5EF4-FFF2-40B4-BE49-F238E27FC236}">
                    <a16:creationId xmlns:a16="http://schemas.microsoft.com/office/drawing/2014/main" id="{F8E3C830-D7F1-32E1-7583-5E2A5B4E8056}"/>
                  </a:ext>
                </a:extLst>
              </p:cNvPr>
              <p:cNvGrpSpPr/>
              <p:nvPr/>
            </p:nvGrpSpPr>
            <p:grpSpPr>
              <a:xfrm>
                <a:off x="4927823" y="3539836"/>
                <a:ext cx="3897004" cy="1758255"/>
                <a:chOff x="4830514" y="2020880"/>
                <a:chExt cx="3897004" cy="1758255"/>
              </a:xfrm>
            </p:grpSpPr>
            <p:grpSp>
              <p:nvGrpSpPr>
                <p:cNvPr id="22" name="Skupina 21">
                  <a:extLst>
                    <a:ext uri="{FF2B5EF4-FFF2-40B4-BE49-F238E27FC236}">
                      <a16:creationId xmlns:a16="http://schemas.microsoft.com/office/drawing/2014/main" id="{6E204890-7AC8-3FDF-B5C2-A839657482E2}"/>
                    </a:ext>
                  </a:extLst>
                </p:cNvPr>
                <p:cNvGrpSpPr>
                  <a:grpSpLocks noChangeAspect="1"/>
                </p:cNvGrpSpPr>
                <p:nvPr/>
              </p:nvGrpSpPr>
              <p:grpSpPr>
                <a:xfrm>
                  <a:off x="6876325" y="2045271"/>
                  <a:ext cx="1851193" cy="1733864"/>
                  <a:chOff x="7169846" y="2329436"/>
                  <a:chExt cx="4489326" cy="4204791"/>
                </a:xfrm>
              </p:grpSpPr>
              <p:pic>
                <p:nvPicPr>
                  <p:cNvPr id="27" name="Obrázek 26" descr="Obsah obrázku klipart, ilustrace, kreslené, umění&#10;&#10;Popis byl vytvořen automaticky">
                    <a:extLst>
                      <a:ext uri="{FF2B5EF4-FFF2-40B4-BE49-F238E27FC236}">
                        <a16:creationId xmlns:a16="http://schemas.microsoft.com/office/drawing/2014/main" id="{E77444C1-2391-F163-EDC1-AEAEDABDF02E}"/>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28" name="Obrázek 27" descr="Obsah obrázku klipart, ilustrace, kreslené, umění&#10;&#10;Popis byl vytvořen automaticky">
                    <a:extLst>
                      <a:ext uri="{FF2B5EF4-FFF2-40B4-BE49-F238E27FC236}">
                        <a16:creationId xmlns:a16="http://schemas.microsoft.com/office/drawing/2014/main" id="{46B92083-B7BB-87EC-2A1F-A7DBF84663C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29" name="Obrázek 28" descr="Obsah obrázku klipart, ilustrace, kreslené, umění&#10;&#10;Popis byl vytvořen automaticky">
                    <a:extLst>
                      <a:ext uri="{FF2B5EF4-FFF2-40B4-BE49-F238E27FC236}">
                        <a16:creationId xmlns:a16="http://schemas.microsoft.com/office/drawing/2014/main" id="{1E67E4B4-F9CC-7E83-4C79-76872366546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nvGrpSpPr>
                <p:cNvPr id="23" name="Skupina 22">
                  <a:extLst>
                    <a:ext uri="{FF2B5EF4-FFF2-40B4-BE49-F238E27FC236}">
                      <a16:creationId xmlns:a16="http://schemas.microsoft.com/office/drawing/2014/main" id="{07C2AA99-2F28-C89A-06F7-9847CDE762E1}"/>
                    </a:ext>
                  </a:extLst>
                </p:cNvPr>
                <p:cNvGrpSpPr>
                  <a:grpSpLocks noChangeAspect="1"/>
                </p:cNvGrpSpPr>
                <p:nvPr/>
              </p:nvGrpSpPr>
              <p:grpSpPr>
                <a:xfrm>
                  <a:off x="4830514" y="2020880"/>
                  <a:ext cx="1851193" cy="1733864"/>
                  <a:chOff x="7169846" y="2329436"/>
                  <a:chExt cx="4489326" cy="4204791"/>
                </a:xfrm>
              </p:grpSpPr>
              <p:pic>
                <p:nvPicPr>
                  <p:cNvPr id="24" name="Obrázek 23" descr="Obsah obrázku klipart, ilustrace, kreslené, umění&#10;&#10;Popis byl vytvořen automaticky">
                    <a:extLst>
                      <a:ext uri="{FF2B5EF4-FFF2-40B4-BE49-F238E27FC236}">
                        <a16:creationId xmlns:a16="http://schemas.microsoft.com/office/drawing/2014/main" id="{0C985DDF-D178-9F8A-D6E3-1C889063495B}"/>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25" name="Obrázek 24" descr="Obsah obrázku klipart, ilustrace, kreslené, umění&#10;&#10;Popis byl vytvořen automaticky">
                    <a:extLst>
                      <a:ext uri="{FF2B5EF4-FFF2-40B4-BE49-F238E27FC236}">
                        <a16:creationId xmlns:a16="http://schemas.microsoft.com/office/drawing/2014/main" id="{4B9E851F-5C0A-DB9E-9017-3F6EA55749E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26" name="Obrázek 25" descr="Obsah obrázku klipart, ilustrace, kreslené, umění&#10;&#10;Popis byl vytvořen automaticky">
                    <a:extLst>
                      <a:ext uri="{FF2B5EF4-FFF2-40B4-BE49-F238E27FC236}">
                        <a16:creationId xmlns:a16="http://schemas.microsoft.com/office/drawing/2014/main" id="{D10598A7-F9D0-711F-FC44-7CE2FFB36AF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grpSp>
        <p:grpSp>
          <p:nvGrpSpPr>
            <p:cNvPr id="31" name="Skupina 30">
              <a:extLst>
                <a:ext uri="{FF2B5EF4-FFF2-40B4-BE49-F238E27FC236}">
                  <a16:creationId xmlns:a16="http://schemas.microsoft.com/office/drawing/2014/main" id="{4DD4E628-5341-A37B-CFB4-AC6807E56DFF}"/>
                </a:ext>
              </a:extLst>
            </p:cNvPr>
            <p:cNvGrpSpPr/>
            <p:nvPr/>
          </p:nvGrpSpPr>
          <p:grpSpPr>
            <a:xfrm>
              <a:off x="2285035" y="1996489"/>
              <a:ext cx="3994313" cy="3277211"/>
              <a:chOff x="4830514" y="2020880"/>
              <a:chExt cx="3994313" cy="3277211"/>
            </a:xfrm>
          </p:grpSpPr>
          <p:grpSp>
            <p:nvGrpSpPr>
              <p:cNvPr id="32" name="Skupina 31">
                <a:extLst>
                  <a:ext uri="{FF2B5EF4-FFF2-40B4-BE49-F238E27FC236}">
                    <a16:creationId xmlns:a16="http://schemas.microsoft.com/office/drawing/2014/main" id="{BD69950E-0A8B-F3E5-8974-2CD79289925E}"/>
                  </a:ext>
                </a:extLst>
              </p:cNvPr>
              <p:cNvGrpSpPr/>
              <p:nvPr/>
            </p:nvGrpSpPr>
            <p:grpSpPr>
              <a:xfrm>
                <a:off x="4830514" y="2020880"/>
                <a:ext cx="3897004" cy="1758255"/>
                <a:chOff x="4830514" y="2020880"/>
                <a:chExt cx="3897004" cy="1758255"/>
              </a:xfrm>
            </p:grpSpPr>
            <p:grpSp>
              <p:nvGrpSpPr>
                <p:cNvPr id="42" name="Skupina 41">
                  <a:extLst>
                    <a:ext uri="{FF2B5EF4-FFF2-40B4-BE49-F238E27FC236}">
                      <a16:creationId xmlns:a16="http://schemas.microsoft.com/office/drawing/2014/main" id="{1019B57D-3147-9AE1-C62E-630B47DA3552}"/>
                    </a:ext>
                  </a:extLst>
                </p:cNvPr>
                <p:cNvGrpSpPr>
                  <a:grpSpLocks noChangeAspect="1"/>
                </p:cNvGrpSpPr>
                <p:nvPr/>
              </p:nvGrpSpPr>
              <p:grpSpPr>
                <a:xfrm>
                  <a:off x="6876325" y="2045271"/>
                  <a:ext cx="1851193" cy="1733864"/>
                  <a:chOff x="7169846" y="2329436"/>
                  <a:chExt cx="4489326" cy="4204791"/>
                </a:xfrm>
              </p:grpSpPr>
              <p:pic>
                <p:nvPicPr>
                  <p:cNvPr id="47" name="Obrázek 46" descr="Obsah obrázku klipart, ilustrace, kreslené, umění&#10;&#10;Popis byl vytvořen automaticky">
                    <a:extLst>
                      <a:ext uri="{FF2B5EF4-FFF2-40B4-BE49-F238E27FC236}">
                        <a16:creationId xmlns:a16="http://schemas.microsoft.com/office/drawing/2014/main" id="{5418B634-056E-AC59-9BD5-74D44A71C32A}"/>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48" name="Obrázek 47" descr="Obsah obrázku klipart, ilustrace, kreslené, umění&#10;&#10;Popis byl vytvořen automaticky">
                    <a:extLst>
                      <a:ext uri="{FF2B5EF4-FFF2-40B4-BE49-F238E27FC236}">
                        <a16:creationId xmlns:a16="http://schemas.microsoft.com/office/drawing/2014/main" id="{B524E1A6-A208-1B40-3013-73A789A4B10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49" name="Obrázek 48" descr="Obsah obrázku klipart, ilustrace, kreslené, umění&#10;&#10;Popis byl vytvořen automaticky">
                    <a:extLst>
                      <a:ext uri="{FF2B5EF4-FFF2-40B4-BE49-F238E27FC236}">
                        <a16:creationId xmlns:a16="http://schemas.microsoft.com/office/drawing/2014/main" id="{4AAA4022-1C62-4821-8329-BC9C456C6C6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nvGrpSpPr>
                <p:cNvPr id="43" name="Skupina 42">
                  <a:extLst>
                    <a:ext uri="{FF2B5EF4-FFF2-40B4-BE49-F238E27FC236}">
                      <a16:creationId xmlns:a16="http://schemas.microsoft.com/office/drawing/2014/main" id="{FFBB8550-9C56-29AA-D946-CB413B144D9E}"/>
                    </a:ext>
                  </a:extLst>
                </p:cNvPr>
                <p:cNvGrpSpPr>
                  <a:grpSpLocks noChangeAspect="1"/>
                </p:cNvGrpSpPr>
                <p:nvPr/>
              </p:nvGrpSpPr>
              <p:grpSpPr>
                <a:xfrm>
                  <a:off x="4830514" y="2020880"/>
                  <a:ext cx="1851193" cy="1733864"/>
                  <a:chOff x="7169846" y="2329436"/>
                  <a:chExt cx="4489326" cy="4204791"/>
                </a:xfrm>
              </p:grpSpPr>
              <p:pic>
                <p:nvPicPr>
                  <p:cNvPr id="44" name="Obrázek 43" descr="Obsah obrázku klipart, ilustrace, kreslené, umění&#10;&#10;Popis byl vytvořen automaticky">
                    <a:extLst>
                      <a:ext uri="{FF2B5EF4-FFF2-40B4-BE49-F238E27FC236}">
                        <a16:creationId xmlns:a16="http://schemas.microsoft.com/office/drawing/2014/main" id="{C2781AD8-1D98-4CAA-135C-18C9A1E6FD65}"/>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45" name="Obrázek 44" descr="Obsah obrázku klipart, ilustrace, kreslené, umění&#10;&#10;Popis byl vytvořen automaticky">
                    <a:extLst>
                      <a:ext uri="{FF2B5EF4-FFF2-40B4-BE49-F238E27FC236}">
                        <a16:creationId xmlns:a16="http://schemas.microsoft.com/office/drawing/2014/main" id="{6D6F9CAF-05E7-BC1D-59D5-8A38CAE80C6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46" name="Obrázek 45" descr="Obsah obrázku klipart, ilustrace, kreslené, umění&#10;&#10;Popis byl vytvořen automaticky">
                    <a:extLst>
                      <a:ext uri="{FF2B5EF4-FFF2-40B4-BE49-F238E27FC236}">
                        <a16:creationId xmlns:a16="http://schemas.microsoft.com/office/drawing/2014/main" id="{2023BC3E-48DC-3162-8939-B5FD44F2858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grpSp>
            <p:nvGrpSpPr>
              <p:cNvPr id="33" name="Skupina 32">
                <a:extLst>
                  <a:ext uri="{FF2B5EF4-FFF2-40B4-BE49-F238E27FC236}">
                    <a16:creationId xmlns:a16="http://schemas.microsoft.com/office/drawing/2014/main" id="{4304E6F3-22FA-5831-71AC-6AD6495776DC}"/>
                  </a:ext>
                </a:extLst>
              </p:cNvPr>
              <p:cNvGrpSpPr/>
              <p:nvPr/>
            </p:nvGrpSpPr>
            <p:grpSpPr>
              <a:xfrm>
                <a:off x="4927823" y="3539836"/>
                <a:ext cx="3897004" cy="1758255"/>
                <a:chOff x="4830514" y="2020880"/>
                <a:chExt cx="3897004" cy="1758255"/>
              </a:xfrm>
            </p:grpSpPr>
            <p:grpSp>
              <p:nvGrpSpPr>
                <p:cNvPr id="34" name="Skupina 33">
                  <a:extLst>
                    <a:ext uri="{FF2B5EF4-FFF2-40B4-BE49-F238E27FC236}">
                      <a16:creationId xmlns:a16="http://schemas.microsoft.com/office/drawing/2014/main" id="{75B7B740-3EA1-C5AA-1122-B6CED2635106}"/>
                    </a:ext>
                  </a:extLst>
                </p:cNvPr>
                <p:cNvGrpSpPr>
                  <a:grpSpLocks noChangeAspect="1"/>
                </p:cNvGrpSpPr>
                <p:nvPr/>
              </p:nvGrpSpPr>
              <p:grpSpPr>
                <a:xfrm>
                  <a:off x="6876325" y="2045271"/>
                  <a:ext cx="1851193" cy="1733864"/>
                  <a:chOff x="7169846" y="2329436"/>
                  <a:chExt cx="4489326" cy="4204791"/>
                </a:xfrm>
              </p:grpSpPr>
              <p:pic>
                <p:nvPicPr>
                  <p:cNvPr id="39" name="Obrázek 38" descr="Obsah obrázku klipart, ilustrace, kreslené, umění&#10;&#10;Popis byl vytvořen automaticky">
                    <a:extLst>
                      <a:ext uri="{FF2B5EF4-FFF2-40B4-BE49-F238E27FC236}">
                        <a16:creationId xmlns:a16="http://schemas.microsoft.com/office/drawing/2014/main" id="{9553F5E1-3EDF-F58F-81BE-1C501BC996E6}"/>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40" name="Obrázek 39" descr="Obsah obrázku klipart, ilustrace, kreslené, umění&#10;&#10;Popis byl vytvořen automaticky">
                    <a:extLst>
                      <a:ext uri="{FF2B5EF4-FFF2-40B4-BE49-F238E27FC236}">
                        <a16:creationId xmlns:a16="http://schemas.microsoft.com/office/drawing/2014/main" id="{0C9553D1-1DC6-CF47-AFED-EA3ACDB7E56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41" name="Obrázek 40" descr="Obsah obrázku klipart, ilustrace, kreslené, umění&#10;&#10;Popis byl vytvořen automaticky">
                    <a:extLst>
                      <a:ext uri="{FF2B5EF4-FFF2-40B4-BE49-F238E27FC236}">
                        <a16:creationId xmlns:a16="http://schemas.microsoft.com/office/drawing/2014/main" id="{F2D6E6ED-E98B-3D6D-08A1-993494720DA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nvGrpSpPr>
                <p:cNvPr id="35" name="Skupina 34">
                  <a:extLst>
                    <a:ext uri="{FF2B5EF4-FFF2-40B4-BE49-F238E27FC236}">
                      <a16:creationId xmlns:a16="http://schemas.microsoft.com/office/drawing/2014/main" id="{03CC10D1-E264-AFF2-7B99-6A2BA9B533E2}"/>
                    </a:ext>
                  </a:extLst>
                </p:cNvPr>
                <p:cNvGrpSpPr>
                  <a:grpSpLocks noChangeAspect="1"/>
                </p:cNvGrpSpPr>
                <p:nvPr/>
              </p:nvGrpSpPr>
              <p:grpSpPr>
                <a:xfrm>
                  <a:off x="4830514" y="2020880"/>
                  <a:ext cx="1851193" cy="1733864"/>
                  <a:chOff x="7169846" y="2329436"/>
                  <a:chExt cx="4489326" cy="4204791"/>
                </a:xfrm>
              </p:grpSpPr>
              <p:pic>
                <p:nvPicPr>
                  <p:cNvPr id="36" name="Obrázek 35" descr="Obsah obrázku klipart, ilustrace, kreslené, umění&#10;&#10;Popis byl vytvořen automaticky">
                    <a:extLst>
                      <a:ext uri="{FF2B5EF4-FFF2-40B4-BE49-F238E27FC236}">
                        <a16:creationId xmlns:a16="http://schemas.microsoft.com/office/drawing/2014/main" id="{05984D73-725B-7DC4-435D-A300BA1904FE}"/>
                      </a:ext>
                    </a:extLst>
                  </p:cNvPr>
                  <p:cNvPicPr>
                    <a:picLocks noChangeAspect="1"/>
                  </p:cNvPicPr>
                  <p:nvPr/>
                </p:nvPicPr>
                <p:blipFill>
                  <a:blip r:embed="rId3"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37" name="Obrázek 36" descr="Obsah obrázku klipart, ilustrace, kreslené, umění&#10;&#10;Popis byl vytvořen automaticky">
                    <a:extLst>
                      <a:ext uri="{FF2B5EF4-FFF2-40B4-BE49-F238E27FC236}">
                        <a16:creationId xmlns:a16="http://schemas.microsoft.com/office/drawing/2014/main" id="{323542C9-52FA-F4E8-06DB-89F416997FB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38" name="Obrázek 37" descr="Obsah obrázku klipart, ilustrace, kreslené, umění&#10;&#10;Popis byl vytvořen automaticky">
                    <a:extLst>
                      <a:ext uri="{FF2B5EF4-FFF2-40B4-BE49-F238E27FC236}">
                        <a16:creationId xmlns:a16="http://schemas.microsoft.com/office/drawing/2014/main" id="{97254C4C-6E21-0757-6D47-6BD889158A0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grpSp>
        </p:grpSp>
        <p:sp>
          <p:nvSpPr>
            <p:cNvPr id="50" name="Obdélník 49">
              <a:extLst>
                <a:ext uri="{FF2B5EF4-FFF2-40B4-BE49-F238E27FC236}">
                  <a16:creationId xmlns:a16="http://schemas.microsoft.com/office/drawing/2014/main" id="{00617FA8-E915-EE72-2FFA-3B05FBCC3BD8}"/>
                </a:ext>
              </a:extLst>
            </p:cNvPr>
            <p:cNvSpPr/>
            <p:nvPr/>
          </p:nvSpPr>
          <p:spPr>
            <a:xfrm>
              <a:off x="8239053" y="1964405"/>
              <a:ext cx="1948502" cy="3473869"/>
            </a:xfrm>
            <a:custGeom>
              <a:avLst/>
              <a:gdLst>
                <a:gd name="connsiteX0" fmla="*/ 0 w 1948502"/>
                <a:gd name="connsiteY0" fmla="*/ 0 h 3473869"/>
                <a:gd name="connsiteX1" fmla="*/ 1948502 w 1948502"/>
                <a:gd name="connsiteY1" fmla="*/ 0 h 3473869"/>
                <a:gd name="connsiteX2" fmla="*/ 1948502 w 1948502"/>
                <a:gd name="connsiteY2" fmla="*/ 3473869 h 3473869"/>
                <a:gd name="connsiteX3" fmla="*/ 0 w 1948502"/>
                <a:gd name="connsiteY3" fmla="*/ 3473869 h 3473869"/>
                <a:gd name="connsiteX4" fmla="*/ 0 w 1948502"/>
                <a:gd name="connsiteY4" fmla="*/ 0 h 3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502" h="3473869" extrusionOk="0">
                  <a:moveTo>
                    <a:pt x="0" y="0"/>
                  </a:moveTo>
                  <a:cubicBezTo>
                    <a:pt x="999105" y="23833"/>
                    <a:pt x="1107829" y="-166986"/>
                    <a:pt x="1948502" y="0"/>
                  </a:cubicBezTo>
                  <a:cubicBezTo>
                    <a:pt x="1898060" y="860562"/>
                    <a:pt x="1723589" y="2110793"/>
                    <a:pt x="1948502" y="3473869"/>
                  </a:cubicBezTo>
                  <a:cubicBezTo>
                    <a:pt x="1521646" y="3474158"/>
                    <a:pt x="389267" y="3576693"/>
                    <a:pt x="0" y="3473869"/>
                  </a:cubicBezTo>
                  <a:cubicBezTo>
                    <a:pt x="48468" y="1887391"/>
                    <a:pt x="-39420" y="1707629"/>
                    <a:pt x="0" y="0"/>
                  </a:cubicBezTo>
                  <a:close/>
                </a:path>
              </a:pathLst>
            </a:custGeom>
            <a:noFill/>
            <a:ln w="76200">
              <a:solidFill>
                <a:srgbClr val="4F7E3D"/>
              </a:solidFill>
              <a:extLst>
                <a:ext uri="{C807C97D-BFC1-408E-A445-0C87EB9F89A2}">
                  <ask:lineSketchStyleProps xmlns:ask="http://schemas.microsoft.com/office/drawing/2018/sketchyshapes" sd="824903691">
                    <a:custGeom>
                      <a:avLst/>
                      <a:gdLst>
                        <a:gd name="connsiteX0" fmla="*/ 0 w 1947995"/>
                        <a:gd name="connsiteY0" fmla="*/ 0 h 3472964"/>
                        <a:gd name="connsiteX1" fmla="*/ 1947995 w 1947995"/>
                        <a:gd name="connsiteY1" fmla="*/ 0 h 3472964"/>
                        <a:gd name="connsiteX2" fmla="*/ 1947995 w 1947995"/>
                        <a:gd name="connsiteY2" fmla="*/ 3472964 h 3472964"/>
                        <a:gd name="connsiteX3" fmla="*/ 0 w 1947995"/>
                        <a:gd name="connsiteY3" fmla="*/ 3472964 h 3472964"/>
                        <a:gd name="connsiteX4" fmla="*/ 0 w 1947995"/>
                        <a:gd name="connsiteY4" fmla="*/ 0 h 3472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995" h="3472964" extrusionOk="0">
                          <a:moveTo>
                            <a:pt x="0" y="0"/>
                          </a:moveTo>
                          <a:cubicBezTo>
                            <a:pt x="959740" y="10261"/>
                            <a:pt x="1129952" y="-161662"/>
                            <a:pt x="1947995" y="0"/>
                          </a:cubicBezTo>
                          <a:cubicBezTo>
                            <a:pt x="1908769" y="874699"/>
                            <a:pt x="1804852" y="2152922"/>
                            <a:pt x="1947995" y="3472964"/>
                          </a:cubicBezTo>
                          <a:cubicBezTo>
                            <a:pt x="1462460" y="3473154"/>
                            <a:pt x="379580" y="3571301"/>
                            <a:pt x="0" y="3472964"/>
                          </a:cubicBezTo>
                          <a:cubicBezTo>
                            <a:pt x="66359" y="1868751"/>
                            <a:pt x="-43911" y="1729497"/>
                            <a:pt x="0" y="0"/>
                          </a:cubicBezTo>
                          <a:close/>
                        </a:path>
                      </a:pathLst>
                    </a:custGeom>
                    <ask:type>
                      <ask:lineSketchCurved/>
                    </ask:type>
                  </ask:lineSketchStyleProps>
                </a:ext>
              </a:extLst>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sp>
          <p:nvSpPr>
            <p:cNvPr id="53" name="Obdélník 52">
              <a:extLst>
                <a:ext uri="{FF2B5EF4-FFF2-40B4-BE49-F238E27FC236}">
                  <a16:creationId xmlns:a16="http://schemas.microsoft.com/office/drawing/2014/main" id="{13E0DD6D-D099-A27B-E1DD-F73C9DB723A6}"/>
                </a:ext>
              </a:extLst>
            </p:cNvPr>
            <p:cNvSpPr/>
            <p:nvPr/>
          </p:nvSpPr>
          <p:spPr>
            <a:xfrm>
              <a:off x="2285035" y="1996489"/>
              <a:ext cx="5759400" cy="3301602"/>
            </a:xfrm>
            <a:custGeom>
              <a:avLst/>
              <a:gdLst>
                <a:gd name="connsiteX0" fmla="*/ 0 w 5759400"/>
                <a:gd name="connsiteY0" fmla="*/ 0 h 3301602"/>
                <a:gd name="connsiteX1" fmla="*/ 5759400 w 5759400"/>
                <a:gd name="connsiteY1" fmla="*/ 0 h 3301602"/>
                <a:gd name="connsiteX2" fmla="*/ 5759400 w 5759400"/>
                <a:gd name="connsiteY2" fmla="*/ 3301602 h 3301602"/>
                <a:gd name="connsiteX3" fmla="*/ 0 w 5759400"/>
                <a:gd name="connsiteY3" fmla="*/ 3301602 h 3301602"/>
                <a:gd name="connsiteX4" fmla="*/ 0 w 5759400"/>
                <a:gd name="connsiteY4" fmla="*/ 0 h 3301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9400" h="3301602" extrusionOk="0">
                  <a:moveTo>
                    <a:pt x="0" y="0"/>
                  </a:moveTo>
                  <a:cubicBezTo>
                    <a:pt x="794680" y="63098"/>
                    <a:pt x="3617677" y="-91361"/>
                    <a:pt x="5759400" y="0"/>
                  </a:cubicBezTo>
                  <a:cubicBezTo>
                    <a:pt x="5846042" y="779930"/>
                    <a:pt x="5771972" y="1920742"/>
                    <a:pt x="5759400" y="3301602"/>
                  </a:cubicBezTo>
                  <a:cubicBezTo>
                    <a:pt x="5110993" y="3566693"/>
                    <a:pt x="1649543" y="3304685"/>
                    <a:pt x="0" y="3301602"/>
                  </a:cubicBezTo>
                  <a:cubicBezTo>
                    <a:pt x="62057" y="2178018"/>
                    <a:pt x="-73445" y="1626198"/>
                    <a:pt x="0" y="0"/>
                  </a:cubicBezTo>
                  <a:close/>
                </a:path>
              </a:pathLst>
            </a:custGeom>
            <a:noFill/>
            <a:ln w="76200">
              <a:solidFill>
                <a:srgbClr val="DE1A21"/>
              </a:solidFill>
              <a:extLst>
                <a:ext uri="{C807C97D-BFC1-408E-A445-0C87EB9F89A2}">
                  <ask:lineSketchStyleProps xmlns:ask="http://schemas.microsoft.com/office/drawing/2018/sketchyshapes" sd="3593546675">
                    <a:custGeom>
                      <a:avLst/>
                      <a:gdLst>
                        <a:gd name="connsiteX0" fmla="*/ 0 w 5757900"/>
                        <a:gd name="connsiteY0" fmla="*/ 0 h 3300742"/>
                        <a:gd name="connsiteX1" fmla="*/ 5757900 w 5757900"/>
                        <a:gd name="connsiteY1" fmla="*/ 0 h 3300742"/>
                        <a:gd name="connsiteX2" fmla="*/ 5757900 w 5757900"/>
                        <a:gd name="connsiteY2" fmla="*/ 3300742 h 3300742"/>
                        <a:gd name="connsiteX3" fmla="*/ 0 w 5757900"/>
                        <a:gd name="connsiteY3" fmla="*/ 3300742 h 3300742"/>
                        <a:gd name="connsiteX4" fmla="*/ 0 w 5757900"/>
                        <a:gd name="connsiteY4" fmla="*/ 0 h 3300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7900" h="3300742" extrusionOk="0">
                          <a:moveTo>
                            <a:pt x="0" y="0"/>
                          </a:moveTo>
                          <a:cubicBezTo>
                            <a:pt x="892382" y="127970"/>
                            <a:pt x="3578697" y="-138930"/>
                            <a:pt x="5757900" y="0"/>
                          </a:cubicBezTo>
                          <a:cubicBezTo>
                            <a:pt x="5852657" y="748058"/>
                            <a:pt x="5660096" y="1782254"/>
                            <a:pt x="5757900" y="3300742"/>
                          </a:cubicBezTo>
                          <a:cubicBezTo>
                            <a:pt x="5041464" y="3416166"/>
                            <a:pt x="1384093" y="3315929"/>
                            <a:pt x="0" y="3300742"/>
                          </a:cubicBezTo>
                          <a:cubicBezTo>
                            <a:pt x="20936" y="2145683"/>
                            <a:pt x="-151440" y="1608051"/>
                            <a:pt x="0" y="0"/>
                          </a:cubicBezTo>
                          <a:close/>
                        </a:path>
                      </a:pathLst>
                    </a:custGeom>
                    <ask:type>
                      <ask:lineSketchCurved/>
                    </ask:type>
                  </ask:lineSketchStyleProps>
                </a:ext>
              </a:extLst>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cs-CZ" sz="1799">
                <a:latin typeface="Verdana" panose="020B0604030504040204" pitchFamily="34" charset="0"/>
                <a:ea typeface="Verdana" panose="020B0604030504040204" pitchFamily="34" charset="0"/>
              </a:endParaRPr>
            </a:p>
          </p:txBody>
        </p:sp>
      </p:grpSp>
      <p:sp>
        <p:nvSpPr>
          <p:cNvPr id="54" name="TextovéPole 53">
            <a:extLst>
              <a:ext uri="{FF2B5EF4-FFF2-40B4-BE49-F238E27FC236}">
                <a16:creationId xmlns:a16="http://schemas.microsoft.com/office/drawing/2014/main" id="{BC8FA553-FE55-3307-D9D0-034BE29A2D4B}"/>
              </a:ext>
            </a:extLst>
          </p:cNvPr>
          <p:cNvSpPr txBox="1"/>
          <p:nvPr/>
        </p:nvSpPr>
        <p:spPr>
          <a:xfrm>
            <a:off x="7847399" y="5066682"/>
            <a:ext cx="2831224" cy="461665"/>
          </a:xfrm>
          <a:prstGeom prst="rect">
            <a:avLst/>
          </a:prstGeom>
          <a:noFill/>
        </p:spPr>
        <p:txBody>
          <a:bodyPr wrap="none" rtlCol="0">
            <a:spAutoFit/>
          </a:bodyPr>
          <a:lstStyle/>
          <a:p>
            <a:r>
              <a:rPr lang="cs-CZ" sz="2400" b="1">
                <a:solidFill>
                  <a:srgbClr val="4F7E3D"/>
                </a:solidFill>
                <a:latin typeface="Verdana" panose="020B0604030504040204" pitchFamily="34" charset="0"/>
                <a:ea typeface="Verdana" panose="020B0604030504040204" pitchFamily="34" charset="0"/>
              </a:rPr>
              <a:t>Pryč z procesu!</a:t>
            </a:r>
          </a:p>
        </p:txBody>
      </p:sp>
      <p:sp>
        <p:nvSpPr>
          <p:cNvPr id="56" name="TextovéPole 55">
            <a:extLst>
              <a:ext uri="{FF2B5EF4-FFF2-40B4-BE49-F238E27FC236}">
                <a16:creationId xmlns:a16="http://schemas.microsoft.com/office/drawing/2014/main" id="{5669B035-8EB1-D36C-FB94-6B4A6AE071E8}"/>
              </a:ext>
            </a:extLst>
          </p:cNvPr>
          <p:cNvSpPr txBox="1"/>
          <p:nvPr/>
        </p:nvSpPr>
        <p:spPr>
          <a:xfrm>
            <a:off x="8193932" y="5651304"/>
            <a:ext cx="3517310" cy="400110"/>
          </a:xfrm>
          <a:prstGeom prst="rect">
            <a:avLst/>
          </a:prstGeom>
          <a:noFill/>
        </p:spPr>
        <p:txBody>
          <a:bodyPr wrap="none" rtlCol="0">
            <a:spAutoFit/>
          </a:bodyPr>
          <a:lstStyle/>
          <a:p>
            <a:r>
              <a:rPr lang="cs-CZ" sz="2000" b="1">
                <a:solidFill>
                  <a:srgbClr val="4F7E3D"/>
                </a:solidFill>
                <a:latin typeface="Verdana" panose="020B0604030504040204" pitchFamily="34" charset="0"/>
                <a:ea typeface="Verdana" panose="020B0604030504040204" pitchFamily="34" charset="0"/>
              </a:rPr>
              <a:t>… už je Vás tu hodně </a:t>
            </a:r>
            <a:r>
              <a:rPr lang="cs-CZ" sz="2000" b="1">
                <a:solidFill>
                  <a:srgbClr val="4F7E3D"/>
                </a:solidFill>
                <a:latin typeface="Verdana" panose="020B0604030504040204" pitchFamily="34" charset="0"/>
                <a:ea typeface="Verdana" panose="020B0604030504040204" pitchFamily="34" charset="0"/>
                <a:sym typeface="Wingdings" panose="05000000000000000000" pitchFamily="2" charset="2"/>
              </a:rPr>
              <a:t></a:t>
            </a:r>
            <a:endParaRPr lang="cs-CZ" sz="2000" b="1">
              <a:solidFill>
                <a:srgbClr val="4F7E3D"/>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16918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5C3A104-8F19-1A9A-96E2-27CEC8DF5423}"/>
              </a:ext>
            </a:extLst>
          </p:cNvPr>
          <p:cNvSpPr>
            <a:spLocks noGrp="1"/>
          </p:cNvSpPr>
          <p:nvPr>
            <p:ph type="title"/>
          </p:nvPr>
        </p:nvSpPr>
        <p:spPr>
          <a:xfrm>
            <a:off x="457200" y="274638"/>
            <a:ext cx="11148064" cy="1143000"/>
          </a:xfrm>
        </p:spPr>
        <p:txBody>
          <a:bodyPr>
            <a:normAutofit fontScale="90000"/>
          </a:bodyPr>
          <a:lstStyle/>
          <a:p>
            <a:r>
              <a:rPr lang="cs-CZ"/>
              <a:t>Co jsme všechno odstranili z vody?</a:t>
            </a:r>
          </a:p>
        </p:txBody>
      </p:sp>
      <p:pic>
        <p:nvPicPr>
          <p:cNvPr id="6" name="Obrázek 5" descr="Obsah obrázku prášek&#10;&#10;Popis byl vytvořen automaticky se střední mírou spolehlivosti">
            <a:extLst>
              <a:ext uri="{FF2B5EF4-FFF2-40B4-BE49-F238E27FC236}">
                <a16:creationId xmlns:a16="http://schemas.microsoft.com/office/drawing/2014/main" id="{B9498A9D-118C-ADDE-3717-69CB526F04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367" y="2470804"/>
            <a:ext cx="1765359" cy="1365911"/>
          </a:xfrm>
          <a:prstGeom prst="rect">
            <a:avLst/>
          </a:prstGeom>
        </p:spPr>
      </p:pic>
      <p:grpSp>
        <p:nvGrpSpPr>
          <p:cNvPr id="15" name="Skupina 14">
            <a:extLst>
              <a:ext uri="{FF2B5EF4-FFF2-40B4-BE49-F238E27FC236}">
                <a16:creationId xmlns:a16="http://schemas.microsoft.com/office/drawing/2014/main" id="{234EA9C5-F271-CB54-DCB9-4CD52D4DBAFF}"/>
              </a:ext>
            </a:extLst>
          </p:cNvPr>
          <p:cNvGrpSpPr/>
          <p:nvPr/>
        </p:nvGrpSpPr>
        <p:grpSpPr>
          <a:xfrm>
            <a:off x="3135159" y="2617059"/>
            <a:ext cx="1555679" cy="1073399"/>
            <a:chOff x="3042743" y="5204735"/>
            <a:chExt cx="936395" cy="586785"/>
          </a:xfrm>
        </p:grpSpPr>
        <p:pic>
          <p:nvPicPr>
            <p:cNvPr id="7" name="Obrázek 6" descr="Obsah obrázku skála, vápenec, Magmatická hornina, Nerost&#10;&#10;Popis byl vytvořen automaticky">
              <a:extLst>
                <a:ext uri="{FF2B5EF4-FFF2-40B4-BE49-F238E27FC236}">
                  <a16:creationId xmlns:a16="http://schemas.microsoft.com/office/drawing/2014/main" id="{513F1BAC-A34F-09CA-C3C7-12B92B6329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31164" y="5204735"/>
              <a:ext cx="447974" cy="265078"/>
            </a:xfrm>
            <a:prstGeom prst="rect">
              <a:avLst/>
            </a:prstGeom>
          </p:spPr>
        </p:pic>
        <p:pic>
          <p:nvPicPr>
            <p:cNvPr id="8" name="Obrázek 7" descr="Obsah obrázku skála, vápenec, Magmatická hornina, Nerost&#10;&#10;Popis byl vytvořen automaticky">
              <a:extLst>
                <a:ext uri="{FF2B5EF4-FFF2-40B4-BE49-F238E27FC236}">
                  <a16:creationId xmlns:a16="http://schemas.microsoft.com/office/drawing/2014/main" id="{6C4C04AF-C2F4-88FE-6D1F-81D0EEC399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18265" y="5526442"/>
              <a:ext cx="447974" cy="265078"/>
            </a:xfrm>
            <a:prstGeom prst="rect">
              <a:avLst/>
            </a:prstGeom>
          </p:spPr>
        </p:pic>
        <p:pic>
          <p:nvPicPr>
            <p:cNvPr id="9" name="Obrázek 8" descr="Obsah obrázku skála, vápenec, Magmatická hornina, Nerost&#10;&#10;Popis byl vytvořen automaticky">
              <a:extLst>
                <a:ext uri="{FF2B5EF4-FFF2-40B4-BE49-F238E27FC236}">
                  <a16:creationId xmlns:a16="http://schemas.microsoft.com/office/drawing/2014/main" id="{45BBF93B-692F-47AB-4608-947D4EA2E2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2743" y="5267345"/>
              <a:ext cx="447974" cy="265078"/>
            </a:xfrm>
            <a:prstGeom prst="rect">
              <a:avLst/>
            </a:prstGeom>
          </p:spPr>
        </p:pic>
      </p:grpSp>
      <p:pic>
        <p:nvPicPr>
          <p:cNvPr id="10" name="Obrázek 9" descr="Obsah obrázku krabice&#10;&#10;Popis byl vytvořen automaticky se střední mírou spolehlivosti">
            <a:extLst>
              <a:ext uri="{FF2B5EF4-FFF2-40B4-BE49-F238E27FC236}">
                <a16:creationId xmlns:a16="http://schemas.microsoft.com/office/drawing/2014/main" id="{530CB413-41B5-A7C9-577F-B63143EDD212}"/>
              </a:ext>
            </a:extLst>
          </p:cNvPr>
          <p:cNvPicPr>
            <a:picLocks noChangeAspect="1"/>
          </p:cNvPicPr>
          <p:nvPr/>
        </p:nvPicPr>
        <p:blipFill>
          <a:blip r:embed="rId5" cstate="screen">
            <a:extLst>
              <a:ext uri="{28A0092B-C50C-407E-A947-70E740481C1C}">
                <a14:useLocalDpi xmlns:a14="http://schemas.microsoft.com/office/drawing/2010/main"/>
              </a:ext>
            </a:extLst>
          </a:blip>
          <a:srcRect l="24614" r="13841" b="48629"/>
          <a:stretch/>
        </p:blipFill>
        <p:spPr>
          <a:xfrm>
            <a:off x="3135159" y="3836715"/>
            <a:ext cx="1555679" cy="1073399"/>
          </a:xfrm>
          <a:prstGeom prst="rect">
            <a:avLst/>
          </a:prstGeom>
        </p:spPr>
      </p:pic>
      <p:pic>
        <p:nvPicPr>
          <p:cNvPr id="11" name="Obrázek 10">
            <a:extLst>
              <a:ext uri="{FF2B5EF4-FFF2-40B4-BE49-F238E27FC236}">
                <a16:creationId xmlns:a16="http://schemas.microsoft.com/office/drawing/2014/main" id="{94837A45-BA35-3748-A7E3-A63DDFB2B48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315" y="3807017"/>
            <a:ext cx="1821730" cy="1365911"/>
          </a:xfrm>
          <a:prstGeom prst="rect">
            <a:avLst/>
          </a:prstGeom>
        </p:spPr>
      </p:pic>
      <p:pic>
        <p:nvPicPr>
          <p:cNvPr id="12" name="Obrázek 11" descr="Obsah obrázku žlutá&#10;&#10;Popis byl vytvořen automaticky">
            <a:extLst>
              <a:ext uri="{FF2B5EF4-FFF2-40B4-BE49-F238E27FC236}">
                <a16:creationId xmlns:a16="http://schemas.microsoft.com/office/drawing/2014/main" id="{5E2F62E5-97F3-BE82-B72E-53B2863A6DC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00357" y="2809500"/>
            <a:ext cx="1486596" cy="1830005"/>
          </a:xfrm>
          <a:prstGeom prst="rect">
            <a:avLst/>
          </a:prstGeom>
        </p:spPr>
      </p:pic>
      <p:pic>
        <p:nvPicPr>
          <p:cNvPr id="17" name="Obrázek 16" descr="Obsah obrázku mrak&#10;&#10;Obsah vygenerovaný umělou inteligencí může být nesprávný.">
            <a:extLst>
              <a:ext uri="{FF2B5EF4-FFF2-40B4-BE49-F238E27FC236}">
                <a16:creationId xmlns:a16="http://schemas.microsoft.com/office/drawing/2014/main" id="{C75A775B-9741-91D4-7550-30C1E956B76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97659" y="2915226"/>
            <a:ext cx="1433062" cy="1433062"/>
          </a:xfrm>
          <a:prstGeom prst="rect">
            <a:avLst/>
          </a:prstGeom>
        </p:spPr>
      </p:pic>
      <p:grpSp>
        <p:nvGrpSpPr>
          <p:cNvPr id="25" name="Skupina 24">
            <a:extLst>
              <a:ext uri="{FF2B5EF4-FFF2-40B4-BE49-F238E27FC236}">
                <a16:creationId xmlns:a16="http://schemas.microsoft.com/office/drawing/2014/main" id="{3C7C680F-7128-1A1E-AFBE-B7990AA80FD3}"/>
              </a:ext>
            </a:extLst>
          </p:cNvPr>
          <p:cNvGrpSpPr>
            <a:grpSpLocks noChangeAspect="1"/>
          </p:cNvGrpSpPr>
          <p:nvPr/>
        </p:nvGrpSpPr>
        <p:grpSpPr>
          <a:xfrm>
            <a:off x="9754553" y="2701329"/>
            <a:ext cx="1850711" cy="1733412"/>
            <a:chOff x="7169846" y="2329436"/>
            <a:chExt cx="4489326" cy="4204791"/>
          </a:xfrm>
        </p:grpSpPr>
        <p:pic>
          <p:nvPicPr>
            <p:cNvPr id="30" name="Obrázek 29" descr="Obsah obrázku klipart, ilustrace, kreslené, umění&#10;&#10;Popis byl vytvořen automaticky">
              <a:extLst>
                <a:ext uri="{FF2B5EF4-FFF2-40B4-BE49-F238E27FC236}">
                  <a16:creationId xmlns:a16="http://schemas.microsoft.com/office/drawing/2014/main" id="{70E53F19-404B-B32D-FF64-592D61CEA17B}"/>
                </a:ext>
              </a:extLst>
            </p:cNvPr>
            <p:cNvPicPr>
              <a:picLocks noChangeAspect="1"/>
            </p:cNvPicPr>
            <p:nvPr/>
          </p:nvPicPr>
          <p:blipFill>
            <a:blip r:embed="rId9"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31" name="Obrázek 30" descr="Obsah obrázku klipart, ilustrace, kreslené, umění&#10;&#10;Popis byl vytvořen automaticky">
              <a:extLst>
                <a:ext uri="{FF2B5EF4-FFF2-40B4-BE49-F238E27FC236}">
                  <a16:creationId xmlns:a16="http://schemas.microsoft.com/office/drawing/2014/main" id="{47E11742-6532-BCDD-A0D9-D5A473C6918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32" name="Obrázek 31" descr="Obsah obrázku klipart, ilustrace, kreslené, umění&#10;&#10;Popis byl vytvořen automaticky">
              <a:extLst>
                <a:ext uri="{FF2B5EF4-FFF2-40B4-BE49-F238E27FC236}">
                  <a16:creationId xmlns:a16="http://schemas.microsoft.com/office/drawing/2014/main" id="{7F56FB20-0D0A-8C01-9FFE-9A0FE2DFB6B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sp>
        <p:nvSpPr>
          <p:cNvPr id="3" name="TextovéPole 2">
            <a:extLst>
              <a:ext uri="{FF2B5EF4-FFF2-40B4-BE49-F238E27FC236}">
                <a16:creationId xmlns:a16="http://schemas.microsoft.com/office/drawing/2014/main" id="{274474AB-87FB-FBCF-ADE1-87872E963D85}"/>
              </a:ext>
            </a:extLst>
          </p:cNvPr>
          <p:cNvSpPr txBox="1"/>
          <p:nvPr/>
        </p:nvSpPr>
        <p:spPr>
          <a:xfrm>
            <a:off x="1029355" y="2010484"/>
            <a:ext cx="3433376" cy="461665"/>
          </a:xfrm>
          <a:prstGeom prst="rect">
            <a:avLst/>
          </a:prstGeom>
          <a:noFill/>
        </p:spPr>
        <p:txBody>
          <a:bodyPr wrap="none" rtlCol="0">
            <a:spAutoFit/>
          </a:bodyPr>
          <a:lstStyle/>
          <a:p>
            <a:r>
              <a:rPr lang="cs-CZ" sz="2400">
                <a:solidFill>
                  <a:srgbClr val="224466"/>
                </a:solidFill>
                <a:latin typeface="Verdana" panose="020B0604030504040204" pitchFamily="34" charset="0"/>
                <a:ea typeface="Verdana" panose="020B0604030504040204" pitchFamily="34" charset="0"/>
              </a:rPr>
              <a:t>písek, štěrk, shrabky</a:t>
            </a:r>
          </a:p>
        </p:txBody>
      </p:sp>
      <p:sp>
        <p:nvSpPr>
          <p:cNvPr id="4" name="TextovéPole 3">
            <a:extLst>
              <a:ext uri="{FF2B5EF4-FFF2-40B4-BE49-F238E27FC236}">
                <a16:creationId xmlns:a16="http://schemas.microsoft.com/office/drawing/2014/main" id="{26CBDC02-772A-C361-2D00-244979CD7971}"/>
              </a:ext>
            </a:extLst>
          </p:cNvPr>
          <p:cNvSpPr txBox="1"/>
          <p:nvPr/>
        </p:nvSpPr>
        <p:spPr>
          <a:xfrm>
            <a:off x="6225477" y="2005889"/>
            <a:ext cx="5386988" cy="461665"/>
          </a:xfrm>
          <a:prstGeom prst="rect">
            <a:avLst/>
          </a:prstGeom>
          <a:noFill/>
        </p:spPr>
        <p:txBody>
          <a:bodyPr wrap="none" rtlCol="0">
            <a:spAutoFit/>
          </a:bodyPr>
          <a:lstStyle/>
          <a:p>
            <a:r>
              <a:rPr lang="cs-CZ" sz="2400">
                <a:solidFill>
                  <a:srgbClr val="224466"/>
                </a:solidFill>
                <a:latin typeface="Verdana" panose="020B0604030504040204" pitchFamily="34" charset="0"/>
                <a:ea typeface="Verdana" panose="020B0604030504040204" pitchFamily="34" charset="0"/>
              </a:rPr>
              <a:t>tuky, primární kal, aktivovaný kal</a:t>
            </a:r>
          </a:p>
        </p:txBody>
      </p:sp>
    </p:spTree>
    <p:extLst>
      <p:ext uri="{BB962C8B-B14F-4D97-AF65-F5344CB8AC3E}">
        <p14:creationId xmlns:p14="http://schemas.microsoft.com/office/powerpoint/2010/main" val="15314676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D482-4676-53CC-C6EC-5A61FA62FCD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4ACE739-862F-95FB-9C70-8D0A5536C956}"/>
              </a:ext>
            </a:extLst>
          </p:cNvPr>
          <p:cNvSpPr>
            <a:spLocks noGrp="1"/>
          </p:cNvSpPr>
          <p:nvPr>
            <p:ph type="title"/>
          </p:nvPr>
        </p:nvSpPr>
        <p:spPr>
          <a:xfrm>
            <a:off x="457199" y="274638"/>
            <a:ext cx="9154633" cy="1143000"/>
          </a:xfrm>
        </p:spPr>
        <p:txBody>
          <a:bodyPr>
            <a:normAutofit fontScale="90000"/>
          </a:bodyPr>
          <a:lstStyle/>
          <a:p>
            <a:r>
              <a:rPr lang="cs-CZ"/>
              <a:t>A co teď s tím budeme dělat?</a:t>
            </a:r>
          </a:p>
        </p:txBody>
      </p:sp>
      <p:pic>
        <p:nvPicPr>
          <p:cNvPr id="6" name="Obrázek 5" descr="Obsah obrázku prášek&#10;&#10;Popis byl vytvořen automaticky se střední mírou spolehlivosti">
            <a:extLst>
              <a:ext uri="{FF2B5EF4-FFF2-40B4-BE49-F238E27FC236}">
                <a16:creationId xmlns:a16="http://schemas.microsoft.com/office/drawing/2014/main" id="{3BE16664-2FE6-5421-8BB3-8A4545D5885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7427" y="1898416"/>
            <a:ext cx="1765359" cy="1365911"/>
          </a:xfrm>
          <a:prstGeom prst="rect">
            <a:avLst/>
          </a:prstGeom>
        </p:spPr>
      </p:pic>
      <p:grpSp>
        <p:nvGrpSpPr>
          <p:cNvPr id="15" name="Skupina 14">
            <a:extLst>
              <a:ext uri="{FF2B5EF4-FFF2-40B4-BE49-F238E27FC236}">
                <a16:creationId xmlns:a16="http://schemas.microsoft.com/office/drawing/2014/main" id="{B0B47ED4-337E-D6D8-5F46-B3AD1BC7EE63}"/>
              </a:ext>
            </a:extLst>
          </p:cNvPr>
          <p:cNvGrpSpPr/>
          <p:nvPr/>
        </p:nvGrpSpPr>
        <p:grpSpPr>
          <a:xfrm>
            <a:off x="3278219" y="2044671"/>
            <a:ext cx="1555679" cy="1073399"/>
            <a:chOff x="3042743" y="5204735"/>
            <a:chExt cx="936395" cy="586785"/>
          </a:xfrm>
        </p:grpSpPr>
        <p:pic>
          <p:nvPicPr>
            <p:cNvPr id="7" name="Obrázek 6" descr="Obsah obrázku skála, vápenec, Magmatická hornina, Nerost&#10;&#10;Popis byl vytvořen automaticky">
              <a:extLst>
                <a:ext uri="{FF2B5EF4-FFF2-40B4-BE49-F238E27FC236}">
                  <a16:creationId xmlns:a16="http://schemas.microsoft.com/office/drawing/2014/main" id="{129706E8-83FE-16CF-87AB-ADF5124383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31164" y="5204735"/>
              <a:ext cx="447974" cy="265078"/>
            </a:xfrm>
            <a:prstGeom prst="rect">
              <a:avLst/>
            </a:prstGeom>
          </p:spPr>
        </p:pic>
        <p:pic>
          <p:nvPicPr>
            <p:cNvPr id="8" name="Obrázek 7" descr="Obsah obrázku skála, vápenec, Magmatická hornina, Nerost&#10;&#10;Popis byl vytvořen automaticky">
              <a:extLst>
                <a:ext uri="{FF2B5EF4-FFF2-40B4-BE49-F238E27FC236}">
                  <a16:creationId xmlns:a16="http://schemas.microsoft.com/office/drawing/2014/main" id="{FEA65857-54E2-071D-DB86-24AB8AAA58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18265" y="5526442"/>
              <a:ext cx="447974" cy="265078"/>
            </a:xfrm>
            <a:prstGeom prst="rect">
              <a:avLst/>
            </a:prstGeom>
          </p:spPr>
        </p:pic>
        <p:pic>
          <p:nvPicPr>
            <p:cNvPr id="9" name="Obrázek 8" descr="Obsah obrázku skála, vápenec, Magmatická hornina, Nerost&#10;&#10;Popis byl vytvořen automaticky">
              <a:extLst>
                <a:ext uri="{FF2B5EF4-FFF2-40B4-BE49-F238E27FC236}">
                  <a16:creationId xmlns:a16="http://schemas.microsoft.com/office/drawing/2014/main" id="{B83AB23A-D9A2-4670-22C1-6245C8DDE3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2743" y="5267345"/>
              <a:ext cx="447974" cy="265078"/>
            </a:xfrm>
            <a:prstGeom prst="rect">
              <a:avLst/>
            </a:prstGeom>
          </p:spPr>
        </p:pic>
      </p:grpSp>
      <p:pic>
        <p:nvPicPr>
          <p:cNvPr id="10" name="Obrázek 9" descr="Obsah obrázku krabice&#10;&#10;Popis byl vytvořen automaticky se střední mírou spolehlivosti">
            <a:extLst>
              <a:ext uri="{FF2B5EF4-FFF2-40B4-BE49-F238E27FC236}">
                <a16:creationId xmlns:a16="http://schemas.microsoft.com/office/drawing/2014/main" id="{BDB83092-1724-CFC0-5235-720C7174C19D}"/>
              </a:ext>
            </a:extLst>
          </p:cNvPr>
          <p:cNvPicPr>
            <a:picLocks noChangeAspect="1"/>
          </p:cNvPicPr>
          <p:nvPr/>
        </p:nvPicPr>
        <p:blipFill>
          <a:blip r:embed="rId5" cstate="screen">
            <a:extLst>
              <a:ext uri="{28A0092B-C50C-407E-A947-70E740481C1C}">
                <a14:useLocalDpi xmlns:a14="http://schemas.microsoft.com/office/drawing/2010/main"/>
              </a:ext>
            </a:extLst>
          </a:blip>
          <a:srcRect l="24614" r="13841" b="48629"/>
          <a:stretch/>
        </p:blipFill>
        <p:spPr>
          <a:xfrm>
            <a:off x="3278219" y="3264327"/>
            <a:ext cx="1555679" cy="1073399"/>
          </a:xfrm>
          <a:prstGeom prst="rect">
            <a:avLst/>
          </a:prstGeom>
        </p:spPr>
      </p:pic>
      <p:pic>
        <p:nvPicPr>
          <p:cNvPr id="11" name="Obrázek 10">
            <a:extLst>
              <a:ext uri="{FF2B5EF4-FFF2-40B4-BE49-F238E27FC236}">
                <a16:creationId xmlns:a16="http://schemas.microsoft.com/office/drawing/2014/main" id="{CBEC2F98-3A0C-14E2-2DBF-189AE6C6F2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3375" y="3234629"/>
            <a:ext cx="1821730" cy="1365911"/>
          </a:xfrm>
          <a:prstGeom prst="rect">
            <a:avLst/>
          </a:prstGeom>
        </p:spPr>
      </p:pic>
      <p:pic>
        <p:nvPicPr>
          <p:cNvPr id="12" name="Obrázek 11" descr="Obsah obrázku žlutá&#10;&#10;Popis byl vytvořen automaticky">
            <a:extLst>
              <a:ext uri="{FF2B5EF4-FFF2-40B4-BE49-F238E27FC236}">
                <a16:creationId xmlns:a16="http://schemas.microsoft.com/office/drawing/2014/main" id="{B866D113-3A44-CCD1-3894-F783356C353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43417" y="2480377"/>
            <a:ext cx="1486596" cy="1830005"/>
          </a:xfrm>
          <a:prstGeom prst="rect">
            <a:avLst/>
          </a:prstGeom>
        </p:spPr>
      </p:pic>
      <p:pic>
        <p:nvPicPr>
          <p:cNvPr id="17" name="Obrázek 16" descr="Obsah obrázku mrak&#10;&#10;Obsah vygenerovaný umělou inteligencí může být nesprávný.">
            <a:extLst>
              <a:ext uri="{FF2B5EF4-FFF2-40B4-BE49-F238E27FC236}">
                <a16:creationId xmlns:a16="http://schemas.microsoft.com/office/drawing/2014/main" id="{F7DCFF11-F7FA-C3BE-0E12-99406279FCF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40719" y="2586103"/>
            <a:ext cx="1433062" cy="1433062"/>
          </a:xfrm>
          <a:prstGeom prst="rect">
            <a:avLst/>
          </a:prstGeom>
        </p:spPr>
      </p:pic>
      <p:grpSp>
        <p:nvGrpSpPr>
          <p:cNvPr id="25" name="Skupina 24">
            <a:extLst>
              <a:ext uri="{FF2B5EF4-FFF2-40B4-BE49-F238E27FC236}">
                <a16:creationId xmlns:a16="http://schemas.microsoft.com/office/drawing/2014/main" id="{3947B359-A64D-6F97-43D9-D1D622B4C550}"/>
              </a:ext>
            </a:extLst>
          </p:cNvPr>
          <p:cNvGrpSpPr>
            <a:grpSpLocks noChangeAspect="1"/>
          </p:cNvGrpSpPr>
          <p:nvPr/>
        </p:nvGrpSpPr>
        <p:grpSpPr>
          <a:xfrm>
            <a:off x="9897613" y="2372206"/>
            <a:ext cx="1850711" cy="1733412"/>
            <a:chOff x="7169846" y="2329436"/>
            <a:chExt cx="4489326" cy="4204791"/>
          </a:xfrm>
        </p:grpSpPr>
        <p:pic>
          <p:nvPicPr>
            <p:cNvPr id="30" name="Obrázek 29" descr="Obsah obrázku klipart, ilustrace, kreslené, umění&#10;&#10;Popis byl vytvořen automaticky">
              <a:extLst>
                <a:ext uri="{FF2B5EF4-FFF2-40B4-BE49-F238E27FC236}">
                  <a16:creationId xmlns:a16="http://schemas.microsoft.com/office/drawing/2014/main" id="{9B474470-D156-199C-569C-738F9C495B83}"/>
                </a:ext>
              </a:extLst>
            </p:cNvPr>
            <p:cNvPicPr>
              <a:picLocks noChangeAspect="1"/>
            </p:cNvPicPr>
            <p:nvPr/>
          </p:nvPicPr>
          <p:blipFill>
            <a:blip r:embed="rId9"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31" name="Obrázek 30" descr="Obsah obrázku klipart, ilustrace, kreslené, umění&#10;&#10;Popis byl vytvořen automaticky">
              <a:extLst>
                <a:ext uri="{FF2B5EF4-FFF2-40B4-BE49-F238E27FC236}">
                  <a16:creationId xmlns:a16="http://schemas.microsoft.com/office/drawing/2014/main" id="{1CB5C5AF-4F41-DAB3-B90F-0153CBFDE3BD}"/>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32" name="Obrázek 31" descr="Obsah obrázku klipart, ilustrace, kreslené, umění&#10;&#10;Popis byl vytvořen automaticky">
              <a:extLst>
                <a:ext uri="{FF2B5EF4-FFF2-40B4-BE49-F238E27FC236}">
                  <a16:creationId xmlns:a16="http://schemas.microsoft.com/office/drawing/2014/main" id="{E0205F3C-874B-D8BF-C38A-8903D9B97E9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sp>
        <p:nvSpPr>
          <p:cNvPr id="3" name="Pravá složená závorka 2">
            <a:extLst>
              <a:ext uri="{FF2B5EF4-FFF2-40B4-BE49-F238E27FC236}">
                <a16:creationId xmlns:a16="http://schemas.microsoft.com/office/drawing/2014/main" id="{B4E614E0-008D-4B61-10E0-2D5FB650E635}"/>
              </a:ext>
            </a:extLst>
          </p:cNvPr>
          <p:cNvSpPr/>
          <p:nvPr/>
        </p:nvSpPr>
        <p:spPr>
          <a:xfrm rot="5400000">
            <a:off x="2579839" y="2841579"/>
            <a:ext cx="760424" cy="4461799"/>
          </a:xfrm>
          <a:custGeom>
            <a:avLst/>
            <a:gdLst>
              <a:gd name="connsiteX0" fmla="*/ 0 w 760424"/>
              <a:gd name="connsiteY0" fmla="*/ 0 h 4461799"/>
              <a:gd name="connsiteX1" fmla="*/ 380212 w 760424"/>
              <a:gd name="connsiteY1" fmla="*/ 63366 h 4461799"/>
              <a:gd name="connsiteX2" fmla="*/ 380212 w 760424"/>
              <a:gd name="connsiteY2" fmla="*/ 568366 h 4461799"/>
              <a:gd name="connsiteX3" fmla="*/ 380212 w 760424"/>
              <a:gd name="connsiteY3" fmla="*/ 1094408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99265 h 4461799"/>
              <a:gd name="connsiteX9" fmla="*/ 380212 w 760424"/>
              <a:gd name="connsiteY9" fmla="*/ 3325307 h 4461799"/>
              <a:gd name="connsiteX10" fmla="*/ 380212 w 760424"/>
              <a:gd name="connsiteY10" fmla="*/ 3788224 h 4461799"/>
              <a:gd name="connsiteX11" fmla="*/ 380212 w 760424"/>
              <a:gd name="connsiteY11" fmla="*/ 4398433 h 4461799"/>
              <a:gd name="connsiteX12" fmla="*/ 0 w 760424"/>
              <a:gd name="connsiteY12" fmla="*/ 4461799 h 4461799"/>
              <a:gd name="connsiteX13" fmla="*/ 0 w 760424"/>
              <a:gd name="connsiteY13" fmla="*/ 3824399 h 4461799"/>
              <a:gd name="connsiteX14" fmla="*/ 0 w 760424"/>
              <a:gd name="connsiteY14" fmla="*/ 3231617 h 4461799"/>
              <a:gd name="connsiteX15" fmla="*/ 0 w 760424"/>
              <a:gd name="connsiteY15" fmla="*/ 2594217 h 4461799"/>
              <a:gd name="connsiteX16" fmla="*/ 0 w 760424"/>
              <a:gd name="connsiteY16" fmla="*/ 2046054 h 4461799"/>
              <a:gd name="connsiteX17" fmla="*/ 0 w 760424"/>
              <a:gd name="connsiteY17" fmla="*/ 1319418 h 4461799"/>
              <a:gd name="connsiteX18" fmla="*/ 0 w 760424"/>
              <a:gd name="connsiteY18" fmla="*/ 726636 h 4461799"/>
              <a:gd name="connsiteX19" fmla="*/ 0 w 760424"/>
              <a:gd name="connsiteY19" fmla="*/ 0 h 4461799"/>
              <a:gd name="connsiteX0" fmla="*/ 0 w 760424"/>
              <a:gd name="connsiteY0" fmla="*/ 0 h 4461799"/>
              <a:gd name="connsiteX1" fmla="*/ 380212 w 760424"/>
              <a:gd name="connsiteY1" fmla="*/ 63366 h 4461799"/>
              <a:gd name="connsiteX2" fmla="*/ 380212 w 760424"/>
              <a:gd name="connsiteY2" fmla="*/ 589408 h 4461799"/>
              <a:gd name="connsiteX3" fmla="*/ 380212 w 760424"/>
              <a:gd name="connsiteY3" fmla="*/ 1115450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57182 h 4461799"/>
              <a:gd name="connsiteX9" fmla="*/ 380212 w 760424"/>
              <a:gd name="connsiteY9" fmla="*/ 3262182 h 4461799"/>
              <a:gd name="connsiteX10" fmla="*/ 380212 w 760424"/>
              <a:gd name="connsiteY10" fmla="*/ 3767183 h 4461799"/>
              <a:gd name="connsiteX11" fmla="*/ 380212 w 760424"/>
              <a:gd name="connsiteY11" fmla="*/ 4398433 h 4461799"/>
              <a:gd name="connsiteX12" fmla="*/ 0 w 760424"/>
              <a:gd name="connsiteY12" fmla="*/ 4461799 h 446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0424" h="4461799" stroke="0" extrusionOk="0">
                <a:moveTo>
                  <a:pt x="0" y="0"/>
                </a:moveTo>
                <a:cubicBezTo>
                  <a:pt x="204878" y="-7541"/>
                  <a:pt x="384025" y="30007"/>
                  <a:pt x="380212" y="63366"/>
                </a:cubicBezTo>
                <a:cubicBezTo>
                  <a:pt x="396708" y="310867"/>
                  <a:pt x="362376" y="338726"/>
                  <a:pt x="380212" y="568366"/>
                </a:cubicBezTo>
                <a:cubicBezTo>
                  <a:pt x="394729" y="799655"/>
                  <a:pt x="371317" y="841110"/>
                  <a:pt x="380212" y="1094408"/>
                </a:cubicBezTo>
                <a:cubicBezTo>
                  <a:pt x="399295" y="1355266"/>
                  <a:pt x="351947" y="1499598"/>
                  <a:pt x="380212" y="1620450"/>
                </a:cubicBezTo>
                <a:cubicBezTo>
                  <a:pt x="397379" y="1773852"/>
                  <a:pt x="386973" y="1999922"/>
                  <a:pt x="380212" y="2167533"/>
                </a:cubicBezTo>
                <a:cubicBezTo>
                  <a:pt x="374181" y="2230660"/>
                  <a:pt x="563765" y="2245451"/>
                  <a:pt x="760424" y="2230899"/>
                </a:cubicBezTo>
                <a:cubicBezTo>
                  <a:pt x="556636" y="2228327"/>
                  <a:pt x="370445" y="2252077"/>
                  <a:pt x="380212" y="2294265"/>
                </a:cubicBezTo>
                <a:cubicBezTo>
                  <a:pt x="386112" y="2423542"/>
                  <a:pt x="394221" y="2638412"/>
                  <a:pt x="380212" y="2799265"/>
                </a:cubicBezTo>
                <a:cubicBezTo>
                  <a:pt x="383066" y="2972366"/>
                  <a:pt x="383339" y="3170641"/>
                  <a:pt x="380212" y="3325307"/>
                </a:cubicBezTo>
                <a:cubicBezTo>
                  <a:pt x="387081" y="3450184"/>
                  <a:pt x="376898" y="3608787"/>
                  <a:pt x="380212" y="3788224"/>
                </a:cubicBezTo>
                <a:cubicBezTo>
                  <a:pt x="369109" y="3898223"/>
                  <a:pt x="365676" y="4118898"/>
                  <a:pt x="380212" y="4398433"/>
                </a:cubicBezTo>
                <a:cubicBezTo>
                  <a:pt x="390076" y="4417410"/>
                  <a:pt x="175270" y="4474655"/>
                  <a:pt x="0" y="4461799"/>
                </a:cubicBezTo>
                <a:cubicBezTo>
                  <a:pt x="13552" y="4287137"/>
                  <a:pt x="-11837" y="4018314"/>
                  <a:pt x="0" y="3824399"/>
                </a:cubicBezTo>
                <a:cubicBezTo>
                  <a:pt x="-10479" y="3604080"/>
                  <a:pt x="12319" y="3421051"/>
                  <a:pt x="0" y="3231617"/>
                </a:cubicBezTo>
                <a:cubicBezTo>
                  <a:pt x="11266" y="3053015"/>
                  <a:pt x="45214" y="2763645"/>
                  <a:pt x="0" y="2594217"/>
                </a:cubicBezTo>
                <a:cubicBezTo>
                  <a:pt x="1394" y="2460962"/>
                  <a:pt x="2582" y="2263182"/>
                  <a:pt x="0" y="2046054"/>
                </a:cubicBezTo>
                <a:cubicBezTo>
                  <a:pt x="-42927" y="1852464"/>
                  <a:pt x="12516" y="1660512"/>
                  <a:pt x="0" y="1319418"/>
                </a:cubicBezTo>
                <a:cubicBezTo>
                  <a:pt x="2943" y="968431"/>
                  <a:pt x="36639" y="1005860"/>
                  <a:pt x="0" y="726636"/>
                </a:cubicBezTo>
                <a:cubicBezTo>
                  <a:pt x="-19503" y="424592"/>
                  <a:pt x="-223" y="350981"/>
                  <a:pt x="0" y="0"/>
                </a:cubicBezTo>
                <a:close/>
              </a:path>
              <a:path w="760424" h="4461799" fill="none" extrusionOk="0">
                <a:moveTo>
                  <a:pt x="0" y="0"/>
                </a:moveTo>
                <a:cubicBezTo>
                  <a:pt x="213661" y="-3555"/>
                  <a:pt x="379032" y="28231"/>
                  <a:pt x="380212" y="63366"/>
                </a:cubicBezTo>
                <a:cubicBezTo>
                  <a:pt x="364065" y="262268"/>
                  <a:pt x="389963" y="354535"/>
                  <a:pt x="380212" y="589408"/>
                </a:cubicBezTo>
                <a:cubicBezTo>
                  <a:pt x="383644" y="790877"/>
                  <a:pt x="347470" y="950348"/>
                  <a:pt x="380212" y="1115450"/>
                </a:cubicBezTo>
                <a:cubicBezTo>
                  <a:pt x="378488" y="1273839"/>
                  <a:pt x="356587" y="1460044"/>
                  <a:pt x="380212" y="1620450"/>
                </a:cubicBezTo>
                <a:cubicBezTo>
                  <a:pt x="427799" y="1780875"/>
                  <a:pt x="350917" y="1982289"/>
                  <a:pt x="380212" y="2167533"/>
                </a:cubicBezTo>
                <a:cubicBezTo>
                  <a:pt x="399382" y="2154330"/>
                  <a:pt x="558539" y="2187520"/>
                  <a:pt x="760424" y="2230899"/>
                </a:cubicBezTo>
                <a:cubicBezTo>
                  <a:pt x="549142" y="2231591"/>
                  <a:pt x="373855" y="2250546"/>
                  <a:pt x="380212" y="2294265"/>
                </a:cubicBezTo>
                <a:cubicBezTo>
                  <a:pt x="421335" y="2444640"/>
                  <a:pt x="394727" y="2636015"/>
                  <a:pt x="380212" y="2757182"/>
                </a:cubicBezTo>
                <a:cubicBezTo>
                  <a:pt x="373307" y="2875895"/>
                  <a:pt x="430259" y="3106401"/>
                  <a:pt x="380212" y="3262182"/>
                </a:cubicBezTo>
                <a:cubicBezTo>
                  <a:pt x="356275" y="3409218"/>
                  <a:pt x="370723" y="3539923"/>
                  <a:pt x="380212" y="3767183"/>
                </a:cubicBezTo>
                <a:cubicBezTo>
                  <a:pt x="382587" y="3986639"/>
                  <a:pt x="391710" y="4137248"/>
                  <a:pt x="380212" y="4398433"/>
                </a:cubicBezTo>
                <a:cubicBezTo>
                  <a:pt x="349326" y="4469082"/>
                  <a:pt x="237198" y="4458369"/>
                  <a:pt x="0" y="4461799"/>
                </a:cubicBezTo>
              </a:path>
              <a:path w="760424" h="4461799" fill="none" stroke="0" extrusionOk="0">
                <a:moveTo>
                  <a:pt x="0" y="0"/>
                </a:moveTo>
                <a:cubicBezTo>
                  <a:pt x="214778" y="5460"/>
                  <a:pt x="375545" y="29193"/>
                  <a:pt x="380212" y="63366"/>
                </a:cubicBezTo>
                <a:cubicBezTo>
                  <a:pt x="413962" y="227602"/>
                  <a:pt x="420904" y="405263"/>
                  <a:pt x="380212" y="589408"/>
                </a:cubicBezTo>
                <a:cubicBezTo>
                  <a:pt x="354521" y="795542"/>
                  <a:pt x="375365" y="970284"/>
                  <a:pt x="380212" y="1115450"/>
                </a:cubicBezTo>
                <a:cubicBezTo>
                  <a:pt x="382904" y="1249818"/>
                  <a:pt x="369458" y="1496490"/>
                  <a:pt x="380212" y="1620450"/>
                </a:cubicBezTo>
                <a:cubicBezTo>
                  <a:pt x="393464" y="1763169"/>
                  <a:pt x="373385" y="2000400"/>
                  <a:pt x="380212" y="2167533"/>
                </a:cubicBezTo>
                <a:cubicBezTo>
                  <a:pt x="410797" y="2137718"/>
                  <a:pt x="548290" y="2251895"/>
                  <a:pt x="760424" y="2230899"/>
                </a:cubicBezTo>
                <a:cubicBezTo>
                  <a:pt x="553695" y="2235625"/>
                  <a:pt x="377713" y="2256106"/>
                  <a:pt x="380212" y="2294265"/>
                </a:cubicBezTo>
                <a:cubicBezTo>
                  <a:pt x="400244" y="2420453"/>
                  <a:pt x="378092" y="2650325"/>
                  <a:pt x="380212" y="2757182"/>
                </a:cubicBezTo>
                <a:cubicBezTo>
                  <a:pt x="371156" y="2855986"/>
                  <a:pt x="385734" y="3143447"/>
                  <a:pt x="380212" y="3262182"/>
                </a:cubicBezTo>
                <a:cubicBezTo>
                  <a:pt x="348939" y="3406779"/>
                  <a:pt x="369334" y="3545530"/>
                  <a:pt x="380212" y="3767183"/>
                </a:cubicBezTo>
                <a:cubicBezTo>
                  <a:pt x="419454" y="3979070"/>
                  <a:pt x="370676" y="4180474"/>
                  <a:pt x="380212" y="4398433"/>
                </a:cubicBezTo>
                <a:cubicBezTo>
                  <a:pt x="354920" y="4445572"/>
                  <a:pt x="263317" y="4464294"/>
                  <a:pt x="0" y="4461799"/>
                </a:cubicBezTo>
              </a:path>
            </a:pathLst>
          </a:custGeom>
          <a:ln w="38100">
            <a:solidFill>
              <a:schemeClr val="tx1"/>
            </a:solidFill>
            <a:extLst>
              <a:ext uri="{C807C97D-BFC1-408E-A445-0C87EB9F89A2}">
                <ask:lineSketchStyleProps xmlns:ask="http://schemas.microsoft.com/office/drawing/2018/sketchyshapes" sd="3561036267">
                  <a:custGeom>
                    <a:avLst/>
                    <a:gdLst>
                      <a:gd name="connsiteX0" fmla="*/ 0 w 760424"/>
                      <a:gd name="connsiteY0" fmla="*/ 0 h 4461799"/>
                      <a:gd name="connsiteX1" fmla="*/ 380212 w 760424"/>
                      <a:gd name="connsiteY1" fmla="*/ 63366 h 4461799"/>
                      <a:gd name="connsiteX2" fmla="*/ 380212 w 760424"/>
                      <a:gd name="connsiteY2" fmla="*/ 568366 h 4461799"/>
                      <a:gd name="connsiteX3" fmla="*/ 380212 w 760424"/>
                      <a:gd name="connsiteY3" fmla="*/ 1094408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99265 h 4461799"/>
                      <a:gd name="connsiteX9" fmla="*/ 380212 w 760424"/>
                      <a:gd name="connsiteY9" fmla="*/ 3325307 h 4461799"/>
                      <a:gd name="connsiteX10" fmla="*/ 380212 w 760424"/>
                      <a:gd name="connsiteY10" fmla="*/ 3788224 h 4461799"/>
                      <a:gd name="connsiteX11" fmla="*/ 380212 w 760424"/>
                      <a:gd name="connsiteY11" fmla="*/ 4398433 h 4461799"/>
                      <a:gd name="connsiteX12" fmla="*/ 0 w 760424"/>
                      <a:gd name="connsiteY12" fmla="*/ 4461799 h 4461799"/>
                      <a:gd name="connsiteX13" fmla="*/ 0 w 760424"/>
                      <a:gd name="connsiteY13" fmla="*/ 3824399 h 4461799"/>
                      <a:gd name="connsiteX14" fmla="*/ 0 w 760424"/>
                      <a:gd name="connsiteY14" fmla="*/ 3231617 h 4461799"/>
                      <a:gd name="connsiteX15" fmla="*/ 0 w 760424"/>
                      <a:gd name="connsiteY15" fmla="*/ 2594217 h 4461799"/>
                      <a:gd name="connsiteX16" fmla="*/ 0 w 760424"/>
                      <a:gd name="connsiteY16" fmla="*/ 2046054 h 4461799"/>
                      <a:gd name="connsiteX17" fmla="*/ 0 w 760424"/>
                      <a:gd name="connsiteY17" fmla="*/ 1319418 h 4461799"/>
                      <a:gd name="connsiteX18" fmla="*/ 0 w 760424"/>
                      <a:gd name="connsiteY18" fmla="*/ 726636 h 4461799"/>
                      <a:gd name="connsiteX19" fmla="*/ 0 w 760424"/>
                      <a:gd name="connsiteY19" fmla="*/ 0 h 4461799"/>
                      <a:gd name="connsiteX0" fmla="*/ 0 w 760424"/>
                      <a:gd name="connsiteY0" fmla="*/ 0 h 4461799"/>
                      <a:gd name="connsiteX1" fmla="*/ 380212 w 760424"/>
                      <a:gd name="connsiteY1" fmla="*/ 63366 h 4461799"/>
                      <a:gd name="connsiteX2" fmla="*/ 380212 w 760424"/>
                      <a:gd name="connsiteY2" fmla="*/ 589408 h 4461799"/>
                      <a:gd name="connsiteX3" fmla="*/ 380212 w 760424"/>
                      <a:gd name="connsiteY3" fmla="*/ 1115450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57182 h 4461799"/>
                      <a:gd name="connsiteX9" fmla="*/ 380212 w 760424"/>
                      <a:gd name="connsiteY9" fmla="*/ 3262182 h 4461799"/>
                      <a:gd name="connsiteX10" fmla="*/ 380212 w 760424"/>
                      <a:gd name="connsiteY10" fmla="*/ 3767183 h 4461799"/>
                      <a:gd name="connsiteX11" fmla="*/ 380212 w 760424"/>
                      <a:gd name="connsiteY11" fmla="*/ 4398433 h 4461799"/>
                      <a:gd name="connsiteX12" fmla="*/ 0 w 760424"/>
                      <a:gd name="connsiteY12" fmla="*/ 4461799 h 446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0424" h="4461799" stroke="0" extrusionOk="0">
                        <a:moveTo>
                          <a:pt x="0" y="0"/>
                        </a:moveTo>
                        <a:cubicBezTo>
                          <a:pt x="206592" y="-5009"/>
                          <a:pt x="382907" y="29527"/>
                          <a:pt x="380212" y="63366"/>
                        </a:cubicBezTo>
                        <a:cubicBezTo>
                          <a:pt x="398843" y="312085"/>
                          <a:pt x="364527" y="331162"/>
                          <a:pt x="380212" y="568366"/>
                        </a:cubicBezTo>
                        <a:cubicBezTo>
                          <a:pt x="395897" y="805570"/>
                          <a:pt x="368416" y="834255"/>
                          <a:pt x="380212" y="1094408"/>
                        </a:cubicBezTo>
                        <a:cubicBezTo>
                          <a:pt x="392008" y="1354561"/>
                          <a:pt x="373859" y="1503416"/>
                          <a:pt x="380212" y="1620450"/>
                        </a:cubicBezTo>
                        <a:cubicBezTo>
                          <a:pt x="386565" y="1737484"/>
                          <a:pt x="378448" y="1986421"/>
                          <a:pt x="380212" y="2167533"/>
                        </a:cubicBezTo>
                        <a:cubicBezTo>
                          <a:pt x="390112" y="2218207"/>
                          <a:pt x="531839" y="2245439"/>
                          <a:pt x="760424" y="2230899"/>
                        </a:cubicBezTo>
                        <a:cubicBezTo>
                          <a:pt x="557148" y="2230901"/>
                          <a:pt x="379126" y="2253804"/>
                          <a:pt x="380212" y="2294265"/>
                        </a:cubicBezTo>
                        <a:cubicBezTo>
                          <a:pt x="362016" y="2448340"/>
                          <a:pt x="372058" y="2618003"/>
                          <a:pt x="380212" y="2799265"/>
                        </a:cubicBezTo>
                        <a:cubicBezTo>
                          <a:pt x="388366" y="2980527"/>
                          <a:pt x="384503" y="3201501"/>
                          <a:pt x="380212" y="3325307"/>
                        </a:cubicBezTo>
                        <a:cubicBezTo>
                          <a:pt x="375921" y="3449113"/>
                          <a:pt x="384381" y="3642782"/>
                          <a:pt x="380212" y="3788224"/>
                        </a:cubicBezTo>
                        <a:cubicBezTo>
                          <a:pt x="376043" y="3933666"/>
                          <a:pt x="389952" y="4118404"/>
                          <a:pt x="380212" y="4398433"/>
                        </a:cubicBezTo>
                        <a:cubicBezTo>
                          <a:pt x="379316" y="4428849"/>
                          <a:pt x="173001" y="4462551"/>
                          <a:pt x="0" y="4461799"/>
                        </a:cubicBezTo>
                        <a:cubicBezTo>
                          <a:pt x="11027" y="4299864"/>
                          <a:pt x="-4032" y="4051578"/>
                          <a:pt x="0" y="3824399"/>
                        </a:cubicBezTo>
                        <a:cubicBezTo>
                          <a:pt x="4032" y="3597220"/>
                          <a:pt x="530" y="3427709"/>
                          <a:pt x="0" y="3231617"/>
                        </a:cubicBezTo>
                        <a:cubicBezTo>
                          <a:pt x="-530" y="3035525"/>
                          <a:pt x="20439" y="2740225"/>
                          <a:pt x="0" y="2594217"/>
                        </a:cubicBezTo>
                        <a:cubicBezTo>
                          <a:pt x="-20439" y="2448209"/>
                          <a:pt x="24757" y="2257058"/>
                          <a:pt x="0" y="2046054"/>
                        </a:cubicBezTo>
                        <a:cubicBezTo>
                          <a:pt x="-24757" y="1835050"/>
                          <a:pt x="-924" y="1673955"/>
                          <a:pt x="0" y="1319418"/>
                        </a:cubicBezTo>
                        <a:cubicBezTo>
                          <a:pt x="924" y="964881"/>
                          <a:pt x="27289" y="1014439"/>
                          <a:pt x="0" y="726636"/>
                        </a:cubicBezTo>
                        <a:cubicBezTo>
                          <a:pt x="-27289" y="438833"/>
                          <a:pt x="7562" y="350012"/>
                          <a:pt x="0" y="0"/>
                        </a:cubicBezTo>
                        <a:close/>
                      </a:path>
                      <a:path w="760424" h="4461799" fill="none" extrusionOk="0">
                        <a:moveTo>
                          <a:pt x="0" y="0"/>
                        </a:moveTo>
                        <a:cubicBezTo>
                          <a:pt x="212143" y="-111"/>
                          <a:pt x="378314" y="27436"/>
                          <a:pt x="380212" y="63366"/>
                        </a:cubicBezTo>
                        <a:cubicBezTo>
                          <a:pt x="391428" y="234664"/>
                          <a:pt x="398209" y="390473"/>
                          <a:pt x="380212" y="589408"/>
                        </a:cubicBezTo>
                        <a:cubicBezTo>
                          <a:pt x="362215" y="788343"/>
                          <a:pt x="363148" y="953298"/>
                          <a:pt x="380212" y="1115450"/>
                        </a:cubicBezTo>
                        <a:cubicBezTo>
                          <a:pt x="397276" y="1277602"/>
                          <a:pt x="367572" y="1468769"/>
                          <a:pt x="380212" y="1620450"/>
                        </a:cubicBezTo>
                        <a:cubicBezTo>
                          <a:pt x="392852" y="1772131"/>
                          <a:pt x="372439" y="2005390"/>
                          <a:pt x="380212" y="2167533"/>
                        </a:cubicBezTo>
                        <a:cubicBezTo>
                          <a:pt x="399706" y="2164491"/>
                          <a:pt x="559266" y="2228412"/>
                          <a:pt x="760424" y="2230899"/>
                        </a:cubicBezTo>
                        <a:cubicBezTo>
                          <a:pt x="548152" y="2231977"/>
                          <a:pt x="375429" y="2256723"/>
                          <a:pt x="380212" y="2294265"/>
                        </a:cubicBezTo>
                        <a:cubicBezTo>
                          <a:pt x="401726" y="2443477"/>
                          <a:pt x="387839" y="2652982"/>
                          <a:pt x="380212" y="2757182"/>
                        </a:cubicBezTo>
                        <a:cubicBezTo>
                          <a:pt x="372585" y="2861382"/>
                          <a:pt x="397925" y="3107631"/>
                          <a:pt x="380212" y="3262182"/>
                        </a:cubicBezTo>
                        <a:cubicBezTo>
                          <a:pt x="362499" y="3416733"/>
                          <a:pt x="367438" y="3540320"/>
                          <a:pt x="380212" y="3767183"/>
                        </a:cubicBezTo>
                        <a:cubicBezTo>
                          <a:pt x="392986" y="3994046"/>
                          <a:pt x="400177" y="4171879"/>
                          <a:pt x="380212" y="4398433"/>
                        </a:cubicBezTo>
                        <a:cubicBezTo>
                          <a:pt x="348735" y="4458635"/>
                          <a:pt x="245003" y="4459454"/>
                          <a:pt x="0" y="4461799"/>
                        </a:cubicBezTo>
                      </a:path>
                    </a:pathLst>
                  </a:cu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sz="1799"/>
          </a:p>
        </p:txBody>
      </p:sp>
      <p:sp>
        <p:nvSpPr>
          <p:cNvPr id="4" name="Pravá složená závorka 3">
            <a:extLst>
              <a:ext uri="{FF2B5EF4-FFF2-40B4-BE49-F238E27FC236}">
                <a16:creationId xmlns:a16="http://schemas.microsoft.com/office/drawing/2014/main" id="{FFCCFB12-04AC-2D14-CA66-6510207D418B}"/>
              </a:ext>
            </a:extLst>
          </p:cNvPr>
          <p:cNvSpPr/>
          <p:nvPr/>
        </p:nvSpPr>
        <p:spPr>
          <a:xfrm rot="5400000">
            <a:off x="8733884" y="2841579"/>
            <a:ext cx="760424" cy="4461799"/>
          </a:xfr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sz="1799"/>
          </a:p>
        </p:txBody>
      </p:sp>
      <p:sp>
        <p:nvSpPr>
          <p:cNvPr id="5" name="TextovéPole 4">
            <a:extLst>
              <a:ext uri="{FF2B5EF4-FFF2-40B4-BE49-F238E27FC236}">
                <a16:creationId xmlns:a16="http://schemas.microsoft.com/office/drawing/2014/main" id="{29C80114-FAF7-5724-FD92-D59E4AFE09C7}"/>
              </a:ext>
            </a:extLst>
          </p:cNvPr>
          <p:cNvSpPr txBox="1"/>
          <p:nvPr/>
        </p:nvSpPr>
        <p:spPr>
          <a:xfrm>
            <a:off x="2167322" y="5545621"/>
            <a:ext cx="1734770" cy="523220"/>
          </a:xfrm>
          <a:prstGeom prst="rect">
            <a:avLst/>
          </a:prstGeom>
          <a:noFill/>
        </p:spPr>
        <p:txBody>
          <a:bodyPr wrap="none" rtlCol="0">
            <a:spAutoFit/>
          </a:bodyPr>
          <a:lstStyle/>
          <a:p>
            <a:r>
              <a:rPr lang="cs-CZ" sz="2800" b="1">
                <a:solidFill>
                  <a:srgbClr val="224466"/>
                </a:solidFill>
                <a:latin typeface="Verdana" panose="020B0604030504040204" pitchFamily="34" charset="0"/>
                <a:ea typeface="Verdana" panose="020B0604030504040204" pitchFamily="34" charset="0"/>
              </a:rPr>
              <a:t>skládka</a:t>
            </a:r>
          </a:p>
        </p:txBody>
      </p:sp>
      <p:sp>
        <p:nvSpPr>
          <p:cNvPr id="13" name="TextovéPole 12">
            <a:extLst>
              <a:ext uri="{FF2B5EF4-FFF2-40B4-BE49-F238E27FC236}">
                <a16:creationId xmlns:a16="http://schemas.microsoft.com/office/drawing/2014/main" id="{AFC6AF1E-B8E0-7F59-4E84-EB6BAAE9E7D7}"/>
              </a:ext>
            </a:extLst>
          </p:cNvPr>
          <p:cNvSpPr txBox="1"/>
          <p:nvPr/>
        </p:nvSpPr>
        <p:spPr>
          <a:xfrm>
            <a:off x="7385097" y="5452691"/>
            <a:ext cx="3457998" cy="523220"/>
          </a:xfrm>
          <a:prstGeom prst="rect">
            <a:avLst/>
          </a:prstGeom>
          <a:noFill/>
        </p:spPr>
        <p:txBody>
          <a:bodyPr wrap="none" rtlCol="0">
            <a:spAutoFit/>
          </a:bodyPr>
          <a:lstStyle/>
          <a:p>
            <a:r>
              <a:rPr lang="cs-CZ" sz="2800" b="1">
                <a:solidFill>
                  <a:srgbClr val="224466"/>
                </a:solidFill>
                <a:latin typeface="Verdana" panose="020B0604030504040204" pitchFamily="34" charset="0"/>
                <a:ea typeface="Verdana" panose="020B0604030504040204" pitchFamily="34" charset="0"/>
              </a:rPr>
              <a:t>další zpracování</a:t>
            </a:r>
          </a:p>
        </p:txBody>
      </p:sp>
      <p:sp>
        <p:nvSpPr>
          <p:cNvPr id="14" name="Pravá složená závorka 13">
            <a:extLst>
              <a:ext uri="{FF2B5EF4-FFF2-40B4-BE49-F238E27FC236}">
                <a16:creationId xmlns:a16="http://schemas.microsoft.com/office/drawing/2014/main" id="{262D747B-6061-8A80-D56A-0DCDD5988072}"/>
              </a:ext>
            </a:extLst>
          </p:cNvPr>
          <p:cNvSpPr/>
          <p:nvPr/>
        </p:nvSpPr>
        <p:spPr>
          <a:xfrm rot="5400000">
            <a:off x="8577037" y="2799536"/>
            <a:ext cx="760424" cy="4461799"/>
          </a:xfrm>
          <a:custGeom>
            <a:avLst/>
            <a:gdLst>
              <a:gd name="connsiteX0" fmla="*/ 0 w 760424"/>
              <a:gd name="connsiteY0" fmla="*/ 0 h 4461799"/>
              <a:gd name="connsiteX1" fmla="*/ 380212 w 760424"/>
              <a:gd name="connsiteY1" fmla="*/ 63366 h 4461799"/>
              <a:gd name="connsiteX2" fmla="*/ 380212 w 760424"/>
              <a:gd name="connsiteY2" fmla="*/ 568366 h 4461799"/>
              <a:gd name="connsiteX3" fmla="*/ 380212 w 760424"/>
              <a:gd name="connsiteY3" fmla="*/ 1094408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99265 h 4461799"/>
              <a:gd name="connsiteX9" fmla="*/ 380212 w 760424"/>
              <a:gd name="connsiteY9" fmla="*/ 3325307 h 4461799"/>
              <a:gd name="connsiteX10" fmla="*/ 380212 w 760424"/>
              <a:gd name="connsiteY10" fmla="*/ 3788224 h 4461799"/>
              <a:gd name="connsiteX11" fmla="*/ 380212 w 760424"/>
              <a:gd name="connsiteY11" fmla="*/ 4398433 h 4461799"/>
              <a:gd name="connsiteX12" fmla="*/ 0 w 760424"/>
              <a:gd name="connsiteY12" fmla="*/ 4461799 h 4461799"/>
              <a:gd name="connsiteX13" fmla="*/ 0 w 760424"/>
              <a:gd name="connsiteY13" fmla="*/ 3824399 h 4461799"/>
              <a:gd name="connsiteX14" fmla="*/ 0 w 760424"/>
              <a:gd name="connsiteY14" fmla="*/ 3231617 h 4461799"/>
              <a:gd name="connsiteX15" fmla="*/ 0 w 760424"/>
              <a:gd name="connsiteY15" fmla="*/ 2594217 h 4461799"/>
              <a:gd name="connsiteX16" fmla="*/ 0 w 760424"/>
              <a:gd name="connsiteY16" fmla="*/ 2046054 h 4461799"/>
              <a:gd name="connsiteX17" fmla="*/ 0 w 760424"/>
              <a:gd name="connsiteY17" fmla="*/ 1319418 h 4461799"/>
              <a:gd name="connsiteX18" fmla="*/ 0 w 760424"/>
              <a:gd name="connsiteY18" fmla="*/ 726636 h 4461799"/>
              <a:gd name="connsiteX19" fmla="*/ 0 w 760424"/>
              <a:gd name="connsiteY19" fmla="*/ 0 h 4461799"/>
              <a:gd name="connsiteX0" fmla="*/ 0 w 760424"/>
              <a:gd name="connsiteY0" fmla="*/ 0 h 4461799"/>
              <a:gd name="connsiteX1" fmla="*/ 380212 w 760424"/>
              <a:gd name="connsiteY1" fmla="*/ 63366 h 4461799"/>
              <a:gd name="connsiteX2" fmla="*/ 380212 w 760424"/>
              <a:gd name="connsiteY2" fmla="*/ 589408 h 4461799"/>
              <a:gd name="connsiteX3" fmla="*/ 380212 w 760424"/>
              <a:gd name="connsiteY3" fmla="*/ 1115450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57182 h 4461799"/>
              <a:gd name="connsiteX9" fmla="*/ 380212 w 760424"/>
              <a:gd name="connsiteY9" fmla="*/ 3262182 h 4461799"/>
              <a:gd name="connsiteX10" fmla="*/ 380212 w 760424"/>
              <a:gd name="connsiteY10" fmla="*/ 3767183 h 4461799"/>
              <a:gd name="connsiteX11" fmla="*/ 380212 w 760424"/>
              <a:gd name="connsiteY11" fmla="*/ 4398433 h 4461799"/>
              <a:gd name="connsiteX12" fmla="*/ 0 w 760424"/>
              <a:gd name="connsiteY12" fmla="*/ 4461799 h 446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0424" h="4461799" stroke="0" extrusionOk="0">
                <a:moveTo>
                  <a:pt x="0" y="0"/>
                </a:moveTo>
                <a:cubicBezTo>
                  <a:pt x="204878" y="-7541"/>
                  <a:pt x="384025" y="30007"/>
                  <a:pt x="380212" y="63366"/>
                </a:cubicBezTo>
                <a:cubicBezTo>
                  <a:pt x="396708" y="310867"/>
                  <a:pt x="362376" y="338726"/>
                  <a:pt x="380212" y="568366"/>
                </a:cubicBezTo>
                <a:cubicBezTo>
                  <a:pt x="394729" y="799655"/>
                  <a:pt x="371317" y="841110"/>
                  <a:pt x="380212" y="1094408"/>
                </a:cubicBezTo>
                <a:cubicBezTo>
                  <a:pt x="399295" y="1355266"/>
                  <a:pt x="351947" y="1499598"/>
                  <a:pt x="380212" y="1620450"/>
                </a:cubicBezTo>
                <a:cubicBezTo>
                  <a:pt x="397379" y="1773852"/>
                  <a:pt x="386973" y="1999922"/>
                  <a:pt x="380212" y="2167533"/>
                </a:cubicBezTo>
                <a:cubicBezTo>
                  <a:pt x="374181" y="2230660"/>
                  <a:pt x="563765" y="2245451"/>
                  <a:pt x="760424" y="2230899"/>
                </a:cubicBezTo>
                <a:cubicBezTo>
                  <a:pt x="556636" y="2228327"/>
                  <a:pt x="370445" y="2252077"/>
                  <a:pt x="380212" y="2294265"/>
                </a:cubicBezTo>
                <a:cubicBezTo>
                  <a:pt x="386112" y="2423542"/>
                  <a:pt x="394221" y="2638412"/>
                  <a:pt x="380212" y="2799265"/>
                </a:cubicBezTo>
                <a:cubicBezTo>
                  <a:pt x="383066" y="2972366"/>
                  <a:pt x="383339" y="3170641"/>
                  <a:pt x="380212" y="3325307"/>
                </a:cubicBezTo>
                <a:cubicBezTo>
                  <a:pt x="387081" y="3450184"/>
                  <a:pt x="376898" y="3608787"/>
                  <a:pt x="380212" y="3788224"/>
                </a:cubicBezTo>
                <a:cubicBezTo>
                  <a:pt x="369109" y="3898223"/>
                  <a:pt x="365676" y="4118898"/>
                  <a:pt x="380212" y="4398433"/>
                </a:cubicBezTo>
                <a:cubicBezTo>
                  <a:pt x="390076" y="4417410"/>
                  <a:pt x="175270" y="4474655"/>
                  <a:pt x="0" y="4461799"/>
                </a:cubicBezTo>
                <a:cubicBezTo>
                  <a:pt x="13552" y="4287137"/>
                  <a:pt x="-11837" y="4018314"/>
                  <a:pt x="0" y="3824399"/>
                </a:cubicBezTo>
                <a:cubicBezTo>
                  <a:pt x="-10479" y="3604080"/>
                  <a:pt x="12319" y="3421051"/>
                  <a:pt x="0" y="3231617"/>
                </a:cubicBezTo>
                <a:cubicBezTo>
                  <a:pt x="11266" y="3053015"/>
                  <a:pt x="45214" y="2763645"/>
                  <a:pt x="0" y="2594217"/>
                </a:cubicBezTo>
                <a:cubicBezTo>
                  <a:pt x="1394" y="2460962"/>
                  <a:pt x="2582" y="2263182"/>
                  <a:pt x="0" y="2046054"/>
                </a:cubicBezTo>
                <a:cubicBezTo>
                  <a:pt x="-42927" y="1852464"/>
                  <a:pt x="12516" y="1660512"/>
                  <a:pt x="0" y="1319418"/>
                </a:cubicBezTo>
                <a:cubicBezTo>
                  <a:pt x="2943" y="968431"/>
                  <a:pt x="36639" y="1005860"/>
                  <a:pt x="0" y="726636"/>
                </a:cubicBezTo>
                <a:cubicBezTo>
                  <a:pt x="-19503" y="424592"/>
                  <a:pt x="-223" y="350981"/>
                  <a:pt x="0" y="0"/>
                </a:cubicBezTo>
                <a:close/>
              </a:path>
              <a:path w="760424" h="4461799" fill="none" extrusionOk="0">
                <a:moveTo>
                  <a:pt x="0" y="0"/>
                </a:moveTo>
                <a:cubicBezTo>
                  <a:pt x="213661" y="-3555"/>
                  <a:pt x="379032" y="28231"/>
                  <a:pt x="380212" y="63366"/>
                </a:cubicBezTo>
                <a:cubicBezTo>
                  <a:pt x="364065" y="262268"/>
                  <a:pt x="389963" y="354535"/>
                  <a:pt x="380212" y="589408"/>
                </a:cubicBezTo>
                <a:cubicBezTo>
                  <a:pt x="383644" y="790877"/>
                  <a:pt x="347470" y="950348"/>
                  <a:pt x="380212" y="1115450"/>
                </a:cubicBezTo>
                <a:cubicBezTo>
                  <a:pt x="378488" y="1273839"/>
                  <a:pt x="356587" y="1460044"/>
                  <a:pt x="380212" y="1620450"/>
                </a:cubicBezTo>
                <a:cubicBezTo>
                  <a:pt x="427799" y="1780875"/>
                  <a:pt x="350917" y="1982289"/>
                  <a:pt x="380212" y="2167533"/>
                </a:cubicBezTo>
                <a:cubicBezTo>
                  <a:pt x="399382" y="2154330"/>
                  <a:pt x="558539" y="2187520"/>
                  <a:pt x="760424" y="2230899"/>
                </a:cubicBezTo>
                <a:cubicBezTo>
                  <a:pt x="549142" y="2231591"/>
                  <a:pt x="373855" y="2250546"/>
                  <a:pt x="380212" y="2294265"/>
                </a:cubicBezTo>
                <a:cubicBezTo>
                  <a:pt x="421335" y="2444640"/>
                  <a:pt x="394727" y="2636015"/>
                  <a:pt x="380212" y="2757182"/>
                </a:cubicBezTo>
                <a:cubicBezTo>
                  <a:pt x="373307" y="2875895"/>
                  <a:pt x="430259" y="3106401"/>
                  <a:pt x="380212" y="3262182"/>
                </a:cubicBezTo>
                <a:cubicBezTo>
                  <a:pt x="356275" y="3409218"/>
                  <a:pt x="370723" y="3539923"/>
                  <a:pt x="380212" y="3767183"/>
                </a:cubicBezTo>
                <a:cubicBezTo>
                  <a:pt x="382587" y="3986639"/>
                  <a:pt x="391710" y="4137248"/>
                  <a:pt x="380212" y="4398433"/>
                </a:cubicBezTo>
                <a:cubicBezTo>
                  <a:pt x="349326" y="4469082"/>
                  <a:pt x="237198" y="4458369"/>
                  <a:pt x="0" y="4461799"/>
                </a:cubicBezTo>
              </a:path>
              <a:path w="760424" h="4461799" fill="none" stroke="0" extrusionOk="0">
                <a:moveTo>
                  <a:pt x="0" y="0"/>
                </a:moveTo>
                <a:cubicBezTo>
                  <a:pt x="214778" y="5460"/>
                  <a:pt x="375545" y="29193"/>
                  <a:pt x="380212" y="63366"/>
                </a:cubicBezTo>
                <a:cubicBezTo>
                  <a:pt x="413962" y="227602"/>
                  <a:pt x="420904" y="405263"/>
                  <a:pt x="380212" y="589408"/>
                </a:cubicBezTo>
                <a:cubicBezTo>
                  <a:pt x="354521" y="795542"/>
                  <a:pt x="375365" y="970284"/>
                  <a:pt x="380212" y="1115450"/>
                </a:cubicBezTo>
                <a:cubicBezTo>
                  <a:pt x="382904" y="1249818"/>
                  <a:pt x="369458" y="1496490"/>
                  <a:pt x="380212" y="1620450"/>
                </a:cubicBezTo>
                <a:cubicBezTo>
                  <a:pt x="393464" y="1763169"/>
                  <a:pt x="373385" y="2000400"/>
                  <a:pt x="380212" y="2167533"/>
                </a:cubicBezTo>
                <a:cubicBezTo>
                  <a:pt x="410797" y="2137718"/>
                  <a:pt x="548290" y="2251895"/>
                  <a:pt x="760424" y="2230899"/>
                </a:cubicBezTo>
                <a:cubicBezTo>
                  <a:pt x="553695" y="2235625"/>
                  <a:pt x="377713" y="2256106"/>
                  <a:pt x="380212" y="2294265"/>
                </a:cubicBezTo>
                <a:cubicBezTo>
                  <a:pt x="400244" y="2420453"/>
                  <a:pt x="378092" y="2650325"/>
                  <a:pt x="380212" y="2757182"/>
                </a:cubicBezTo>
                <a:cubicBezTo>
                  <a:pt x="371156" y="2855986"/>
                  <a:pt x="385734" y="3143447"/>
                  <a:pt x="380212" y="3262182"/>
                </a:cubicBezTo>
                <a:cubicBezTo>
                  <a:pt x="348939" y="3406779"/>
                  <a:pt x="369334" y="3545530"/>
                  <a:pt x="380212" y="3767183"/>
                </a:cubicBezTo>
                <a:cubicBezTo>
                  <a:pt x="419454" y="3979070"/>
                  <a:pt x="370676" y="4180474"/>
                  <a:pt x="380212" y="4398433"/>
                </a:cubicBezTo>
                <a:cubicBezTo>
                  <a:pt x="354920" y="4445572"/>
                  <a:pt x="263317" y="4464294"/>
                  <a:pt x="0" y="4461799"/>
                </a:cubicBezTo>
              </a:path>
            </a:pathLst>
          </a:custGeom>
          <a:ln w="38100">
            <a:solidFill>
              <a:schemeClr val="tx1"/>
            </a:solidFill>
            <a:extLst>
              <a:ext uri="{C807C97D-BFC1-408E-A445-0C87EB9F89A2}">
                <ask:lineSketchStyleProps xmlns:ask="http://schemas.microsoft.com/office/drawing/2018/sketchyshapes" sd="3561036267">
                  <a:custGeom>
                    <a:avLst/>
                    <a:gdLst>
                      <a:gd name="connsiteX0" fmla="*/ 0 w 760424"/>
                      <a:gd name="connsiteY0" fmla="*/ 0 h 4461799"/>
                      <a:gd name="connsiteX1" fmla="*/ 380212 w 760424"/>
                      <a:gd name="connsiteY1" fmla="*/ 63366 h 4461799"/>
                      <a:gd name="connsiteX2" fmla="*/ 380212 w 760424"/>
                      <a:gd name="connsiteY2" fmla="*/ 568366 h 4461799"/>
                      <a:gd name="connsiteX3" fmla="*/ 380212 w 760424"/>
                      <a:gd name="connsiteY3" fmla="*/ 1094408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99265 h 4461799"/>
                      <a:gd name="connsiteX9" fmla="*/ 380212 w 760424"/>
                      <a:gd name="connsiteY9" fmla="*/ 3325307 h 4461799"/>
                      <a:gd name="connsiteX10" fmla="*/ 380212 w 760424"/>
                      <a:gd name="connsiteY10" fmla="*/ 3788224 h 4461799"/>
                      <a:gd name="connsiteX11" fmla="*/ 380212 w 760424"/>
                      <a:gd name="connsiteY11" fmla="*/ 4398433 h 4461799"/>
                      <a:gd name="connsiteX12" fmla="*/ 0 w 760424"/>
                      <a:gd name="connsiteY12" fmla="*/ 4461799 h 4461799"/>
                      <a:gd name="connsiteX13" fmla="*/ 0 w 760424"/>
                      <a:gd name="connsiteY13" fmla="*/ 3824399 h 4461799"/>
                      <a:gd name="connsiteX14" fmla="*/ 0 w 760424"/>
                      <a:gd name="connsiteY14" fmla="*/ 3231617 h 4461799"/>
                      <a:gd name="connsiteX15" fmla="*/ 0 w 760424"/>
                      <a:gd name="connsiteY15" fmla="*/ 2594217 h 4461799"/>
                      <a:gd name="connsiteX16" fmla="*/ 0 w 760424"/>
                      <a:gd name="connsiteY16" fmla="*/ 2046054 h 4461799"/>
                      <a:gd name="connsiteX17" fmla="*/ 0 w 760424"/>
                      <a:gd name="connsiteY17" fmla="*/ 1319418 h 4461799"/>
                      <a:gd name="connsiteX18" fmla="*/ 0 w 760424"/>
                      <a:gd name="connsiteY18" fmla="*/ 726636 h 4461799"/>
                      <a:gd name="connsiteX19" fmla="*/ 0 w 760424"/>
                      <a:gd name="connsiteY19" fmla="*/ 0 h 4461799"/>
                      <a:gd name="connsiteX0" fmla="*/ 0 w 760424"/>
                      <a:gd name="connsiteY0" fmla="*/ 0 h 4461799"/>
                      <a:gd name="connsiteX1" fmla="*/ 380212 w 760424"/>
                      <a:gd name="connsiteY1" fmla="*/ 63366 h 4461799"/>
                      <a:gd name="connsiteX2" fmla="*/ 380212 w 760424"/>
                      <a:gd name="connsiteY2" fmla="*/ 589408 h 4461799"/>
                      <a:gd name="connsiteX3" fmla="*/ 380212 w 760424"/>
                      <a:gd name="connsiteY3" fmla="*/ 1115450 h 4461799"/>
                      <a:gd name="connsiteX4" fmla="*/ 380212 w 760424"/>
                      <a:gd name="connsiteY4" fmla="*/ 1620450 h 4461799"/>
                      <a:gd name="connsiteX5" fmla="*/ 380212 w 760424"/>
                      <a:gd name="connsiteY5" fmla="*/ 2167533 h 4461799"/>
                      <a:gd name="connsiteX6" fmla="*/ 760424 w 760424"/>
                      <a:gd name="connsiteY6" fmla="*/ 2230899 h 4461799"/>
                      <a:gd name="connsiteX7" fmla="*/ 380212 w 760424"/>
                      <a:gd name="connsiteY7" fmla="*/ 2294265 h 4461799"/>
                      <a:gd name="connsiteX8" fmla="*/ 380212 w 760424"/>
                      <a:gd name="connsiteY8" fmla="*/ 2757182 h 4461799"/>
                      <a:gd name="connsiteX9" fmla="*/ 380212 w 760424"/>
                      <a:gd name="connsiteY9" fmla="*/ 3262182 h 4461799"/>
                      <a:gd name="connsiteX10" fmla="*/ 380212 w 760424"/>
                      <a:gd name="connsiteY10" fmla="*/ 3767183 h 4461799"/>
                      <a:gd name="connsiteX11" fmla="*/ 380212 w 760424"/>
                      <a:gd name="connsiteY11" fmla="*/ 4398433 h 4461799"/>
                      <a:gd name="connsiteX12" fmla="*/ 0 w 760424"/>
                      <a:gd name="connsiteY12" fmla="*/ 4461799 h 446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0424" h="4461799" stroke="0" extrusionOk="0">
                        <a:moveTo>
                          <a:pt x="0" y="0"/>
                        </a:moveTo>
                        <a:cubicBezTo>
                          <a:pt x="206592" y="-5009"/>
                          <a:pt x="382907" y="29527"/>
                          <a:pt x="380212" y="63366"/>
                        </a:cubicBezTo>
                        <a:cubicBezTo>
                          <a:pt x="398843" y="312085"/>
                          <a:pt x="364527" y="331162"/>
                          <a:pt x="380212" y="568366"/>
                        </a:cubicBezTo>
                        <a:cubicBezTo>
                          <a:pt x="395897" y="805570"/>
                          <a:pt x="368416" y="834255"/>
                          <a:pt x="380212" y="1094408"/>
                        </a:cubicBezTo>
                        <a:cubicBezTo>
                          <a:pt x="392008" y="1354561"/>
                          <a:pt x="373859" y="1503416"/>
                          <a:pt x="380212" y="1620450"/>
                        </a:cubicBezTo>
                        <a:cubicBezTo>
                          <a:pt x="386565" y="1737484"/>
                          <a:pt x="378448" y="1986421"/>
                          <a:pt x="380212" y="2167533"/>
                        </a:cubicBezTo>
                        <a:cubicBezTo>
                          <a:pt x="390112" y="2218207"/>
                          <a:pt x="531839" y="2245439"/>
                          <a:pt x="760424" y="2230899"/>
                        </a:cubicBezTo>
                        <a:cubicBezTo>
                          <a:pt x="557148" y="2230901"/>
                          <a:pt x="379126" y="2253804"/>
                          <a:pt x="380212" y="2294265"/>
                        </a:cubicBezTo>
                        <a:cubicBezTo>
                          <a:pt x="362016" y="2448340"/>
                          <a:pt x="372058" y="2618003"/>
                          <a:pt x="380212" y="2799265"/>
                        </a:cubicBezTo>
                        <a:cubicBezTo>
                          <a:pt x="388366" y="2980527"/>
                          <a:pt x="384503" y="3201501"/>
                          <a:pt x="380212" y="3325307"/>
                        </a:cubicBezTo>
                        <a:cubicBezTo>
                          <a:pt x="375921" y="3449113"/>
                          <a:pt x="384381" y="3642782"/>
                          <a:pt x="380212" y="3788224"/>
                        </a:cubicBezTo>
                        <a:cubicBezTo>
                          <a:pt x="376043" y="3933666"/>
                          <a:pt x="389952" y="4118404"/>
                          <a:pt x="380212" y="4398433"/>
                        </a:cubicBezTo>
                        <a:cubicBezTo>
                          <a:pt x="379316" y="4428849"/>
                          <a:pt x="173001" y="4462551"/>
                          <a:pt x="0" y="4461799"/>
                        </a:cubicBezTo>
                        <a:cubicBezTo>
                          <a:pt x="11027" y="4299864"/>
                          <a:pt x="-4032" y="4051578"/>
                          <a:pt x="0" y="3824399"/>
                        </a:cubicBezTo>
                        <a:cubicBezTo>
                          <a:pt x="4032" y="3597220"/>
                          <a:pt x="530" y="3427709"/>
                          <a:pt x="0" y="3231617"/>
                        </a:cubicBezTo>
                        <a:cubicBezTo>
                          <a:pt x="-530" y="3035525"/>
                          <a:pt x="20439" y="2740225"/>
                          <a:pt x="0" y="2594217"/>
                        </a:cubicBezTo>
                        <a:cubicBezTo>
                          <a:pt x="-20439" y="2448209"/>
                          <a:pt x="24757" y="2257058"/>
                          <a:pt x="0" y="2046054"/>
                        </a:cubicBezTo>
                        <a:cubicBezTo>
                          <a:pt x="-24757" y="1835050"/>
                          <a:pt x="-924" y="1673955"/>
                          <a:pt x="0" y="1319418"/>
                        </a:cubicBezTo>
                        <a:cubicBezTo>
                          <a:pt x="924" y="964881"/>
                          <a:pt x="27289" y="1014439"/>
                          <a:pt x="0" y="726636"/>
                        </a:cubicBezTo>
                        <a:cubicBezTo>
                          <a:pt x="-27289" y="438833"/>
                          <a:pt x="7562" y="350012"/>
                          <a:pt x="0" y="0"/>
                        </a:cubicBezTo>
                        <a:close/>
                      </a:path>
                      <a:path w="760424" h="4461799" fill="none" extrusionOk="0">
                        <a:moveTo>
                          <a:pt x="0" y="0"/>
                        </a:moveTo>
                        <a:cubicBezTo>
                          <a:pt x="212143" y="-111"/>
                          <a:pt x="378314" y="27436"/>
                          <a:pt x="380212" y="63366"/>
                        </a:cubicBezTo>
                        <a:cubicBezTo>
                          <a:pt x="391428" y="234664"/>
                          <a:pt x="398209" y="390473"/>
                          <a:pt x="380212" y="589408"/>
                        </a:cubicBezTo>
                        <a:cubicBezTo>
                          <a:pt x="362215" y="788343"/>
                          <a:pt x="363148" y="953298"/>
                          <a:pt x="380212" y="1115450"/>
                        </a:cubicBezTo>
                        <a:cubicBezTo>
                          <a:pt x="397276" y="1277602"/>
                          <a:pt x="367572" y="1468769"/>
                          <a:pt x="380212" y="1620450"/>
                        </a:cubicBezTo>
                        <a:cubicBezTo>
                          <a:pt x="392852" y="1772131"/>
                          <a:pt x="372439" y="2005390"/>
                          <a:pt x="380212" y="2167533"/>
                        </a:cubicBezTo>
                        <a:cubicBezTo>
                          <a:pt x="399706" y="2164491"/>
                          <a:pt x="559266" y="2228412"/>
                          <a:pt x="760424" y="2230899"/>
                        </a:cubicBezTo>
                        <a:cubicBezTo>
                          <a:pt x="548152" y="2231977"/>
                          <a:pt x="375429" y="2256723"/>
                          <a:pt x="380212" y="2294265"/>
                        </a:cubicBezTo>
                        <a:cubicBezTo>
                          <a:pt x="401726" y="2443477"/>
                          <a:pt x="387839" y="2652982"/>
                          <a:pt x="380212" y="2757182"/>
                        </a:cubicBezTo>
                        <a:cubicBezTo>
                          <a:pt x="372585" y="2861382"/>
                          <a:pt x="397925" y="3107631"/>
                          <a:pt x="380212" y="3262182"/>
                        </a:cubicBezTo>
                        <a:cubicBezTo>
                          <a:pt x="362499" y="3416733"/>
                          <a:pt x="367438" y="3540320"/>
                          <a:pt x="380212" y="3767183"/>
                        </a:cubicBezTo>
                        <a:cubicBezTo>
                          <a:pt x="392986" y="3994046"/>
                          <a:pt x="400177" y="4171879"/>
                          <a:pt x="380212" y="4398433"/>
                        </a:cubicBezTo>
                        <a:cubicBezTo>
                          <a:pt x="348735" y="4458635"/>
                          <a:pt x="245003" y="4459454"/>
                          <a:pt x="0" y="4461799"/>
                        </a:cubicBezTo>
                      </a:path>
                    </a:pathLst>
                  </a:cu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sz="1799"/>
          </a:p>
        </p:txBody>
      </p:sp>
    </p:spTree>
    <p:extLst>
      <p:ext uri="{BB962C8B-B14F-4D97-AF65-F5344CB8AC3E}">
        <p14:creationId xmlns:p14="http://schemas.microsoft.com/office/powerpoint/2010/main" val="28187684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4BBC079A-9008-857A-70E7-02F056729D31}"/>
              </a:ext>
            </a:extLst>
          </p:cNvPr>
          <p:cNvSpPr txBox="1">
            <a:spLocks/>
          </p:cNvSpPr>
          <p:nvPr/>
        </p:nvSpPr>
        <p:spPr>
          <a:xfrm>
            <a:off x="3331039" y="555690"/>
            <a:ext cx="5498388" cy="715089"/>
          </a:xfrm>
          <a:prstGeom prst="roundRect">
            <a:avLst/>
          </a:prstGeom>
          <a:solidFill>
            <a:schemeClr val="accent6">
              <a:lumMod val="75000"/>
            </a:schemeClr>
          </a:solidFill>
        </p:spPr>
        <p:txBody>
          <a:bodyPr wrap="none" rtlCol="0">
            <a:spAutoFit/>
          </a:bodyPr>
          <a:lstStyle>
            <a:defPPr>
              <a:defRPr lang="cs-CZ"/>
            </a:defPPr>
            <a:lvl1pPr>
              <a:defRPr sz="4000" b="1">
                <a:solidFill>
                  <a:schemeClr val="bg1"/>
                </a:solidFill>
              </a:defRPr>
            </a:lvl1pPr>
          </a:lstStyle>
          <a:p>
            <a:r>
              <a:rPr lang="cs-CZ" sz="3600">
                <a:latin typeface="Verdana" panose="020B0604030504040204" pitchFamily="34" charset="0"/>
                <a:ea typeface="Verdana" panose="020B0604030504040204" pitchFamily="34" charset="0"/>
              </a:rPr>
              <a:t>Kalové hospodářství</a:t>
            </a:r>
          </a:p>
        </p:txBody>
      </p:sp>
      <p:pic>
        <p:nvPicPr>
          <p:cNvPr id="2" name="Obrázek 1" descr="Obsah obrázku žlutá&#10;&#10;Popis byl vytvořen automaticky">
            <a:extLst>
              <a:ext uri="{FF2B5EF4-FFF2-40B4-BE49-F238E27FC236}">
                <a16:creationId xmlns:a16="http://schemas.microsoft.com/office/drawing/2014/main" id="{F185410F-7241-27E2-FC65-479475C99A4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8992" y="1253342"/>
            <a:ext cx="1486596" cy="1830005"/>
          </a:xfrm>
          <a:prstGeom prst="rect">
            <a:avLst/>
          </a:prstGeom>
        </p:spPr>
      </p:pic>
      <p:pic>
        <p:nvPicPr>
          <p:cNvPr id="5" name="Obrázek 4" descr="Obsah obrázku mrak&#10;&#10;Obsah vygenerovaný umělou inteligencí může být nesprávný.">
            <a:extLst>
              <a:ext uri="{FF2B5EF4-FFF2-40B4-BE49-F238E27FC236}">
                <a16:creationId xmlns:a16="http://schemas.microsoft.com/office/drawing/2014/main" id="{C2A14E03-95F8-0219-8BE1-47AE81D962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992" y="3110282"/>
            <a:ext cx="1433062" cy="1433062"/>
          </a:xfrm>
          <a:prstGeom prst="rect">
            <a:avLst/>
          </a:prstGeom>
        </p:spPr>
      </p:pic>
      <p:grpSp>
        <p:nvGrpSpPr>
          <p:cNvPr id="6" name="Skupina 5">
            <a:extLst>
              <a:ext uri="{FF2B5EF4-FFF2-40B4-BE49-F238E27FC236}">
                <a16:creationId xmlns:a16="http://schemas.microsoft.com/office/drawing/2014/main" id="{36F5D850-4A78-F546-C61D-4A3271D66318}"/>
              </a:ext>
            </a:extLst>
          </p:cNvPr>
          <p:cNvGrpSpPr>
            <a:grpSpLocks noChangeAspect="1"/>
          </p:cNvGrpSpPr>
          <p:nvPr/>
        </p:nvGrpSpPr>
        <p:grpSpPr>
          <a:xfrm>
            <a:off x="636933" y="4737952"/>
            <a:ext cx="1850711" cy="1733412"/>
            <a:chOff x="7169846" y="2329436"/>
            <a:chExt cx="4489326" cy="4204791"/>
          </a:xfrm>
        </p:grpSpPr>
        <p:pic>
          <p:nvPicPr>
            <p:cNvPr id="7" name="Obrázek 6" descr="Obsah obrázku klipart, ilustrace, kreslené, umění&#10;&#10;Popis byl vytvořen automaticky">
              <a:extLst>
                <a:ext uri="{FF2B5EF4-FFF2-40B4-BE49-F238E27FC236}">
                  <a16:creationId xmlns:a16="http://schemas.microsoft.com/office/drawing/2014/main" id="{71C82512-9DBE-3AF9-566F-AF18D0EEC4F1}"/>
                </a:ext>
              </a:extLst>
            </p:cNvPr>
            <p:cNvPicPr>
              <a:picLocks noChangeAspect="1"/>
            </p:cNvPicPr>
            <p:nvPr/>
          </p:nvPicPr>
          <p:blipFill>
            <a:blip r:embed="rId5" cstate="screen">
              <a:extLst>
                <a:ext uri="{28A0092B-C50C-407E-A947-70E740481C1C}">
                  <a14:useLocalDpi xmlns:a14="http://schemas.microsoft.com/office/drawing/2010/main"/>
                </a:ext>
              </a:extLst>
            </a:blip>
            <a:srcRect r="-9667"/>
            <a:stretch/>
          </p:blipFill>
          <p:spPr>
            <a:xfrm>
              <a:off x="7923535" y="2329436"/>
              <a:ext cx="2757272" cy="2362323"/>
            </a:xfrm>
            <a:prstGeom prst="rect">
              <a:avLst/>
            </a:prstGeom>
          </p:spPr>
        </p:pic>
        <p:pic>
          <p:nvPicPr>
            <p:cNvPr id="8" name="Obrázek 7" descr="Obsah obrázku klipart, ilustrace, kreslené, umění&#10;&#10;Popis byl vytvořen automaticky">
              <a:extLst>
                <a:ext uri="{FF2B5EF4-FFF2-40B4-BE49-F238E27FC236}">
                  <a16:creationId xmlns:a16="http://schemas.microsoft.com/office/drawing/2014/main" id="{F06AB357-619E-460E-0924-E46C591E5A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169846" y="4490982"/>
              <a:ext cx="2477255" cy="2043245"/>
            </a:xfrm>
            <a:prstGeom prst="rect">
              <a:avLst/>
            </a:prstGeom>
          </p:spPr>
        </p:pic>
        <p:pic>
          <p:nvPicPr>
            <p:cNvPr id="9" name="Obrázek 8" descr="Obsah obrázku klipart, ilustrace, kreslené, umění&#10;&#10;Popis byl vytvořen automaticky">
              <a:extLst>
                <a:ext uri="{FF2B5EF4-FFF2-40B4-BE49-F238E27FC236}">
                  <a16:creationId xmlns:a16="http://schemas.microsoft.com/office/drawing/2014/main" id="{003AFCA2-60F3-B8A7-BD5E-910C437E5FB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485249" y="3807080"/>
              <a:ext cx="2173923" cy="2362323"/>
            </a:xfrm>
            <a:prstGeom prst="rect">
              <a:avLst/>
            </a:prstGeom>
          </p:spPr>
        </p:pic>
      </p:grpSp>
      <p:pic>
        <p:nvPicPr>
          <p:cNvPr id="12" name="Obrázek 11" descr="Obsah obrázku klipart, ilustrace, kreslené, umění&#10;&#10;Obsah vygenerovaný umělou inteligencí může být nesprávný.">
            <a:extLst>
              <a:ext uri="{FF2B5EF4-FFF2-40B4-BE49-F238E27FC236}">
                <a16:creationId xmlns:a16="http://schemas.microsoft.com/office/drawing/2014/main" id="{D24D2229-9857-C51C-6DD2-4FB034BE13F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052301" y="1789249"/>
            <a:ext cx="2750234" cy="1639752"/>
          </a:xfrm>
          <a:prstGeom prst="rect">
            <a:avLst/>
          </a:prstGeom>
        </p:spPr>
      </p:pic>
      <p:grpSp>
        <p:nvGrpSpPr>
          <p:cNvPr id="18" name="Skupina 17">
            <a:extLst>
              <a:ext uri="{FF2B5EF4-FFF2-40B4-BE49-F238E27FC236}">
                <a16:creationId xmlns:a16="http://schemas.microsoft.com/office/drawing/2014/main" id="{3E786505-513F-8D24-0E3B-76EA2893077C}"/>
              </a:ext>
            </a:extLst>
          </p:cNvPr>
          <p:cNvGrpSpPr/>
          <p:nvPr/>
        </p:nvGrpSpPr>
        <p:grpSpPr>
          <a:xfrm>
            <a:off x="3419423" y="3363072"/>
            <a:ext cx="3244956" cy="3005720"/>
            <a:chOff x="3970619" y="3429000"/>
            <a:chExt cx="3245801" cy="3006503"/>
          </a:xfrm>
        </p:grpSpPr>
        <p:pic>
          <p:nvPicPr>
            <p:cNvPr id="15" name="Obrázek 14" descr="Obsah obrázku černá, tma&#10;&#10;Obsah vygenerovaný umělou inteligencí může být nesprávný.">
              <a:extLst>
                <a:ext uri="{FF2B5EF4-FFF2-40B4-BE49-F238E27FC236}">
                  <a16:creationId xmlns:a16="http://schemas.microsoft.com/office/drawing/2014/main" id="{5B0E4FB2-945C-EC38-289D-481E0654FCE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93520" y="3826914"/>
              <a:ext cx="1800000" cy="1800000"/>
            </a:xfrm>
            <a:prstGeom prst="rect">
              <a:avLst/>
            </a:prstGeom>
          </p:spPr>
        </p:pic>
        <p:sp>
          <p:nvSpPr>
            <p:cNvPr id="17" name="Znak násobení 16">
              <a:extLst>
                <a:ext uri="{FF2B5EF4-FFF2-40B4-BE49-F238E27FC236}">
                  <a16:creationId xmlns:a16="http://schemas.microsoft.com/office/drawing/2014/main" id="{BC1419EF-6F56-0425-778E-52D98F8DDB17}"/>
                </a:ext>
              </a:extLst>
            </p:cNvPr>
            <p:cNvSpPr/>
            <p:nvPr/>
          </p:nvSpPr>
          <p:spPr>
            <a:xfrm>
              <a:off x="3970619" y="3429000"/>
              <a:ext cx="3245801" cy="3006503"/>
            </a:xfrm>
            <a:prstGeom prst="mathMultiply">
              <a:avLst>
                <a:gd name="adj1" fmla="val 6979"/>
              </a:avLst>
            </a:prstGeom>
            <a:solidFill>
              <a:schemeClr val="lt1">
                <a:alpha val="43000"/>
              </a:schemeClr>
            </a:solid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cs-CZ" sz="1600">
                <a:solidFill>
                  <a:schemeClr val="tx1"/>
                </a:solidFill>
                <a:latin typeface="Verdana" panose="020B0604030504040204" pitchFamily="34" charset="0"/>
                <a:ea typeface="Verdana" panose="020B0604030504040204" pitchFamily="34" charset="0"/>
              </a:endParaRPr>
            </a:p>
          </p:txBody>
        </p:sp>
      </p:grpSp>
      <p:grpSp>
        <p:nvGrpSpPr>
          <p:cNvPr id="33" name="Skupina 32">
            <a:extLst>
              <a:ext uri="{FF2B5EF4-FFF2-40B4-BE49-F238E27FC236}">
                <a16:creationId xmlns:a16="http://schemas.microsoft.com/office/drawing/2014/main" id="{CDABABB7-5BF8-B8A0-A4DE-85E2D55E07D0}"/>
              </a:ext>
            </a:extLst>
          </p:cNvPr>
          <p:cNvGrpSpPr/>
          <p:nvPr/>
        </p:nvGrpSpPr>
        <p:grpSpPr>
          <a:xfrm>
            <a:off x="9272360" y="1509295"/>
            <a:ext cx="1486597" cy="1882453"/>
            <a:chOff x="9273473" y="1033821"/>
            <a:chExt cx="1486984" cy="1882943"/>
          </a:xfrm>
        </p:grpSpPr>
        <p:pic>
          <p:nvPicPr>
            <p:cNvPr id="21" name="Grafický objekt 20" descr="Bubliny obrys">
              <a:extLst>
                <a:ext uri="{FF2B5EF4-FFF2-40B4-BE49-F238E27FC236}">
                  <a16:creationId xmlns:a16="http://schemas.microsoft.com/office/drawing/2014/main" id="{2D1EF8E6-B7B6-306C-335E-8D486CC8F4D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73473" y="1033821"/>
              <a:ext cx="1486984" cy="1486984"/>
            </a:xfrm>
            <a:prstGeom prst="rect">
              <a:avLst/>
            </a:prstGeom>
          </p:spPr>
        </p:pic>
        <p:sp>
          <p:nvSpPr>
            <p:cNvPr id="22" name="TextovéPole 21">
              <a:extLst>
                <a:ext uri="{FF2B5EF4-FFF2-40B4-BE49-F238E27FC236}">
                  <a16:creationId xmlns:a16="http://schemas.microsoft.com/office/drawing/2014/main" id="{033059A8-E3E1-FD64-CCC5-A7DE7FA9F56E}"/>
                </a:ext>
              </a:extLst>
            </p:cNvPr>
            <p:cNvSpPr txBox="1"/>
            <p:nvPr/>
          </p:nvSpPr>
          <p:spPr>
            <a:xfrm>
              <a:off x="9446135" y="2516550"/>
              <a:ext cx="1246178" cy="400214"/>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bioplyn</a:t>
              </a:r>
            </a:p>
          </p:txBody>
        </p:sp>
      </p:grpSp>
      <p:pic>
        <p:nvPicPr>
          <p:cNvPr id="26" name="Obrázek 25" descr="Obsah obrázku venku, tráva, území&#10;&#10;Obsah vygenerovaný umělou inteligencí může být nesprávný.">
            <a:extLst>
              <a:ext uri="{FF2B5EF4-FFF2-40B4-BE49-F238E27FC236}">
                <a16:creationId xmlns:a16="http://schemas.microsoft.com/office/drawing/2014/main" id="{735624D3-9E55-154D-391C-1CC0537B3EB7}"/>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288125" y="4687660"/>
            <a:ext cx="3452459" cy="1486597"/>
          </a:xfrm>
          <a:prstGeom prst="rect">
            <a:avLst/>
          </a:prstGeom>
        </p:spPr>
      </p:pic>
      <p:sp>
        <p:nvSpPr>
          <p:cNvPr id="29" name="TextovéPole 28">
            <a:extLst>
              <a:ext uri="{FF2B5EF4-FFF2-40B4-BE49-F238E27FC236}">
                <a16:creationId xmlns:a16="http://schemas.microsoft.com/office/drawing/2014/main" id="{DE836B54-AF90-DDD4-4A12-F836308ADDB9}"/>
              </a:ext>
            </a:extLst>
          </p:cNvPr>
          <p:cNvSpPr txBox="1"/>
          <p:nvPr/>
        </p:nvSpPr>
        <p:spPr>
          <a:xfrm>
            <a:off x="8878378" y="4081799"/>
            <a:ext cx="2605200" cy="400110"/>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stabilizovaný kal</a:t>
            </a:r>
          </a:p>
        </p:txBody>
      </p:sp>
      <p:pic>
        <p:nvPicPr>
          <p:cNvPr id="32" name="Obrázek 31" descr="Obsah obrázku válec, design&#10;&#10;Obsah vygenerovaný umělou inteligencí může být nesprávný.">
            <a:extLst>
              <a:ext uri="{FF2B5EF4-FFF2-40B4-BE49-F238E27FC236}">
                <a16:creationId xmlns:a16="http://schemas.microsoft.com/office/drawing/2014/main" id="{E69716A4-D48D-8113-405E-697DB088E0B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296927" y="4006619"/>
            <a:ext cx="458592" cy="1768063"/>
          </a:xfrm>
          <a:prstGeom prst="rect">
            <a:avLst/>
          </a:prstGeom>
        </p:spPr>
      </p:pic>
      <p:sp>
        <p:nvSpPr>
          <p:cNvPr id="3" name="Znak plus 2">
            <a:extLst>
              <a:ext uri="{FF2B5EF4-FFF2-40B4-BE49-F238E27FC236}">
                <a16:creationId xmlns:a16="http://schemas.microsoft.com/office/drawing/2014/main" id="{19847B42-210F-2F9F-BF64-86B232746A6C}"/>
              </a:ext>
            </a:extLst>
          </p:cNvPr>
          <p:cNvSpPr/>
          <p:nvPr/>
        </p:nvSpPr>
        <p:spPr>
          <a:xfrm>
            <a:off x="2374068" y="2875055"/>
            <a:ext cx="1800000" cy="1800000"/>
          </a:xfrm>
          <a:prstGeom prst="mathPlus">
            <a:avLst/>
          </a:prstGeom>
          <a:solidFill>
            <a:schemeClr val="accent6">
              <a:lumMod val="75000"/>
            </a:schemeClr>
          </a:solidFill>
        </p:spPr>
        <p:txBody>
          <a:bodyPr wrap="non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cs-CZ" sz="4000" b="1">
              <a:solidFill>
                <a:schemeClr val="bg1"/>
              </a:solidFill>
            </a:endParaRPr>
          </a:p>
        </p:txBody>
      </p:sp>
      <p:sp>
        <p:nvSpPr>
          <p:cNvPr id="11" name="Rovná se 10">
            <a:extLst>
              <a:ext uri="{FF2B5EF4-FFF2-40B4-BE49-F238E27FC236}">
                <a16:creationId xmlns:a16="http://schemas.microsoft.com/office/drawing/2014/main" id="{1708362A-C592-D028-8A36-55F7893B65D2}"/>
              </a:ext>
            </a:extLst>
          </p:cNvPr>
          <p:cNvSpPr/>
          <p:nvPr/>
        </p:nvSpPr>
        <p:spPr>
          <a:xfrm>
            <a:off x="6836996" y="3178075"/>
            <a:ext cx="1800000" cy="1193959"/>
          </a:xfrm>
          <a:prstGeom prst="mathEqual">
            <a:avLst/>
          </a:prstGeom>
          <a:solidFill>
            <a:schemeClr val="accent6">
              <a:lumMod val="75000"/>
            </a:schemeClr>
          </a:solidFill>
        </p:spPr>
        <p:txBody>
          <a:bodyPr wrap="non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cs-CZ" sz="4000" b="1">
              <a:solidFill>
                <a:schemeClr val="bg1"/>
              </a:solidFill>
            </a:endParaRPr>
          </a:p>
        </p:txBody>
      </p:sp>
    </p:spTree>
    <p:extLst>
      <p:ext uri="{BB962C8B-B14F-4D97-AF65-F5344CB8AC3E}">
        <p14:creationId xmlns:p14="http://schemas.microsoft.com/office/powerpoint/2010/main" val="2237312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37C51954-9ADF-36C9-EA58-806A7B34E4AB}"/>
              </a:ext>
            </a:extLst>
          </p:cNvPr>
          <p:cNvSpPr txBox="1">
            <a:spLocks/>
          </p:cNvSpPr>
          <p:nvPr/>
        </p:nvSpPr>
        <p:spPr>
          <a:xfrm>
            <a:off x="3342919" y="508627"/>
            <a:ext cx="5498388" cy="715089"/>
          </a:xfrm>
          <a:prstGeom prst="roundRect">
            <a:avLst/>
          </a:prstGeom>
          <a:solidFill>
            <a:schemeClr val="accent6">
              <a:lumMod val="75000"/>
            </a:schemeClr>
          </a:solidFill>
        </p:spPr>
        <p:txBody>
          <a:bodyPr wrap="none" rtlCol="0">
            <a:spAutoFit/>
          </a:bodyPr>
          <a:lstStyle>
            <a:defPPr>
              <a:defRPr lang="cs-CZ"/>
            </a:defPPr>
            <a:lvl1pPr>
              <a:defRPr sz="4000" b="1">
                <a:solidFill>
                  <a:schemeClr val="bg1"/>
                </a:solidFill>
              </a:defRPr>
            </a:lvl1pPr>
          </a:lstStyle>
          <a:p>
            <a:r>
              <a:rPr lang="cs-CZ" sz="3600">
                <a:latin typeface="Verdana" panose="020B0604030504040204" pitchFamily="34" charset="0"/>
                <a:ea typeface="Verdana" panose="020B0604030504040204" pitchFamily="34" charset="0"/>
              </a:rPr>
              <a:t>Kalové hospodářství</a:t>
            </a:r>
          </a:p>
        </p:txBody>
      </p:sp>
      <p:grpSp>
        <p:nvGrpSpPr>
          <p:cNvPr id="5" name="Skupina 4">
            <a:extLst>
              <a:ext uri="{FF2B5EF4-FFF2-40B4-BE49-F238E27FC236}">
                <a16:creationId xmlns:a16="http://schemas.microsoft.com/office/drawing/2014/main" id="{2692F5BA-3E1B-CC5F-C3D4-97C582AC916C}"/>
              </a:ext>
            </a:extLst>
          </p:cNvPr>
          <p:cNvGrpSpPr/>
          <p:nvPr/>
        </p:nvGrpSpPr>
        <p:grpSpPr>
          <a:xfrm>
            <a:off x="772258" y="2457056"/>
            <a:ext cx="1486597" cy="1882453"/>
            <a:chOff x="9273473" y="1033821"/>
            <a:chExt cx="1486984" cy="1882943"/>
          </a:xfrm>
        </p:grpSpPr>
        <p:pic>
          <p:nvPicPr>
            <p:cNvPr id="6" name="Grafický objekt 5" descr="Bubliny obrys">
              <a:extLst>
                <a:ext uri="{FF2B5EF4-FFF2-40B4-BE49-F238E27FC236}">
                  <a16:creationId xmlns:a16="http://schemas.microsoft.com/office/drawing/2014/main" id="{C4D4F712-2C02-6424-1842-C42B0E6F17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73473" y="1033821"/>
              <a:ext cx="1486984" cy="1486984"/>
            </a:xfrm>
            <a:prstGeom prst="rect">
              <a:avLst/>
            </a:prstGeom>
          </p:spPr>
        </p:pic>
        <p:sp>
          <p:nvSpPr>
            <p:cNvPr id="7" name="TextovéPole 6">
              <a:extLst>
                <a:ext uri="{FF2B5EF4-FFF2-40B4-BE49-F238E27FC236}">
                  <a16:creationId xmlns:a16="http://schemas.microsoft.com/office/drawing/2014/main" id="{CA2BF659-8601-BB2F-6393-323B5C07E867}"/>
                </a:ext>
              </a:extLst>
            </p:cNvPr>
            <p:cNvSpPr txBox="1"/>
            <p:nvPr/>
          </p:nvSpPr>
          <p:spPr>
            <a:xfrm>
              <a:off x="9446135" y="2516550"/>
              <a:ext cx="1246178" cy="400214"/>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bioplyn</a:t>
              </a:r>
            </a:p>
          </p:txBody>
        </p:sp>
      </p:grpSp>
      <p:pic>
        <p:nvPicPr>
          <p:cNvPr id="9" name="Obrázek 8" descr="Obsah obrázku stroj/přístroj, motor, Autodíly, inženýrství&#10;&#10;Obsah vygenerovaný umělou inteligencí může být nesprávný.">
            <a:extLst>
              <a:ext uri="{FF2B5EF4-FFF2-40B4-BE49-F238E27FC236}">
                <a16:creationId xmlns:a16="http://schemas.microsoft.com/office/drawing/2014/main" id="{947DAAF5-3879-E4D0-87BC-D2FEC7BF59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77433" y="1904925"/>
            <a:ext cx="3888721" cy="2590860"/>
          </a:xfrm>
          <a:prstGeom prst="rect">
            <a:avLst/>
          </a:prstGeom>
        </p:spPr>
      </p:pic>
      <p:sp>
        <p:nvSpPr>
          <p:cNvPr id="10" name="Šipka: doprava 9">
            <a:extLst>
              <a:ext uri="{FF2B5EF4-FFF2-40B4-BE49-F238E27FC236}">
                <a16:creationId xmlns:a16="http://schemas.microsoft.com/office/drawing/2014/main" id="{F0A4507E-5C6B-E945-3DF0-ACF2E142276F}"/>
              </a:ext>
            </a:extLst>
          </p:cNvPr>
          <p:cNvSpPr/>
          <p:nvPr/>
        </p:nvSpPr>
        <p:spPr>
          <a:xfrm>
            <a:off x="2699766" y="2726090"/>
            <a:ext cx="1027658" cy="1283910"/>
          </a:xfrm>
          <a:prstGeom prst="rightArrow">
            <a:avLst/>
          </a:prstGeom>
          <a:solidFill>
            <a:schemeClr val="accent6">
              <a:lumMod val="75000"/>
            </a:schemeClr>
          </a:solidFill>
        </p:spPr>
        <p:txBody>
          <a:bodyPr wrap="square" rtlCol="0">
            <a:spAutoFit/>
          </a:bodyPr>
          <a:lstStyle/>
          <a:p>
            <a:endParaRPr lang="cs-CZ" sz="3600" b="1">
              <a:solidFill>
                <a:schemeClr val="bg1"/>
              </a:solidFill>
              <a:latin typeface="Verdana" panose="020B0604030504040204" pitchFamily="34" charset="0"/>
              <a:ea typeface="Verdana" panose="020B0604030504040204" pitchFamily="34" charset="0"/>
            </a:endParaRPr>
          </a:p>
        </p:txBody>
      </p:sp>
      <p:sp>
        <p:nvSpPr>
          <p:cNvPr id="11" name="Šipka: doprava 10">
            <a:extLst>
              <a:ext uri="{FF2B5EF4-FFF2-40B4-BE49-F238E27FC236}">
                <a16:creationId xmlns:a16="http://schemas.microsoft.com/office/drawing/2014/main" id="{58F58A82-8929-ACD5-EBEC-0094ECFBD176}"/>
              </a:ext>
            </a:extLst>
          </p:cNvPr>
          <p:cNvSpPr/>
          <p:nvPr/>
        </p:nvSpPr>
        <p:spPr>
          <a:xfrm>
            <a:off x="7718242" y="2726090"/>
            <a:ext cx="1159943" cy="1283910"/>
          </a:xfrm>
          <a:prstGeom prst="rightArrow">
            <a:avLst/>
          </a:prstGeom>
          <a:solidFill>
            <a:schemeClr val="accent6">
              <a:lumMod val="75000"/>
            </a:schemeClr>
          </a:solidFill>
        </p:spPr>
        <p:txBody>
          <a:bodyPr wrap="square" rtlCol="0">
            <a:spAutoFit/>
          </a:bodyPr>
          <a:lstStyle/>
          <a:p>
            <a:endParaRPr lang="cs-CZ" sz="3600" b="1">
              <a:solidFill>
                <a:schemeClr val="bg1"/>
              </a:solidFill>
              <a:latin typeface="Verdana" panose="020B0604030504040204" pitchFamily="34" charset="0"/>
              <a:ea typeface="Verdana" panose="020B0604030504040204" pitchFamily="34" charset="0"/>
            </a:endParaRPr>
          </a:p>
        </p:txBody>
      </p:sp>
      <p:pic>
        <p:nvPicPr>
          <p:cNvPr id="16" name="Obrázek 15" descr="Obsah obrázku válec, design&#10;&#10;Obsah vygenerovaný umělou inteligencí může být nesprávný.">
            <a:extLst>
              <a:ext uri="{FF2B5EF4-FFF2-40B4-BE49-F238E27FC236}">
                <a16:creationId xmlns:a16="http://schemas.microsoft.com/office/drawing/2014/main" id="{8206F79C-B8AD-6F4E-B499-39DC4FFEB2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22398" y="4170171"/>
            <a:ext cx="458592" cy="1768063"/>
          </a:xfrm>
          <a:prstGeom prst="rect">
            <a:avLst/>
          </a:prstGeom>
        </p:spPr>
      </p:pic>
      <p:pic>
        <p:nvPicPr>
          <p:cNvPr id="18" name="Obrázek 17" descr="Obsah obrázku trojúhelník, žlutá, řada/pruh&#10;&#10;Obsah vygenerovaný umělou inteligencí může být nesprávný.">
            <a:extLst>
              <a:ext uri="{FF2B5EF4-FFF2-40B4-BE49-F238E27FC236}">
                <a16:creationId xmlns:a16="http://schemas.microsoft.com/office/drawing/2014/main" id="{5DB13004-EE7E-47FB-12AB-9188E56D8C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32286" y="1577026"/>
            <a:ext cx="1838814" cy="1623328"/>
          </a:xfrm>
          <a:prstGeom prst="rect">
            <a:avLst/>
          </a:prstGeom>
        </p:spPr>
      </p:pic>
      <p:sp>
        <p:nvSpPr>
          <p:cNvPr id="19" name="TextovéPole 18">
            <a:extLst>
              <a:ext uri="{FF2B5EF4-FFF2-40B4-BE49-F238E27FC236}">
                <a16:creationId xmlns:a16="http://schemas.microsoft.com/office/drawing/2014/main" id="{D9A34A51-A116-3577-E1C5-32E30ABF6990}"/>
              </a:ext>
            </a:extLst>
          </p:cNvPr>
          <p:cNvSpPr txBox="1"/>
          <p:nvPr/>
        </p:nvSpPr>
        <p:spPr>
          <a:xfrm>
            <a:off x="5099283" y="4704228"/>
            <a:ext cx="1854995" cy="400110"/>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kogenerace</a:t>
            </a:r>
          </a:p>
        </p:txBody>
      </p:sp>
      <p:sp>
        <p:nvSpPr>
          <p:cNvPr id="20" name="TextovéPole 19">
            <a:extLst>
              <a:ext uri="{FF2B5EF4-FFF2-40B4-BE49-F238E27FC236}">
                <a16:creationId xmlns:a16="http://schemas.microsoft.com/office/drawing/2014/main" id="{524A9236-3068-17E1-5934-24CDB655B799}"/>
              </a:ext>
            </a:extLst>
          </p:cNvPr>
          <p:cNvSpPr txBox="1"/>
          <p:nvPr/>
        </p:nvSpPr>
        <p:spPr>
          <a:xfrm>
            <a:off x="9644842" y="3223717"/>
            <a:ext cx="1471878" cy="400110"/>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elektřina</a:t>
            </a:r>
          </a:p>
        </p:txBody>
      </p:sp>
      <p:sp>
        <p:nvSpPr>
          <p:cNvPr id="21" name="TextovéPole 20">
            <a:extLst>
              <a:ext uri="{FF2B5EF4-FFF2-40B4-BE49-F238E27FC236}">
                <a16:creationId xmlns:a16="http://schemas.microsoft.com/office/drawing/2014/main" id="{344DF354-A4DA-F347-3114-3C53154E9701}"/>
              </a:ext>
            </a:extLst>
          </p:cNvPr>
          <p:cNvSpPr txBox="1"/>
          <p:nvPr/>
        </p:nvSpPr>
        <p:spPr>
          <a:xfrm>
            <a:off x="9927135" y="5961600"/>
            <a:ext cx="915635" cy="400110"/>
          </a:xfrm>
          <a:prstGeom prst="rect">
            <a:avLst/>
          </a:prstGeom>
          <a:noFill/>
        </p:spPr>
        <p:txBody>
          <a:bodyPr wrap="none" rtlCol="0">
            <a:spAutoFit/>
          </a:bodyPr>
          <a:lstStyle/>
          <a:p>
            <a:r>
              <a:rPr lang="cs-CZ" sz="2000" b="1">
                <a:latin typeface="Verdana" panose="020B0604030504040204" pitchFamily="34" charset="0"/>
                <a:ea typeface="Verdana" panose="020B0604030504040204" pitchFamily="34" charset="0"/>
              </a:rPr>
              <a:t>teplo</a:t>
            </a:r>
          </a:p>
        </p:txBody>
      </p:sp>
    </p:spTree>
    <p:extLst>
      <p:ext uri="{BB962C8B-B14F-4D97-AF65-F5344CB8AC3E}">
        <p14:creationId xmlns:p14="http://schemas.microsoft.com/office/powerpoint/2010/main" val="23595934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C3723-16E3-D196-3FC0-F08E49CB75F5}"/>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C8C13050-5C15-898C-1D0C-CE46D614363D}"/>
              </a:ext>
            </a:extLst>
          </p:cNvPr>
          <p:cNvSpPr txBox="1">
            <a:spLocks/>
          </p:cNvSpPr>
          <p:nvPr/>
        </p:nvSpPr>
        <p:spPr>
          <a:xfrm>
            <a:off x="3331039" y="369663"/>
            <a:ext cx="5498388" cy="715089"/>
          </a:xfrm>
          <a:prstGeom prst="roundRect">
            <a:avLst/>
          </a:prstGeom>
          <a:solidFill>
            <a:schemeClr val="accent6">
              <a:lumMod val="75000"/>
            </a:schemeClr>
          </a:solidFill>
        </p:spPr>
        <p:txBody>
          <a:bodyPr wrap="none" rtlCol="0">
            <a:spAutoFit/>
          </a:bodyPr>
          <a:lstStyle>
            <a:defPPr>
              <a:defRPr lang="cs-CZ"/>
            </a:defPPr>
            <a:lvl1pPr>
              <a:defRPr sz="4000" b="1">
                <a:solidFill>
                  <a:schemeClr val="bg1"/>
                </a:solidFill>
              </a:defRPr>
            </a:lvl1pPr>
          </a:lstStyle>
          <a:p>
            <a:r>
              <a:rPr lang="cs-CZ" sz="3600">
                <a:latin typeface="Verdana" panose="020B0604030504040204" pitchFamily="34" charset="0"/>
                <a:ea typeface="Verdana" panose="020B0604030504040204" pitchFamily="34" charset="0"/>
              </a:rPr>
              <a:t>Kalové hospodářství</a:t>
            </a:r>
          </a:p>
        </p:txBody>
      </p:sp>
      <p:pic>
        <p:nvPicPr>
          <p:cNvPr id="2" name="Obrázek 1" descr="Obsah obrázku venku, tráva, území&#10;&#10;Obsah vygenerovaný umělou inteligencí může být nesprávný.">
            <a:extLst>
              <a:ext uri="{FF2B5EF4-FFF2-40B4-BE49-F238E27FC236}">
                <a16:creationId xmlns:a16="http://schemas.microsoft.com/office/drawing/2014/main" id="{F434F1EC-B664-A258-020C-4C856BD3F79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362957" y="1339628"/>
            <a:ext cx="2569971" cy="1106606"/>
          </a:xfrm>
          <a:prstGeom prst="rect">
            <a:avLst/>
          </a:prstGeom>
        </p:spPr>
      </p:pic>
      <p:sp>
        <p:nvSpPr>
          <p:cNvPr id="3" name="TextovéPole 2">
            <a:extLst>
              <a:ext uri="{FF2B5EF4-FFF2-40B4-BE49-F238E27FC236}">
                <a16:creationId xmlns:a16="http://schemas.microsoft.com/office/drawing/2014/main" id="{B7AA43A6-0990-D8FF-26AF-90F273F0E1F0}"/>
              </a:ext>
            </a:extLst>
          </p:cNvPr>
          <p:cNvSpPr txBox="1"/>
          <p:nvPr/>
        </p:nvSpPr>
        <p:spPr>
          <a:xfrm>
            <a:off x="4162590" y="1593435"/>
            <a:ext cx="3578224" cy="523220"/>
          </a:xfrm>
          <a:prstGeom prst="rect">
            <a:avLst/>
          </a:prstGeom>
          <a:noFill/>
        </p:spPr>
        <p:txBody>
          <a:bodyPr wrap="none" rtlCol="0">
            <a:spAutoFit/>
          </a:bodyPr>
          <a:lstStyle/>
          <a:p>
            <a:r>
              <a:rPr lang="cs-CZ" sz="2800" b="1">
                <a:solidFill>
                  <a:schemeClr val="accent6">
                    <a:lumMod val="75000"/>
                  </a:schemeClr>
                </a:solidFill>
                <a:latin typeface="Verdana" panose="020B0604030504040204" pitchFamily="34" charset="0"/>
                <a:ea typeface="Verdana" panose="020B0604030504040204" pitchFamily="34" charset="0"/>
              </a:rPr>
              <a:t>stabilizovaný kal</a:t>
            </a:r>
          </a:p>
        </p:txBody>
      </p:sp>
      <p:sp>
        <p:nvSpPr>
          <p:cNvPr id="12" name="TextovéPole 11">
            <a:extLst>
              <a:ext uri="{FF2B5EF4-FFF2-40B4-BE49-F238E27FC236}">
                <a16:creationId xmlns:a16="http://schemas.microsoft.com/office/drawing/2014/main" id="{54CE4616-ABBA-37FD-B574-04DF1EA6AD61}"/>
              </a:ext>
            </a:extLst>
          </p:cNvPr>
          <p:cNvSpPr txBox="1"/>
          <p:nvPr/>
        </p:nvSpPr>
        <p:spPr>
          <a:xfrm>
            <a:off x="8016762" y="1593434"/>
            <a:ext cx="2948243" cy="523220"/>
          </a:xfrm>
          <a:prstGeom prst="rect">
            <a:avLst/>
          </a:prstGeom>
          <a:noFill/>
        </p:spPr>
        <p:txBody>
          <a:bodyPr wrap="none" rtlCol="0">
            <a:spAutoFit/>
          </a:bodyPr>
          <a:lstStyle/>
          <a:p>
            <a:r>
              <a:rPr lang="cs-CZ" sz="2800" b="1">
                <a:latin typeface="Verdana" panose="020B0604030504040204" pitchFamily="34" charset="0"/>
                <a:ea typeface="Verdana" panose="020B0604030504040204" pitchFamily="34" charset="0"/>
              </a:rPr>
              <a:t>… a co s ním?</a:t>
            </a:r>
          </a:p>
        </p:txBody>
      </p:sp>
      <p:pic>
        <p:nvPicPr>
          <p:cNvPr id="7" name="Obrázek 6" descr="Obsah obrázku venku, traktor, tráva, zemědělství&#10;&#10;Obsah vygenerovaný umělou inteligencí může být nesprávný.">
            <a:extLst>
              <a:ext uri="{FF2B5EF4-FFF2-40B4-BE49-F238E27FC236}">
                <a16:creationId xmlns:a16="http://schemas.microsoft.com/office/drawing/2014/main" id="{62D52133-F707-9DBC-89CB-49E1843638E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74201" y="3020310"/>
            <a:ext cx="3516802" cy="2519344"/>
          </a:xfrm>
          <a:prstGeom prst="rect">
            <a:avLst/>
          </a:prstGeom>
        </p:spPr>
      </p:pic>
      <p:pic>
        <p:nvPicPr>
          <p:cNvPr id="9" name="Obrázek 8" descr="Obsah obrázku území, stavba, budova, půda&#10;&#10;Obsah vygenerovaný umělou inteligencí může být nesprávný.">
            <a:extLst>
              <a:ext uri="{FF2B5EF4-FFF2-40B4-BE49-F238E27FC236}">
                <a16:creationId xmlns:a16="http://schemas.microsoft.com/office/drawing/2014/main" id="{6C998711-42D2-6735-A1A4-B6F0CE4B8E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0105" y="3020310"/>
            <a:ext cx="2519344" cy="2519344"/>
          </a:xfrm>
          <a:prstGeom prst="rect">
            <a:avLst/>
          </a:prstGeom>
        </p:spPr>
      </p:pic>
      <p:pic>
        <p:nvPicPr>
          <p:cNvPr id="11" name="Obrázek 10" descr="Obsah obrázku obloha, fabrika, budova, venku&#10;&#10;Obsah vygenerovaný umělou inteligencí může být nesprávný.">
            <a:extLst>
              <a:ext uri="{FF2B5EF4-FFF2-40B4-BE49-F238E27FC236}">
                <a16:creationId xmlns:a16="http://schemas.microsoft.com/office/drawing/2014/main" id="{2A03CF44-774E-E0D3-58A4-CDE457E0C6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39507" y="3020310"/>
            <a:ext cx="2519344" cy="2519344"/>
          </a:xfrm>
          <a:prstGeom prst="rect">
            <a:avLst/>
          </a:prstGeom>
        </p:spPr>
      </p:pic>
      <p:sp>
        <p:nvSpPr>
          <p:cNvPr id="13" name="TextovéPole 12">
            <a:extLst>
              <a:ext uri="{FF2B5EF4-FFF2-40B4-BE49-F238E27FC236}">
                <a16:creationId xmlns:a16="http://schemas.microsoft.com/office/drawing/2014/main" id="{36ED02F5-7F06-9783-9E1B-28F75590233E}"/>
              </a:ext>
            </a:extLst>
          </p:cNvPr>
          <p:cNvSpPr txBox="1"/>
          <p:nvPr/>
        </p:nvSpPr>
        <p:spPr>
          <a:xfrm>
            <a:off x="1367277" y="5695678"/>
            <a:ext cx="2929007" cy="400110"/>
          </a:xfrm>
          <a:prstGeom prst="rect">
            <a:avLst/>
          </a:prstGeom>
          <a:noFill/>
        </p:spPr>
        <p:txBody>
          <a:bodyPr wrap="none" rtlCol="0">
            <a:spAutoFit/>
          </a:bodyPr>
          <a:lstStyle/>
          <a:p>
            <a:r>
              <a:rPr lang="cs-CZ" sz="2000" b="1">
                <a:solidFill>
                  <a:srgbClr val="224466"/>
                </a:solidFill>
                <a:latin typeface="Verdana" panose="020B0604030504040204" pitchFamily="34" charset="0"/>
                <a:ea typeface="Verdana" panose="020B0604030504040204" pitchFamily="34" charset="0"/>
              </a:rPr>
              <a:t>zemědělské využití</a:t>
            </a:r>
          </a:p>
        </p:txBody>
      </p:sp>
      <p:sp>
        <p:nvSpPr>
          <p:cNvPr id="14" name="TextovéPole 13">
            <a:extLst>
              <a:ext uri="{FF2B5EF4-FFF2-40B4-BE49-F238E27FC236}">
                <a16:creationId xmlns:a16="http://schemas.microsoft.com/office/drawing/2014/main" id="{23691127-2B28-A96A-547E-50004C54677C}"/>
              </a:ext>
            </a:extLst>
          </p:cNvPr>
          <p:cNvSpPr txBox="1"/>
          <p:nvPr/>
        </p:nvSpPr>
        <p:spPr>
          <a:xfrm>
            <a:off x="5498723" y="5695676"/>
            <a:ext cx="2214068" cy="400110"/>
          </a:xfrm>
          <a:prstGeom prst="rect">
            <a:avLst/>
          </a:prstGeom>
          <a:noFill/>
        </p:spPr>
        <p:txBody>
          <a:bodyPr wrap="none" rtlCol="0">
            <a:spAutoFit/>
          </a:bodyPr>
          <a:lstStyle/>
          <a:p>
            <a:r>
              <a:rPr lang="cs-CZ" sz="2000" b="1">
                <a:solidFill>
                  <a:srgbClr val="224466"/>
                </a:solidFill>
                <a:latin typeface="Verdana" panose="020B0604030504040204" pitchFamily="34" charset="0"/>
                <a:ea typeface="Verdana" panose="020B0604030504040204" pitchFamily="34" charset="0"/>
              </a:rPr>
              <a:t>kompostování</a:t>
            </a:r>
          </a:p>
        </p:txBody>
      </p:sp>
      <p:sp>
        <p:nvSpPr>
          <p:cNvPr id="15" name="TextovéPole 14">
            <a:extLst>
              <a:ext uri="{FF2B5EF4-FFF2-40B4-BE49-F238E27FC236}">
                <a16:creationId xmlns:a16="http://schemas.microsoft.com/office/drawing/2014/main" id="{F4042BC7-C402-682E-860E-8CCF6C6D9ED2}"/>
              </a:ext>
            </a:extLst>
          </p:cNvPr>
          <p:cNvSpPr txBox="1"/>
          <p:nvPr/>
        </p:nvSpPr>
        <p:spPr>
          <a:xfrm>
            <a:off x="9105644" y="5695676"/>
            <a:ext cx="1561646" cy="400110"/>
          </a:xfrm>
          <a:prstGeom prst="rect">
            <a:avLst/>
          </a:prstGeom>
          <a:noFill/>
        </p:spPr>
        <p:txBody>
          <a:bodyPr wrap="none" rtlCol="0">
            <a:spAutoFit/>
          </a:bodyPr>
          <a:lstStyle/>
          <a:p>
            <a:r>
              <a:rPr lang="cs-CZ" sz="2000" b="1">
                <a:solidFill>
                  <a:srgbClr val="224466"/>
                </a:solidFill>
                <a:latin typeface="Verdana" panose="020B0604030504040204" pitchFamily="34" charset="0"/>
                <a:ea typeface="Verdana" panose="020B0604030504040204" pitchFamily="34" charset="0"/>
              </a:rPr>
              <a:t>spalování</a:t>
            </a:r>
          </a:p>
        </p:txBody>
      </p:sp>
    </p:spTree>
    <p:extLst>
      <p:ext uri="{BB962C8B-B14F-4D97-AF65-F5344CB8AC3E}">
        <p14:creationId xmlns:p14="http://schemas.microsoft.com/office/powerpoint/2010/main" val="22089485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snímek obrazovky, černobílá, venku&#10;&#10;Popis byl vytvořen automaticky">
            <a:extLst>
              <a:ext uri="{FF2B5EF4-FFF2-40B4-BE49-F238E27FC236}">
                <a16:creationId xmlns:a16="http://schemas.microsoft.com/office/drawing/2014/main" id="{C87E69EE-30B1-C94E-A4AF-F02FE33335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93"/>
            <a:ext cx="4004564" cy="2879250"/>
          </a:xfrm>
          <a:prstGeom prst="rect">
            <a:avLst/>
          </a:prstGeom>
        </p:spPr>
      </p:pic>
      <p:pic>
        <p:nvPicPr>
          <p:cNvPr id="9" name="Obrázek 8">
            <a:extLst>
              <a:ext uri="{FF2B5EF4-FFF2-40B4-BE49-F238E27FC236}">
                <a16:creationId xmlns:a16="http://schemas.microsoft.com/office/drawing/2014/main" id="{832A2F42-D83A-CF0E-36BA-B1FC5997F1B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4755" y="3752082"/>
            <a:ext cx="3369919" cy="2639987"/>
          </a:xfrm>
          <a:prstGeom prst="rect">
            <a:avLst/>
          </a:prstGeom>
          <a:ln>
            <a:solidFill>
              <a:schemeClr val="tx1"/>
            </a:solidFill>
          </a:ln>
        </p:spPr>
      </p:pic>
      <p:sp>
        <p:nvSpPr>
          <p:cNvPr id="10" name="TextovéPole 9">
            <a:extLst>
              <a:ext uri="{FF2B5EF4-FFF2-40B4-BE49-F238E27FC236}">
                <a16:creationId xmlns:a16="http://schemas.microsoft.com/office/drawing/2014/main" id="{850DAEBF-22A7-F8C2-4ED8-68F28350F3DF}"/>
              </a:ext>
            </a:extLst>
          </p:cNvPr>
          <p:cNvSpPr txBox="1"/>
          <p:nvPr/>
        </p:nvSpPr>
        <p:spPr>
          <a:xfrm>
            <a:off x="6360123" y="1884407"/>
            <a:ext cx="4129657" cy="584775"/>
          </a:xfrm>
          <a:prstGeom prst="rect">
            <a:avLst/>
          </a:prstGeom>
          <a:noFill/>
        </p:spPr>
        <p:txBody>
          <a:bodyPr wrap="none" rtlCol="0">
            <a:spAutoFit/>
          </a:bodyPr>
          <a:lstStyle/>
          <a:p>
            <a:r>
              <a:rPr lang="cs-CZ" sz="3200" b="1">
                <a:solidFill>
                  <a:schemeClr val="accent6">
                    <a:lumMod val="75000"/>
                  </a:schemeClr>
                </a:solidFill>
                <a:latin typeface="Verdana" panose="020B0604030504040204" pitchFamily="34" charset="0"/>
                <a:ea typeface="Verdana" panose="020B0604030504040204" pitchFamily="34" charset="0"/>
              </a:rPr>
              <a:t>Vyhnívací nádrže</a:t>
            </a:r>
          </a:p>
        </p:txBody>
      </p:sp>
      <p:sp>
        <p:nvSpPr>
          <p:cNvPr id="11" name="TextovéPole 10">
            <a:extLst>
              <a:ext uri="{FF2B5EF4-FFF2-40B4-BE49-F238E27FC236}">
                <a16:creationId xmlns:a16="http://schemas.microsoft.com/office/drawing/2014/main" id="{2573D711-1371-3C78-8EC0-0D5B79BB6D3F}"/>
              </a:ext>
            </a:extLst>
          </p:cNvPr>
          <p:cNvSpPr txBox="1"/>
          <p:nvPr/>
        </p:nvSpPr>
        <p:spPr>
          <a:xfrm>
            <a:off x="1491115" y="3105918"/>
            <a:ext cx="2608406" cy="584775"/>
          </a:xfrm>
          <a:prstGeom prst="rect">
            <a:avLst/>
          </a:prstGeom>
          <a:noFill/>
        </p:spPr>
        <p:txBody>
          <a:bodyPr wrap="none" rtlCol="0">
            <a:spAutoFit/>
          </a:bodyPr>
          <a:lstStyle/>
          <a:p>
            <a:r>
              <a:rPr lang="cs-CZ" sz="3200" b="1">
                <a:solidFill>
                  <a:schemeClr val="accent6">
                    <a:lumMod val="75000"/>
                  </a:schemeClr>
                </a:solidFill>
                <a:latin typeface="Verdana" panose="020B0604030504040204" pitchFamily="34" charset="0"/>
                <a:ea typeface="Verdana" panose="020B0604030504040204" pitchFamily="34" charset="0"/>
              </a:rPr>
              <a:t>Plynojemy</a:t>
            </a:r>
          </a:p>
        </p:txBody>
      </p:sp>
      <p:sp>
        <p:nvSpPr>
          <p:cNvPr id="4" name="Nadpis 3">
            <a:extLst>
              <a:ext uri="{FF2B5EF4-FFF2-40B4-BE49-F238E27FC236}">
                <a16:creationId xmlns:a16="http://schemas.microsoft.com/office/drawing/2014/main" id="{BF63A267-ABB7-7A8A-BE4A-B225C5AA5050}"/>
              </a:ext>
            </a:extLst>
          </p:cNvPr>
          <p:cNvSpPr txBox="1">
            <a:spLocks/>
          </p:cNvSpPr>
          <p:nvPr/>
        </p:nvSpPr>
        <p:spPr>
          <a:xfrm>
            <a:off x="4777083" y="455635"/>
            <a:ext cx="5498388" cy="715089"/>
          </a:xfrm>
          <a:prstGeom prst="roundRect">
            <a:avLst/>
          </a:prstGeom>
          <a:solidFill>
            <a:schemeClr val="accent6">
              <a:lumMod val="75000"/>
            </a:schemeClr>
          </a:solidFill>
        </p:spPr>
        <p:txBody>
          <a:bodyPr wrap="none" rtlCol="0">
            <a:spAutoFit/>
          </a:bodyPr>
          <a:lstStyle>
            <a:defPPr>
              <a:defRPr lang="cs-CZ"/>
            </a:defPPr>
            <a:lvl1pPr>
              <a:defRPr sz="4000" b="1">
                <a:solidFill>
                  <a:schemeClr val="bg1"/>
                </a:solidFill>
              </a:defRPr>
            </a:lvl1pPr>
          </a:lstStyle>
          <a:p>
            <a:r>
              <a:rPr lang="cs-CZ" sz="3600">
                <a:latin typeface="Verdana" panose="020B0604030504040204" pitchFamily="34" charset="0"/>
                <a:ea typeface="Verdana" panose="020B0604030504040204" pitchFamily="34" charset="0"/>
              </a:rPr>
              <a:t>Kalové hospodářství</a:t>
            </a:r>
          </a:p>
        </p:txBody>
      </p:sp>
      <p:pic>
        <p:nvPicPr>
          <p:cNvPr id="3" name="Obrázek 2" descr="Obsah obrázku mrak, obloha, venku, budova&#10;&#10;Obsah vygenerovaný umělou inteligencí může být nesprávný.">
            <a:extLst>
              <a:ext uri="{FF2B5EF4-FFF2-40B4-BE49-F238E27FC236}">
                <a16:creationId xmlns:a16="http://schemas.microsoft.com/office/drawing/2014/main" id="{708ABAB7-EF7C-32A3-A680-AA0D4132870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332774" y="2537676"/>
            <a:ext cx="4184357" cy="3854392"/>
          </a:xfrm>
          <a:prstGeom prst="rect">
            <a:avLst/>
          </a:prstGeom>
        </p:spPr>
      </p:pic>
    </p:spTree>
    <p:extLst>
      <p:ext uri="{BB962C8B-B14F-4D97-AF65-F5344CB8AC3E}">
        <p14:creationId xmlns:p14="http://schemas.microsoft.com/office/powerpoint/2010/main" val="19088447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216B5-C9EF-40C8-DCEC-2179AAF134C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78C8E46-53AA-BA8F-48CF-6684F510F70E}"/>
              </a:ext>
            </a:extLst>
          </p:cNvPr>
          <p:cNvSpPr>
            <a:spLocks noGrp="1"/>
          </p:cNvSpPr>
          <p:nvPr>
            <p:ph type="title"/>
          </p:nvPr>
        </p:nvSpPr>
        <p:spPr/>
        <p:txBody>
          <a:bodyPr>
            <a:normAutofit fontScale="90000"/>
          </a:bodyPr>
          <a:lstStyle/>
          <a:p>
            <a:r>
              <a:rPr lang="cs-CZ"/>
              <a:t>Principy </a:t>
            </a:r>
            <a:r>
              <a:rPr lang="cs-CZ" err="1"/>
              <a:t>cirkularity</a:t>
            </a:r>
            <a:r>
              <a:rPr lang="cs-CZ"/>
              <a:t> ve </a:t>
            </a:r>
            <a:r>
              <a:rPr lang="cs-CZ" err="1"/>
              <a:t>vodNím</a:t>
            </a:r>
            <a:r>
              <a:rPr lang="cs-CZ"/>
              <a:t> hospodářství</a:t>
            </a:r>
          </a:p>
        </p:txBody>
      </p:sp>
      <p:sp>
        <p:nvSpPr>
          <p:cNvPr id="3" name="Zástupný text 2">
            <a:extLst>
              <a:ext uri="{FF2B5EF4-FFF2-40B4-BE49-F238E27FC236}">
                <a16:creationId xmlns:a16="http://schemas.microsoft.com/office/drawing/2014/main" id="{3C913724-28E3-B3AE-90BB-BE0BE0F702A1}"/>
              </a:ext>
            </a:extLst>
          </p:cNvPr>
          <p:cNvSpPr>
            <a:spLocks noGrp="1"/>
          </p:cNvSpPr>
          <p:nvPr>
            <p:ph type="body" idx="1"/>
          </p:nvPr>
        </p:nvSpPr>
        <p:spPr/>
        <p:txBody>
          <a:bodyPr/>
          <a:lstStyle/>
          <a:p>
            <a:endParaRPr lang="cs-CZ"/>
          </a:p>
        </p:txBody>
      </p:sp>
    </p:spTree>
    <p:extLst>
      <p:ext uri="{BB962C8B-B14F-4D97-AF65-F5344CB8AC3E}">
        <p14:creationId xmlns:p14="http://schemas.microsoft.com/office/powerpoint/2010/main" val="38314762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Zástupný obsah 6" descr="Obsah obrázku text, snímek obrazovky, diagram, design&#10;&#10;Popis se vygeneroval automaticky.">
            <a:extLst>
              <a:ext uri="{FF2B5EF4-FFF2-40B4-BE49-F238E27FC236}">
                <a16:creationId xmlns:a16="http://schemas.microsoft.com/office/drawing/2014/main" id="{D7FA4FD9-0BAF-2457-E3F5-8CFEA699058B}"/>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609441" y="2165659"/>
            <a:ext cx="5383398" cy="3394819"/>
          </a:xfrm>
        </p:spPr>
      </p:pic>
      <p:sp>
        <p:nvSpPr>
          <p:cNvPr id="3" name="Zástupný symbol pro obsah 2">
            <a:extLst>
              <a:ext uri="{FF2B5EF4-FFF2-40B4-BE49-F238E27FC236}">
                <a16:creationId xmlns:a16="http://schemas.microsoft.com/office/drawing/2014/main" id="{67821D0C-6C75-4C7A-8FE0-67D58049C595}"/>
              </a:ext>
            </a:extLst>
          </p:cNvPr>
          <p:cNvSpPr>
            <a:spLocks noGrp="1"/>
          </p:cNvSpPr>
          <p:nvPr>
            <p:ph sz="half" idx="2"/>
          </p:nvPr>
        </p:nvSpPr>
        <p:spPr>
          <a:xfrm>
            <a:off x="6349408" y="1657595"/>
            <a:ext cx="5559057" cy="4195285"/>
          </a:xfrm>
          <a:solidFill>
            <a:srgbClr val="E6F4F9"/>
          </a:solidFill>
        </p:spPr>
        <p:txBody>
          <a:bodyPr>
            <a:normAutofit/>
          </a:bodyPr>
          <a:lstStyle/>
          <a:p>
            <a:r>
              <a:rPr lang="cs-CZ">
                <a:solidFill>
                  <a:srgbClr val="224466"/>
                </a:solidFill>
              </a:rPr>
              <a:t>Kvalitních zdrojů vody ubývá, stejně jako dalších surovin a zdrojů energie. </a:t>
            </a:r>
          </a:p>
          <a:p>
            <a:r>
              <a:rPr lang="cs-CZ">
                <a:solidFill>
                  <a:srgbClr val="224466"/>
                </a:solidFill>
              </a:rPr>
              <a:t>I na odpadní vodu se tak můžeme dívat jako na zdroj – vody pro recyklaci, energie, hnojiv, </a:t>
            </a:r>
            <a:r>
              <a:rPr lang="cs-CZ" err="1">
                <a:solidFill>
                  <a:srgbClr val="224466"/>
                </a:solidFill>
              </a:rPr>
              <a:t>bioplastů</a:t>
            </a:r>
            <a:r>
              <a:rPr lang="cs-CZ">
                <a:solidFill>
                  <a:srgbClr val="224466"/>
                </a:solidFill>
              </a:rPr>
              <a:t>…</a:t>
            </a:r>
          </a:p>
          <a:p>
            <a:r>
              <a:rPr lang="cs-CZ">
                <a:solidFill>
                  <a:srgbClr val="224466"/>
                </a:solidFill>
              </a:rPr>
              <a:t>Dopady změny klimatu pocítíme v oblasti vody</a:t>
            </a:r>
          </a:p>
        </p:txBody>
      </p:sp>
      <p:sp>
        <p:nvSpPr>
          <p:cNvPr id="5" name="Nadpis 4">
            <a:extLst>
              <a:ext uri="{FF2B5EF4-FFF2-40B4-BE49-F238E27FC236}">
                <a16:creationId xmlns:a16="http://schemas.microsoft.com/office/drawing/2014/main" id="{7C0B4505-358A-2B8B-92FC-325AF3ADC4B2}"/>
              </a:ext>
            </a:extLst>
          </p:cNvPr>
          <p:cNvSpPr>
            <a:spLocks noGrp="1"/>
          </p:cNvSpPr>
          <p:nvPr>
            <p:ph type="title"/>
          </p:nvPr>
        </p:nvSpPr>
        <p:spPr>
          <a:xfrm>
            <a:off x="342751" y="231709"/>
            <a:ext cx="11334307" cy="1143000"/>
          </a:xfrm>
        </p:spPr>
        <p:txBody>
          <a:bodyPr>
            <a:noAutofit/>
          </a:bodyPr>
          <a:lstStyle/>
          <a:p>
            <a:r>
              <a:rPr lang="pl-PL" sz="3200"/>
              <a:t>Voda nemůže nikdy být odpad. Vždy je to zdroj. </a:t>
            </a:r>
            <a:endParaRPr lang="cs-CZ" sz="3200"/>
          </a:p>
        </p:txBody>
      </p:sp>
    </p:spTree>
    <p:extLst>
      <p:ext uri="{BB962C8B-B14F-4D97-AF65-F5344CB8AC3E}">
        <p14:creationId xmlns:p14="http://schemas.microsoft.com/office/powerpoint/2010/main" val="40520661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F7E177D6-2119-440D-B0F0-5343A7FE57CA}"/>
              </a:ext>
            </a:extLst>
          </p:cNvPr>
          <p:cNvSpPr>
            <a:spLocks noGrp="1"/>
          </p:cNvSpPr>
          <p:nvPr>
            <p:ph type="title"/>
          </p:nvPr>
        </p:nvSpPr>
        <p:spPr>
          <a:xfrm>
            <a:off x="457199" y="274638"/>
            <a:ext cx="11217349" cy="1143000"/>
          </a:xfrm>
        </p:spPr>
        <p:txBody>
          <a:bodyPr>
            <a:normAutofit/>
          </a:bodyPr>
          <a:lstStyle/>
          <a:p>
            <a:r>
              <a:rPr lang="cs-CZ"/>
              <a:t>Klima se změní. A to i u Vás. </a:t>
            </a:r>
          </a:p>
        </p:txBody>
      </p:sp>
      <p:pic>
        <p:nvPicPr>
          <p:cNvPr id="6" name="Zástupný symbol pro obsah 3">
            <a:extLst>
              <a:ext uri="{FF2B5EF4-FFF2-40B4-BE49-F238E27FC236}">
                <a16:creationId xmlns:a16="http://schemas.microsoft.com/office/drawing/2014/main" id="{F065B0F4-E6D2-45C4-99BC-28F4CB644F5A}"/>
              </a:ext>
            </a:extLst>
          </p:cNvPr>
          <p:cNvPicPr>
            <a:picLocks noGrp="1" noChangeAspect="1"/>
          </p:cNvPicPr>
          <p:nvPr/>
        </p:nvPicPr>
        <p:blipFill>
          <a:blip r:embed="rId3" cstate="screen">
            <a:extLst>
              <a:ext uri="{28A0092B-C50C-407E-A947-70E740481C1C}">
                <a14:useLocalDpi xmlns:a14="http://schemas.microsoft.com/office/drawing/2010/main"/>
              </a:ext>
            </a:extLst>
          </a:blip>
          <a:stretch>
            <a:fillRect/>
          </a:stretch>
        </p:blipFill>
        <p:spPr>
          <a:xfrm>
            <a:off x="1157044" y="1283280"/>
            <a:ext cx="9497762" cy="4560709"/>
          </a:xfrm>
          <a:prstGeom prst="rect">
            <a:avLst/>
          </a:prstGeom>
        </p:spPr>
      </p:pic>
      <p:sp>
        <p:nvSpPr>
          <p:cNvPr id="7" name="TextovéPole 6">
            <a:extLst>
              <a:ext uri="{FF2B5EF4-FFF2-40B4-BE49-F238E27FC236}">
                <a16:creationId xmlns:a16="http://schemas.microsoft.com/office/drawing/2014/main" id="{86D779AE-1578-46EA-950F-E1D7C7AE5CF6}"/>
              </a:ext>
            </a:extLst>
          </p:cNvPr>
          <p:cNvSpPr txBox="1"/>
          <p:nvPr/>
        </p:nvSpPr>
        <p:spPr>
          <a:xfrm>
            <a:off x="1157043" y="5998611"/>
            <a:ext cx="9497763" cy="584751"/>
          </a:xfrm>
          <a:prstGeom prst="rect">
            <a:avLst/>
          </a:prstGeom>
          <a:solidFill>
            <a:srgbClr val="E6F4F9"/>
          </a:solidFill>
        </p:spPr>
        <p:txBody>
          <a:bodyPr wrap="square" lIns="91416" tIns="45708" rIns="91416" bIns="45708" rtlCol="0" anchor="t">
            <a:spAutoFit/>
          </a:bodyPr>
          <a:lstStyle/>
          <a:p>
            <a:r>
              <a:rPr lang="cs-CZ" sz="1600" b="1">
                <a:latin typeface="Verdana" panose="020B0604030504040204" pitchFamily="34" charset="0"/>
                <a:ea typeface="Verdana" panose="020B0604030504040204" pitchFamily="34" charset="0"/>
              </a:rPr>
              <a:t>Na webu projektu </a:t>
            </a:r>
            <a:r>
              <a:rPr lang="cs-CZ" sz="1600" b="1" err="1">
                <a:latin typeface="Verdana" panose="020B0604030504040204" pitchFamily="34" charset="0"/>
                <a:ea typeface="Verdana" panose="020B0604030504040204" pitchFamily="34" charset="0"/>
              </a:rPr>
              <a:t>ClimRisk</a:t>
            </a:r>
            <a:r>
              <a:rPr lang="cs-CZ" sz="1600" b="1">
                <a:latin typeface="Verdana" panose="020B0604030504040204" pitchFamily="34" charset="0"/>
                <a:ea typeface="Verdana" panose="020B0604030504040204" pitchFamily="34" charset="0"/>
              </a:rPr>
              <a:t> si můžete zkusit simulovat jak bude horko nebo sucho za desítky let právě ve Vaší obci.</a:t>
            </a:r>
            <a:endParaRPr lang="cs-CZ" sz="1600" b="1">
              <a:latin typeface="Verdana" panose="020B0604030504040204" pitchFamily="34" charset="0"/>
              <a:ea typeface="Verdana" panose="020B0604030504040204" pitchFamily="34" charset="0"/>
              <a:cs typeface="Calibri"/>
            </a:endParaRPr>
          </a:p>
        </p:txBody>
      </p:sp>
    </p:spTree>
    <p:extLst>
      <p:ext uri="{BB962C8B-B14F-4D97-AF65-F5344CB8AC3E}">
        <p14:creationId xmlns:p14="http://schemas.microsoft.com/office/powerpoint/2010/main" val="23046966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C7A7C796-19FD-F0D8-5616-2E60366561A0}"/>
              </a:ext>
            </a:extLst>
          </p:cNvPr>
          <p:cNvSpPr>
            <a:spLocks noGrp="1"/>
          </p:cNvSpPr>
          <p:nvPr>
            <p:ph sz="half" idx="1"/>
          </p:nvPr>
        </p:nvSpPr>
        <p:spPr>
          <a:xfrm>
            <a:off x="439948" y="1712178"/>
            <a:ext cx="7028056" cy="4427588"/>
          </a:xfrm>
          <a:solidFill>
            <a:srgbClr val="E6F4F9"/>
          </a:solidFill>
        </p:spPr>
        <p:txBody>
          <a:bodyPr anchor="ctr">
            <a:normAutofit/>
          </a:bodyPr>
          <a:lstStyle/>
          <a:p>
            <a:pPr marL="0" indent="0">
              <a:buNone/>
            </a:pPr>
            <a:r>
              <a:rPr lang="cs-CZ" sz="2399">
                <a:solidFill>
                  <a:srgbClr val="224466"/>
                </a:solidFill>
              </a:rPr>
              <a:t>Golfové hřiště Prague City Golf ve Vinoři využívá pro zavlažování 100 % upravenou recyklovanou odpadní vodou z čistírny odpadních vod Kbely.</a:t>
            </a:r>
          </a:p>
          <a:p>
            <a:pPr marL="0" indent="0">
              <a:buNone/>
            </a:pPr>
            <a:endParaRPr lang="cs-CZ" sz="2399">
              <a:solidFill>
                <a:srgbClr val="224466"/>
              </a:solidFill>
            </a:endParaRPr>
          </a:p>
          <a:p>
            <a:pPr marL="0" indent="0">
              <a:buNone/>
            </a:pPr>
            <a:r>
              <a:rPr lang="cs-CZ" sz="2399">
                <a:solidFill>
                  <a:srgbClr val="224466"/>
                </a:solidFill>
              </a:rPr>
              <a:t>Z recyklované vody se dá vařit také pivo. </a:t>
            </a:r>
          </a:p>
          <a:p>
            <a:pPr marL="0" indent="0">
              <a:buNone/>
            </a:pPr>
            <a:r>
              <a:rPr lang="cs-CZ" sz="2399">
                <a:solidFill>
                  <a:srgbClr val="224466"/>
                </a:solidFill>
              </a:rPr>
              <a:t>Město Windhoek v Namibii využívá recyklovanou vodu pro pokrytí 30 % své spotřeby. Recyklovaná voda je zásadní zdrojem vody také v Singapuru, Izraeli, části Itálie apod. </a:t>
            </a:r>
          </a:p>
        </p:txBody>
      </p:sp>
      <p:pic>
        <p:nvPicPr>
          <p:cNvPr id="5" name="Picture 2" descr="https://www.veolia.cz/sites/g/files/dvc3971/files/styles/default/public/image/2023/08/IMG_1147%20kopie.jpg?itok=KGUEYDuy">
            <a:extLst>
              <a:ext uri="{FF2B5EF4-FFF2-40B4-BE49-F238E27FC236}">
                <a16:creationId xmlns:a16="http://schemas.microsoft.com/office/drawing/2014/main" id="{9BA5A323-8EA7-F0D2-1B54-06D915F0DBE0}"/>
              </a:ext>
            </a:extLst>
          </p:cNvPr>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7658526" y="1712178"/>
            <a:ext cx="2065586" cy="2757557"/>
          </a:xfrm>
          <a:prstGeom prst="rect">
            <a:avLst/>
          </a:prstGeom>
          <a:noFill/>
          <a:extLst>
            <a:ext uri="{909E8E84-426E-40DD-AFC4-6F175D3DCCD1}">
              <a14:hiddenFill xmlns:a14="http://schemas.microsoft.com/office/drawing/2010/main">
                <a:solidFill>
                  <a:srgbClr val="FFFFFF"/>
                </a:solidFill>
              </a14:hiddenFill>
            </a:ext>
          </a:extLst>
        </p:spPr>
      </p:pic>
      <p:sp>
        <p:nvSpPr>
          <p:cNvPr id="7" name="TextovéPole 6">
            <a:extLst>
              <a:ext uri="{FF2B5EF4-FFF2-40B4-BE49-F238E27FC236}">
                <a16:creationId xmlns:a16="http://schemas.microsoft.com/office/drawing/2014/main" id="{39DA056E-08ED-9E01-267E-B21FFC1292F1}"/>
              </a:ext>
            </a:extLst>
          </p:cNvPr>
          <p:cNvSpPr txBox="1"/>
          <p:nvPr/>
        </p:nvSpPr>
        <p:spPr>
          <a:xfrm>
            <a:off x="7718035" y="5515228"/>
            <a:ext cx="4012155" cy="646163"/>
          </a:xfrm>
          <a:prstGeom prst="rect">
            <a:avLst/>
          </a:prstGeom>
          <a:noFill/>
        </p:spPr>
        <p:txBody>
          <a:bodyPr wrap="square">
            <a:spAutoFit/>
          </a:bodyPr>
          <a:lstStyle/>
          <a:p>
            <a:pPr algn="r"/>
            <a:r>
              <a:rPr lang="cs-CZ" sz="1200">
                <a:solidFill>
                  <a:schemeClr val="bg1">
                    <a:lumMod val="50000"/>
                  </a:schemeClr>
                </a:solidFill>
                <a:hlinkClick r:id="rId4"/>
              </a:rPr>
              <a:t>https://www.veolia.cz/cs/reference/mesta-obce/golf-vinor</a:t>
            </a:r>
            <a:endParaRPr lang="cs-CZ" sz="1200">
              <a:solidFill>
                <a:schemeClr val="bg1">
                  <a:lumMod val="50000"/>
                </a:schemeClr>
              </a:solidFill>
            </a:endParaRPr>
          </a:p>
          <a:p>
            <a:pPr algn="r"/>
            <a:r>
              <a:rPr lang="cs-CZ" sz="1200">
                <a:solidFill>
                  <a:schemeClr val="bg1">
                    <a:lumMod val="50000"/>
                  </a:schemeClr>
                </a:solidFill>
              </a:rPr>
              <a:t>https://zajimej.se/wp-content/uploads/2019/09/erko_pivo-package-of-two.jpg</a:t>
            </a:r>
          </a:p>
        </p:txBody>
      </p:sp>
      <p:pic>
        <p:nvPicPr>
          <p:cNvPr id="1026" name="Picture 2" descr="https://zajimej.se/wp-content/uploads/2019/09/erko_pivo-package-of-two.jpg">
            <a:extLst>
              <a:ext uri="{FF2B5EF4-FFF2-40B4-BE49-F238E27FC236}">
                <a16:creationId xmlns:a16="http://schemas.microsoft.com/office/drawing/2014/main" id="{2046E41A-F1AC-456E-8E62-2E074EC1C66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914634" y="1711787"/>
            <a:ext cx="2065587" cy="2757948"/>
          </a:xfrm>
          <a:prstGeom prst="rect">
            <a:avLst/>
          </a:prstGeom>
          <a:noFill/>
          <a:extLst>
            <a:ext uri="{909E8E84-426E-40DD-AFC4-6F175D3DCCD1}">
              <a14:hiddenFill xmlns:a14="http://schemas.microsoft.com/office/drawing/2010/main">
                <a:solidFill>
                  <a:srgbClr val="FFFFFF"/>
                </a:solidFill>
              </a14:hiddenFill>
            </a:ext>
          </a:extLst>
        </p:spPr>
      </p:pic>
      <p:sp>
        <p:nvSpPr>
          <p:cNvPr id="6" name="Nadpis 5">
            <a:extLst>
              <a:ext uri="{FF2B5EF4-FFF2-40B4-BE49-F238E27FC236}">
                <a16:creationId xmlns:a16="http://schemas.microsoft.com/office/drawing/2014/main" id="{96350500-6B69-B23D-2395-8E58343E2834}"/>
              </a:ext>
            </a:extLst>
          </p:cNvPr>
          <p:cNvSpPr>
            <a:spLocks noGrp="1"/>
          </p:cNvSpPr>
          <p:nvPr>
            <p:ph type="title"/>
          </p:nvPr>
        </p:nvSpPr>
        <p:spPr>
          <a:xfrm>
            <a:off x="457200" y="274638"/>
            <a:ext cx="10738884" cy="1143000"/>
          </a:xfrm>
        </p:spPr>
        <p:txBody>
          <a:bodyPr>
            <a:normAutofit/>
          </a:bodyPr>
          <a:lstStyle/>
          <a:p>
            <a:r>
              <a:rPr lang="cs-CZ"/>
              <a:t>Recyklace vody je už skutečností</a:t>
            </a:r>
          </a:p>
        </p:txBody>
      </p:sp>
    </p:spTree>
    <p:extLst>
      <p:ext uri="{BB962C8B-B14F-4D97-AF65-F5344CB8AC3E}">
        <p14:creationId xmlns:p14="http://schemas.microsoft.com/office/powerpoint/2010/main" val="33302693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nergibalance 2021 for BIOFOS">
            <a:extLst>
              <a:ext uri="{FF2B5EF4-FFF2-40B4-BE49-F238E27FC236}">
                <a16:creationId xmlns:a16="http://schemas.microsoft.com/office/drawing/2014/main" id="{B1329F3D-7308-6DDD-0418-25D1E04E8376}"/>
              </a:ext>
            </a:extLst>
          </p:cNvPr>
          <p:cNvPicPr>
            <a:picLocks noGrp="1" noChangeAspect="1" noChangeArrowheads="1"/>
          </p:cNvPicPr>
          <p:nvPr>
            <p:ph sz="half" idx="1"/>
          </p:nvPr>
        </p:nvPicPr>
        <p:blipFill rotWithShape="1">
          <a:blip r:embed="rId2" cstate="screen">
            <a:extLst>
              <a:ext uri="{28A0092B-C50C-407E-A947-70E740481C1C}">
                <a14:useLocalDpi xmlns:a14="http://schemas.microsoft.com/office/drawing/2010/main"/>
              </a:ext>
            </a:extLst>
          </a:blip>
          <a:srcRect/>
          <a:stretch/>
        </p:blipFill>
        <p:spPr bwMode="auto">
          <a:xfrm>
            <a:off x="406292" y="4065275"/>
            <a:ext cx="5662725" cy="2506030"/>
          </a:xfrm>
          <a:prstGeom prst="rect">
            <a:avLst/>
          </a:prstGeom>
          <a:noFill/>
          <a:extLst>
            <a:ext uri="{909E8E84-426E-40DD-AFC4-6F175D3DCCD1}">
              <a14:hiddenFill xmlns:a14="http://schemas.microsoft.com/office/drawing/2010/main">
                <a:solidFill>
                  <a:srgbClr val="FFFFFF"/>
                </a:solidFill>
              </a14:hiddenFill>
            </a:ext>
          </a:extLst>
        </p:spPr>
      </p:pic>
      <p:pic>
        <p:nvPicPr>
          <p:cNvPr id="6" name="Zástupný symbol pro obsah 8">
            <a:extLst>
              <a:ext uri="{FF2B5EF4-FFF2-40B4-BE49-F238E27FC236}">
                <a16:creationId xmlns:a16="http://schemas.microsoft.com/office/drawing/2014/main" id="{B1ED3C98-B653-19AE-8C51-D8C5B19E511D}"/>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6404714" y="1823229"/>
            <a:ext cx="5662725" cy="3883795"/>
          </a:xfrm>
        </p:spPr>
      </p:pic>
      <p:sp>
        <p:nvSpPr>
          <p:cNvPr id="7" name="TextovéPole 6">
            <a:extLst>
              <a:ext uri="{FF2B5EF4-FFF2-40B4-BE49-F238E27FC236}">
                <a16:creationId xmlns:a16="http://schemas.microsoft.com/office/drawing/2014/main" id="{9809018C-21A7-EC39-9C23-BD12DE788E65}"/>
              </a:ext>
            </a:extLst>
          </p:cNvPr>
          <p:cNvSpPr txBox="1"/>
          <p:nvPr/>
        </p:nvSpPr>
        <p:spPr>
          <a:xfrm>
            <a:off x="0" y="6580181"/>
            <a:ext cx="1495742" cy="276927"/>
          </a:xfrm>
          <a:prstGeom prst="rect">
            <a:avLst/>
          </a:prstGeom>
          <a:noFill/>
        </p:spPr>
        <p:txBody>
          <a:bodyPr wrap="square" rtlCol="0">
            <a:spAutoFit/>
          </a:bodyPr>
          <a:lstStyle/>
          <a:p>
            <a:r>
              <a:rPr lang="cs-CZ" sz="1200">
                <a:solidFill>
                  <a:schemeClr val="bg1">
                    <a:lumMod val="50000"/>
                  </a:schemeClr>
                </a:solidFill>
              </a:rPr>
              <a:t>https://biofos.dk/</a:t>
            </a:r>
          </a:p>
        </p:txBody>
      </p:sp>
      <p:sp>
        <p:nvSpPr>
          <p:cNvPr id="8" name="TextovéPole 7">
            <a:extLst>
              <a:ext uri="{FF2B5EF4-FFF2-40B4-BE49-F238E27FC236}">
                <a16:creationId xmlns:a16="http://schemas.microsoft.com/office/drawing/2014/main" id="{9077BF6C-8ABC-6D09-68C6-A09B73C8243D}"/>
              </a:ext>
            </a:extLst>
          </p:cNvPr>
          <p:cNvSpPr txBox="1"/>
          <p:nvPr/>
        </p:nvSpPr>
        <p:spPr>
          <a:xfrm>
            <a:off x="8295255" y="6580180"/>
            <a:ext cx="3893570" cy="276927"/>
          </a:xfrm>
          <a:prstGeom prst="rect">
            <a:avLst/>
          </a:prstGeom>
          <a:noFill/>
        </p:spPr>
        <p:txBody>
          <a:bodyPr wrap="square" rtlCol="0">
            <a:spAutoFit/>
          </a:bodyPr>
          <a:lstStyle/>
          <a:p>
            <a:pPr algn="r"/>
            <a:r>
              <a:rPr lang="cs-CZ" sz="1200">
                <a:solidFill>
                  <a:schemeClr val="bg1">
                    <a:lumMod val="50000"/>
                  </a:schemeClr>
                </a:solidFill>
              </a:rPr>
              <a:t>https://stateofgreen.com/en/solution-providers/biofos/</a:t>
            </a:r>
          </a:p>
        </p:txBody>
      </p:sp>
      <p:sp>
        <p:nvSpPr>
          <p:cNvPr id="3" name="TextovéPole 2">
            <a:extLst>
              <a:ext uri="{FF2B5EF4-FFF2-40B4-BE49-F238E27FC236}">
                <a16:creationId xmlns:a16="http://schemas.microsoft.com/office/drawing/2014/main" id="{1DC16EB7-6AAD-4831-A7E7-9933FF96EC8D}"/>
              </a:ext>
            </a:extLst>
          </p:cNvPr>
          <p:cNvSpPr txBox="1"/>
          <p:nvPr/>
        </p:nvSpPr>
        <p:spPr>
          <a:xfrm>
            <a:off x="431687" y="1823229"/>
            <a:ext cx="5662725" cy="1938992"/>
          </a:xfrm>
          <a:prstGeom prst="rect">
            <a:avLst/>
          </a:prstGeom>
          <a:solidFill>
            <a:srgbClr val="E6F4F9"/>
          </a:solidFill>
        </p:spPr>
        <p:txBody>
          <a:bodyPr wrap="square" rtlCol="0">
            <a:spAutoFit/>
          </a:bodyPr>
          <a:lstStyle/>
          <a:p>
            <a:r>
              <a:rPr lang="cs-CZ" sz="2000">
                <a:solidFill>
                  <a:srgbClr val="224466"/>
                </a:solidFill>
                <a:latin typeface="Verdana" panose="020B0604030504040204" pitchFamily="34" charset="0"/>
                <a:ea typeface="Verdana" panose="020B0604030504040204" pitchFamily="34" charset="0"/>
              </a:rPr>
              <a:t>Čistírna odpadních vod </a:t>
            </a:r>
            <a:r>
              <a:rPr lang="cs-CZ" sz="2000" err="1">
                <a:solidFill>
                  <a:srgbClr val="224466"/>
                </a:solidFill>
                <a:latin typeface="Verdana" panose="020B0604030504040204" pitchFamily="34" charset="0"/>
                <a:ea typeface="Verdana" panose="020B0604030504040204" pitchFamily="34" charset="0"/>
              </a:rPr>
              <a:t>Biofos</a:t>
            </a:r>
            <a:r>
              <a:rPr lang="cs-CZ" sz="2000">
                <a:solidFill>
                  <a:srgbClr val="224466"/>
                </a:solidFill>
                <a:latin typeface="Verdana" panose="020B0604030504040204" pitchFamily="34" charset="0"/>
                <a:ea typeface="Verdana" panose="020B0604030504040204" pitchFamily="34" charset="0"/>
              </a:rPr>
              <a:t> v Kodani vyrábí více energie než spotřebuje a 70 % energie tak poskytuje městu.</a:t>
            </a:r>
          </a:p>
          <a:p>
            <a:endParaRPr lang="cs-CZ" sz="2000">
              <a:solidFill>
                <a:srgbClr val="224466"/>
              </a:solidFill>
              <a:latin typeface="Verdana" panose="020B0604030504040204" pitchFamily="34" charset="0"/>
              <a:ea typeface="Verdana" panose="020B0604030504040204" pitchFamily="34" charset="0"/>
            </a:endParaRPr>
          </a:p>
          <a:p>
            <a:r>
              <a:rPr lang="cs-CZ" sz="2000">
                <a:solidFill>
                  <a:srgbClr val="224466"/>
                </a:solidFill>
                <a:latin typeface="Verdana" panose="020B0604030504040204" pitchFamily="34" charset="0"/>
                <a:ea typeface="Verdana" panose="020B0604030504040204" pitchFamily="34" charset="0"/>
              </a:rPr>
              <a:t>Jedná se o elektřinu, </a:t>
            </a:r>
            <a:r>
              <a:rPr lang="cs-CZ" sz="2000" err="1">
                <a:solidFill>
                  <a:srgbClr val="224466"/>
                </a:solidFill>
                <a:latin typeface="Verdana" panose="020B0604030504040204" pitchFamily="34" charset="0"/>
                <a:ea typeface="Verdana" panose="020B0604030504040204" pitchFamily="34" charset="0"/>
              </a:rPr>
              <a:t>biomethan</a:t>
            </a:r>
            <a:r>
              <a:rPr lang="cs-CZ" sz="2000">
                <a:solidFill>
                  <a:srgbClr val="224466"/>
                </a:solidFill>
                <a:latin typeface="Verdana" panose="020B0604030504040204" pitchFamily="34" charset="0"/>
                <a:ea typeface="Verdana" panose="020B0604030504040204" pitchFamily="34" charset="0"/>
              </a:rPr>
              <a:t> i teplo pro vytápění. </a:t>
            </a:r>
          </a:p>
        </p:txBody>
      </p:sp>
      <p:sp>
        <p:nvSpPr>
          <p:cNvPr id="10" name="Nadpis 9">
            <a:extLst>
              <a:ext uri="{FF2B5EF4-FFF2-40B4-BE49-F238E27FC236}">
                <a16:creationId xmlns:a16="http://schemas.microsoft.com/office/drawing/2014/main" id="{1300C5D6-3ECC-80AC-B16D-E4F88DA1C580}"/>
              </a:ext>
            </a:extLst>
          </p:cNvPr>
          <p:cNvSpPr>
            <a:spLocks noGrp="1"/>
          </p:cNvSpPr>
          <p:nvPr>
            <p:ph type="title"/>
          </p:nvPr>
        </p:nvSpPr>
        <p:spPr>
          <a:xfrm>
            <a:off x="457200" y="274638"/>
            <a:ext cx="11121656" cy="1143000"/>
          </a:xfrm>
        </p:spPr>
        <p:txBody>
          <a:bodyPr>
            <a:normAutofit fontScale="90000"/>
          </a:bodyPr>
          <a:lstStyle/>
          <a:p>
            <a:r>
              <a:rPr lang="cs-CZ"/>
              <a:t>Čistírna odpadních vod může také produkovat energii</a:t>
            </a:r>
          </a:p>
        </p:txBody>
      </p:sp>
    </p:spTree>
    <p:extLst>
      <p:ext uri="{BB962C8B-B14F-4D97-AF65-F5344CB8AC3E}">
        <p14:creationId xmlns:p14="http://schemas.microsoft.com/office/powerpoint/2010/main" val="25592426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ED947A-CC2E-4BD8-A041-E00D5717F4E2}"/>
              </a:ext>
            </a:extLst>
          </p:cNvPr>
          <p:cNvSpPr>
            <a:spLocks noGrp="1"/>
          </p:cNvSpPr>
          <p:nvPr>
            <p:ph type="title"/>
          </p:nvPr>
        </p:nvSpPr>
        <p:spPr>
          <a:xfrm>
            <a:off x="457199" y="274638"/>
            <a:ext cx="11217349" cy="1143000"/>
          </a:xfrm>
        </p:spPr>
        <p:txBody>
          <a:bodyPr>
            <a:normAutofit fontScale="90000"/>
          </a:bodyPr>
          <a:lstStyle/>
          <a:p>
            <a:r>
              <a:rPr lang="cs-CZ"/>
              <a:t>Vodní stopa ukazuje vodu, kterou spotřebujeme a ani ji nevidíme</a:t>
            </a:r>
          </a:p>
        </p:txBody>
      </p:sp>
      <p:sp>
        <p:nvSpPr>
          <p:cNvPr id="3" name="Zástupný symbol pro obsah 2">
            <a:extLst>
              <a:ext uri="{FF2B5EF4-FFF2-40B4-BE49-F238E27FC236}">
                <a16:creationId xmlns:a16="http://schemas.microsoft.com/office/drawing/2014/main" id="{C68BA0DB-75DD-42D5-9C92-970C2925A549}"/>
              </a:ext>
            </a:extLst>
          </p:cNvPr>
          <p:cNvSpPr>
            <a:spLocks noGrp="1"/>
          </p:cNvSpPr>
          <p:nvPr>
            <p:ph sz="half" idx="1"/>
          </p:nvPr>
        </p:nvSpPr>
        <p:spPr>
          <a:xfrm>
            <a:off x="5389229" y="2026487"/>
            <a:ext cx="6529043" cy="2793957"/>
          </a:xfrm>
          <a:solidFill>
            <a:srgbClr val="E6F4F9"/>
          </a:solidFill>
        </p:spPr>
        <p:txBody>
          <a:bodyPr vert="horz" lIns="91416" tIns="45708" rIns="91416" bIns="45708" rtlCol="0" anchor="t">
            <a:normAutofit lnSpcReduction="10000"/>
          </a:bodyPr>
          <a:lstStyle/>
          <a:p>
            <a:r>
              <a:rPr lang="cs-CZ" sz="2400" dirty="0">
                <a:solidFill>
                  <a:srgbClr val="224466"/>
                </a:solidFill>
                <a:latin typeface="Verdana"/>
                <a:ea typeface="Verdana"/>
              </a:rPr>
              <a:t>Naše denní spotřeba vody není jen množství vody, kterou vypijeme, použijeme na mytí nebo spláchneme.</a:t>
            </a:r>
          </a:p>
          <a:p>
            <a:endParaRPr lang="cs-CZ" sz="2400">
              <a:solidFill>
                <a:srgbClr val="224466"/>
              </a:solidFill>
              <a:ea typeface="Calibri"/>
              <a:cs typeface="Calibri"/>
            </a:endParaRPr>
          </a:p>
          <a:p>
            <a:r>
              <a:rPr lang="cs-CZ" sz="2400" dirty="0">
                <a:solidFill>
                  <a:srgbClr val="224466"/>
                </a:solidFill>
                <a:latin typeface="Verdana"/>
                <a:ea typeface="Verdana"/>
              </a:rPr>
              <a:t>Do naší spotřeby se počítá i "virtuální voda", kterou využíváme pro výrobu potravin, zboží apod.</a:t>
            </a:r>
          </a:p>
        </p:txBody>
      </p:sp>
      <p:pic>
        <p:nvPicPr>
          <p:cNvPr id="2050" name="Picture 2" descr="https://www.neprekonatelny.blog/wp-content/uploads/2020/11/voda-nahled-1024x697.jpg">
            <a:extLst>
              <a:ext uri="{FF2B5EF4-FFF2-40B4-BE49-F238E27FC236}">
                <a16:creationId xmlns:a16="http://schemas.microsoft.com/office/drawing/2014/main" id="{FC5B92E9-D82C-4B15-AE68-C43D433C3894}"/>
              </a:ext>
            </a:extLst>
          </p:cNvPr>
          <p:cNvPicPr>
            <a:picLocks noGrp="1" noChangeAspect="1" noChangeArrowheads="1"/>
          </p:cNvPicPr>
          <p:nvPr>
            <p:ph sz="half" idx="2"/>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0488" y="1596857"/>
            <a:ext cx="5383398" cy="3664285"/>
          </a:xfrm>
          <a:prstGeom prst="rect">
            <a:avLst/>
          </a:prstGeom>
          <a:noFill/>
          <a:extLst>
            <a:ext uri="{909E8E84-426E-40DD-AFC4-6F175D3DCCD1}">
              <a14:hiddenFill xmlns:a14="http://schemas.microsoft.com/office/drawing/2010/main">
                <a:solidFill>
                  <a:srgbClr val="FFFFFF"/>
                </a:solidFill>
              </a14:hiddenFill>
            </a:ext>
          </a:extLst>
        </p:spPr>
      </p:pic>
      <p:sp>
        <p:nvSpPr>
          <p:cNvPr id="5" name="Obdélník 4">
            <a:extLst>
              <a:ext uri="{FF2B5EF4-FFF2-40B4-BE49-F238E27FC236}">
                <a16:creationId xmlns:a16="http://schemas.microsoft.com/office/drawing/2014/main" id="{BF1D2043-5972-4AD8-8870-EEC832535CE3}"/>
              </a:ext>
            </a:extLst>
          </p:cNvPr>
          <p:cNvSpPr/>
          <p:nvPr/>
        </p:nvSpPr>
        <p:spPr>
          <a:xfrm>
            <a:off x="6094412" y="5889560"/>
            <a:ext cx="6094413" cy="738664"/>
          </a:xfrm>
          <a:prstGeom prst="rect">
            <a:avLst/>
          </a:prstGeom>
        </p:spPr>
        <p:txBody>
          <a:bodyPr>
            <a:spAutoFit/>
          </a:bodyPr>
          <a:lstStyle/>
          <a:p>
            <a:r>
              <a:rPr lang="cs-CZ" sz="1400">
                <a:latin typeface="Verdana" panose="020B0604030504040204" pitchFamily="34" charset="0"/>
                <a:ea typeface="Verdana" panose="020B0604030504040204" pitchFamily="34" charset="0"/>
              </a:rPr>
              <a:t>https://www.neprekonatelny.blog/2020/11/29/vite-kolik-denne-spotrebujete-vody-a-co-je-vodni-stopa-prinasime-tipy-jak-ji-co-nejvice-zmensit/</a:t>
            </a:r>
          </a:p>
        </p:txBody>
      </p:sp>
      <p:sp>
        <p:nvSpPr>
          <p:cNvPr id="6" name="Obdélník 5">
            <a:extLst>
              <a:ext uri="{FF2B5EF4-FFF2-40B4-BE49-F238E27FC236}">
                <a16:creationId xmlns:a16="http://schemas.microsoft.com/office/drawing/2014/main" id="{30178027-721E-491C-A893-EF232DBC29BB}"/>
              </a:ext>
            </a:extLst>
          </p:cNvPr>
          <p:cNvSpPr/>
          <p:nvPr/>
        </p:nvSpPr>
        <p:spPr>
          <a:xfrm>
            <a:off x="756522" y="6202074"/>
            <a:ext cx="4920706" cy="307777"/>
          </a:xfrm>
          <a:prstGeom prst="rect">
            <a:avLst/>
          </a:prstGeom>
        </p:spPr>
        <p:txBody>
          <a:bodyPr wrap="none">
            <a:spAutoFit/>
          </a:bodyPr>
          <a:lstStyle/>
          <a:p>
            <a:r>
              <a:rPr lang="cs-CZ" sz="1400">
                <a:latin typeface="Verdana" panose="020B0604030504040204" pitchFamily="34" charset="0"/>
                <a:ea typeface="Verdana" panose="020B0604030504040204" pitchFamily="34" charset="0"/>
              </a:rPr>
              <a:t>https://vodnistrazci.cz/zivotni-prostredi/vodni-stopa</a:t>
            </a:r>
          </a:p>
        </p:txBody>
      </p:sp>
      <p:pic>
        <p:nvPicPr>
          <p:cNvPr id="4" name="Obrázek 3" descr="Obsah obrázku text, snímek obrazovky, Písmo, grafický design&#10;&#10;Obsah generovaný pomocí AI může být nesprávný.">
            <a:extLst>
              <a:ext uri="{FF2B5EF4-FFF2-40B4-BE49-F238E27FC236}">
                <a16:creationId xmlns:a16="http://schemas.microsoft.com/office/drawing/2014/main" id="{841D2319-7219-3DA3-FCFB-39097D63CEDA}"/>
              </a:ext>
            </a:extLst>
          </p:cNvPr>
          <p:cNvPicPr>
            <a:picLocks noChangeAspect="1"/>
          </p:cNvPicPr>
          <p:nvPr/>
        </p:nvPicPr>
        <p:blipFill>
          <a:blip r:embed="rId4"/>
          <a:stretch>
            <a:fillRect/>
          </a:stretch>
        </p:blipFill>
        <p:spPr>
          <a:xfrm>
            <a:off x="0" y="2679"/>
            <a:ext cx="12192648" cy="6852642"/>
          </a:xfrm>
          <a:prstGeom prst="rect">
            <a:avLst/>
          </a:prstGeom>
        </p:spPr>
      </p:pic>
    </p:spTree>
    <p:extLst>
      <p:ext uri="{BB962C8B-B14F-4D97-AF65-F5344CB8AC3E}">
        <p14:creationId xmlns:p14="http://schemas.microsoft.com/office/powerpoint/2010/main" val="22275979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8297B1B-3CE2-5F28-3F39-F77FFB77E00C}"/>
              </a:ext>
            </a:extLst>
          </p:cNvPr>
          <p:cNvSpPr>
            <a:spLocks noGrp="1"/>
          </p:cNvSpPr>
          <p:nvPr>
            <p:ph type="title"/>
          </p:nvPr>
        </p:nvSpPr>
        <p:spPr/>
        <p:txBody>
          <a:bodyPr/>
          <a:lstStyle/>
          <a:p>
            <a:r>
              <a:rPr lang="cs-CZ">
                <a:ea typeface="Calibri"/>
                <a:cs typeface="Calibri"/>
              </a:rPr>
              <a:t>Kdo se o vodu stará?</a:t>
            </a:r>
            <a:endParaRPr lang="cs-CZ"/>
          </a:p>
        </p:txBody>
      </p:sp>
      <p:sp>
        <p:nvSpPr>
          <p:cNvPr id="3" name="Zástupný obsah 2">
            <a:extLst>
              <a:ext uri="{FF2B5EF4-FFF2-40B4-BE49-F238E27FC236}">
                <a16:creationId xmlns:a16="http://schemas.microsoft.com/office/drawing/2014/main" id="{684CD51C-A238-51A2-2867-B311612F5469}"/>
              </a:ext>
            </a:extLst>
          </p:cNvPr>
          <p:cNvSpPr>
            <a:spLocks noGrp="1"/>
          </p:cNvSpPr>
          <p:nvPr>
            <p:ph sz="half" idx="1"/>
          </p:nvPr>
        </p:nvSpPr>
        <p:spPr>
          <a:xfrm>
            <a:off x="422997" y="1804380"/>
            <a:ext cx="5244156" cy="3243349"/>
          </a:xfrm>
          <a:solidFill>
            <a:srgbClr val="E6F4F9"/>
          </a:solidFill>
        </p:spPr>
        <p:txBody>
          <a:bodyPr vert="horz" lIns="91416" tIns="45708" rIns="91416" bIns="45708" rtlCol="0" anchor="t">
            <a:normAutofit/>
          </a:bodyPr>
          <a:lstStyle/>
          <a:p>
            <a:r>
              <a:rPr lang="cs-CZ" sz="2400" dirty="0">
                <a:solidFill>
                  <a:srgbClr val="224466"/>
                </a:solidFill>
                <a:latin typeface="Verdana"/>
                <a:ea typeface="Calibri"/>
                <a:cs typeface="Calibri"/>
              </a:rPr>
              <a:t>Viděli jsme, že cesta vody k nám domů a zpět do přírody je  klikatá a je potřeba jí hodně pomoci, aby se dostala tam, kam potřebujeme.</a:t>
            </a:r>
          </a:p>
          <a:p>
            <a:endParaRPr lang="cs-CZ" sz="2400">
              <a:solidFill>
                <a:srgbClr val="224466"/>
              </a:solidFill>
              <a:ea typeface="Calibri"/>
              <a:cs typeface="Calibri"/>
            </a:endParaRPr>
          </a:p>
          <a:p>
            <a:r>
              <a:rPr lang="cs-CZ" sz="2400" dirty="0">
                <a:solidFill>
                  <a:srgbClr val="224466"/>
                </a:solidFill>
                <a:latin typeface="Verdana"/>
                <a:ea typeface="Calibri"/>
                <a:cs typeface="Calibri"/>
              </a:rPr>
              <a:t>Kdo si myslíte, že mezi takové pomocníky vody patří?</a:t>
            </a:r>
          </a:p>
        </p:txBody>
      </p:sp>
      <p:pic>
        <p:nvPicPr>
          <p:cNvPr id="6" name="Zástupný obsah 5" descr="Obsah obrázku oblečení, venku, osoba, voda&#10;&#10;Obsah vygenerovaný umělou inteligencí může být nesprávný.">
            <a:extLst>
              <a:ext uri="{FF2B5EF4-FFF2-40B4-BE49-F238E27FC236}">
                <a16:creationId xmlns:a16="http://schemas.microsoft.com/office/drawing/2014/main" id="{72ED0A57-0EF9-B04D-6B33-901E5B74315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791947" y="1600200"/>
            <a:ext cx="6181685" cy="4120116"/>
          </a:xfrm>
        </p:spPr>
      </p:pic>
      <p:sp>
        <p:nvSpPr>
          <p:cNvPr id="7" name="TextovéPole 6">
            <a:extLst>
              <a:ext uri="{FF2B5EF4-FFF2-40B4-BE49-F238E27FC236}">
                <a16:creationId xmlns:a16="http://schemas.microsoft.com/office/drawing/2014/main" id="{9E7F7D33-20DD-A60A-DBA2-F92B9BA1CF1E}"/>
              </a:ext>
            </a:extLst>
          </p:cNvPr>
          <p:cNvSpPr txBox="1"/>
          <p:nvPr/>
        </p:nvSpPr>
        <p:spPr>
          <a:xfrm>
            <a:off x="8219209" y="5902878"/>
            <a:ext cx="4320661" cy="369179"/>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1799" dirty="0">
                <a:solidFill>
                  <a:srgbClr val="212124"/>
                </a:solidFill>
                <a:latin typeface="Proxima Nova"/>
              </a:rPr>
              <a:t>Photo: Danilo Pinzon / World Bank</a:t>
            </a:r>
            <a:endParaRPr lang="en-US" sz="1799" dirty="0"/>
          </a:p>
        </p:txBody>
      </p:sp>
    </p:spTree>
    <p:extLst>
      <p:ext uri="{BB962C8B-B14F-4D97-AF65-F5344CB8AC3E}">
        <p14:creationId xmlns:p14="http://schemas.microsoft.com/office/powerpoint/2010/main" val="31671105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7FAB19-C590-9790-D5DC-15CA450702DC}"/>
              </a:ext>
            </a:extLst>
          </p:cNvPr>
          <p:cNvSpPr>
            <a:spLocks noGrp="1"/>
          </p:cNvSpPr>
          <p:nvPr>
            <p:ph type="title"/>
          </p:nvPr>
        </p:nvSpPr>
        <p:spPr>
          <a:xfrm>
            <a:off x="1142370" y="382733"/>
            <a:ext cx="9888279" cy="1143000"/>
          </a:xfrm>
        </p:spPr>
        <p:txBody>
          <a:bodyPr>
            <a:normAutofit fontScale="90000"/>
          </a:bodyPr>
          <a:lstStyle/>
          <a:p>
            <a:r>
              <a:rPr lang="cs-CZ">
                <a:ea typeface="Calibri"/>
                <a:cs typeface="Calibri"/>
              </a:rPr>
              <a:t>Jaká bude naše budoucnost? Záleží na nás.</a:t>
            </a:r>
            <a:endParaRPr lang="cs-CZ"/>
          </a:p>
        </p:txBody>
      </p:sp>
      <p:pic>
        <p:nvPicPr>
          <p:cNvPr id="5" name="Zástupný obsah 4" descr="Climate change: News, features and articles | Live Science">
            <a:extLst>
              <a:ext uri="{FF2B5EF4-FFF2-40B4-BE49-F238E27FC236}">
                <a16:creationId xmlns:a16="http://schemas.microsoft.com/office/drawing/2014/main" id="{1B278636-62DD-3DB8-4810-C8D74E2D1E6D}"/>
              </a:ext>
            </a:extLst>
          </p:cNvPr>
          <p:cNvPicPr>
            <a:picLocks noGrp="1" noChangeAspect="1"/>
          </p:cNvPicPr>
          <p:nvPr>
            <p:ph idx="1"/>
          </p:nvPr>
        </p:nvPicPr>
        <p:blipFill>
          <a:blip r:embed="rId3"/>
          <a:stretch>
            <a:fillRect/>
          </a:stretch>
        </p:blipFill>
        <p:spPr>
          <a:xfrm>
            <a:off x="2814161" y="1973900"/>
            <a:ext cx="6567075" cy="3703463"/>
          </a:xfrm>
        </p:spPr>
      </p:pic>
    </p:spTree>
    <p:extLst>
      <p:ext uri="{BB962C8B-B14F-4D97-AF65-F5344CB8AC3E}">
        <p14:creationId xmlns:p14="http://schemas.microsoft.com/office/powerpoint/2010/main" val="4292591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B5B2D-18D6-3D3D-B991-98AF3EA78527}"/>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8D20376-BBC8-3399-4963-1D88B37F3383}"/>
              </a:ext>
            </a:extLst>
          </p:cNvPr>
          <p:cNvSpPr>
            <a:spLocks noGrp="1"/>
          </p:cNvSpPr>
          <p:nvPr>
            <p:ph type="title"/>
          </p:nvPr>
        </p:nvSpPr>
        <p:spPr/>
        <p:txBody>
          <a:bodyPr>
            <a:normAutofit fontScale="90000"/>
          </a:bodyPr>
          <a:lstStyle/>
          <a:p>
            <a:r>
              <a:rPr lang="cs-CZ">
                <a:ea typeface="Calibri"/>
                <a:cs typeface="Calibri"/>
              </a:rPr>
              <a:t>Jak mohu vodě pomoci já?</a:t>
            </a:r>
            <a:endParaRPr lang="cs-CZ"/>
          </a:p>
        </p:txBody>
      </p:sp>
      <p:sp>
        <p:nvSpPr>
          <p:cNvPr id="3" name="Zástupný obsah 2">
            <a:extLst>
              <a:ext uri="{FF2B5EF4-FFF2-40B4-BE49-F238E27FC236}">
                <a16:creationId xmlns:a16="http://schemas.microsoft.com/office/drawing/2014/main" id="{A5C9CD05-3180-18BD-9778-DD47076BBDBF}"/>
              </a:ext>
            </a:extLst>
          </p:cNvPr>
          <p:cNvSpPr>
            <a:spLocks noGrp="1"/>
          </p:cNvSpPr>
          <p:nvPr>
            <p:ph sz="half" idx="2"/>
          </p:nvPr>
        </p:nvSpPr>
        <p:spPr>
          <a:xfrm>
            <a:off x="5847907" y="1370614"/>
            <a:ext cx="5883717" cy="5173139"/>
          </a:xfrm>
          <a:solidFill>
            <a:srgbClr val="E6F4F9"/>
          </a:solidFill>
        </p:spPr>
        <p:txBody>
          <a:bodyPr vert="horz" lIns="91416" tIns="45708" rIns="91416" bIns="45708" rtlCol="0" anchor="t">
            <a:noAutofit/>
          </a:bodyPr>
          <a:lstStyle/>
          <a:p>
            <a:r>
              <a:rPr lang="cs-CZ" sz="1400" b="1" dirty="0">
                <a:solidFill>
                  <a:srgbClr val="224466"/>
                </a:solidFill>
                <a:latin typeface="Verdana"/>
                <a:ea typeface="+mn-lt"/>
                <a:cs typeface="+mn-lt"/>
              </a:rPr>
              <a:t>Chytáme dešťovou vodu</a:t>
            </a:r>
            <a:endParaRPr lang="cs-CZ" sz="1400" b="1"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Stačí dát pod okap velkou nádobu a dešťová voda se tam sama nachytá</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Touto vodou pak můžeme zalévat  nebo třeba umýt kolo</a:t>
            </a:r>
            <a:endParaRPr lang="cs-CZ" sz="1400" dirty="0">
              <a:solidFill>
                <a:srgbClr val="224466"/>
              </a:solidFill>
              <a:latin typeface="Verdana"/>
              <a:ea typeface="Calibri"/>
              <a:cs typeface="Calibri"/>
            </a:endParaRPr>
          </a:p>
          <a:p>
            <a:r>
              <a:rPr lang="cs-CZ" sz="1400" b="1" dirty="0">
                <a:solidFill>
                  <a:srgbClr val="224466"/>
                </a:solidFill>
                <a:latin typeface="Verdana"/>
                <a:ea typeface="+mn-lt"/>
                <a:cs typeface="+mn-lt"/>
              </a:rPr>
              <a:t>Používáme vodu dvakrát.</a:t>
            </a:r>
            <a:r>
              <a:rPr lang="cs-CZ" sz="1400" dirty="0">
                <a:solidFill>
                  <a:srgbClr val="224466"/>
                </a:solidFill>
                <a:latin typeface="Verdana"/>
                <a:ea typeface="+mn-lt"/>
                <a:cs typeface="+mn-lt"/>
              </a:rPr>
              <a:t> Představte si, že voda z umývání rukou nebo sprchování může ještě posloužit!</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Můžeme ji použít třeba na splachování záchodu</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Ale na to už je potřeba mít v domě techniku. </a:t>
            </a:r>
          </a:p>
          <a:p>
            <a:r>
              <a:rPr lang="cs-CZ" sz="1400" dirty="0">
                <a:solidFill>
                  <a:srgbClr val="224466"/>
                </a:solidFill>
                <a:latin typeface="Verdana"/>
                <a:ea typeface="+mn-lt"/>
                <a:cs typeface="+mn-lt"/>
              </a:rPr>
              <a:t>Když si s rodiči vybíráme věci v obchodě, díváme se, jestli </a:t>
            </a:r>
            <a:r>
              <a:rPr lang="cs-CZ" sz="1400" b="1" dirty="0">
                <a:solidFill>
                  <a:srgbClr val="224466"/>
                </a:solidFill>
                <a:latin typeface="Verdana"/>
                <a:ea typeface="+mn-lt"/>
                <a:cs typeface="+mn-lt"/>
              </a:rPr>
              <a:t>při jejich výrobě neplýtvali vodou</a:t>
            </a:r>
            <a:endParaRPr lang="cs-CZ" sz="1400" b="1"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Je to jako být detektivem, který pátrá po tom, kdo má rád vodu</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Nejdůležitější je celkově nekupovat zbytečné věci, které se rychle vyhodí</a:t>
            </a:r>
          </a:p>
          <a:p>
            <a:r>
              <a:rPr lang="cs-CZ" sz="1400" b="1" dirty="0">
                <a:solidFill>
                  <a:srgbClr val="224466"/>
                </a:solidFill>
                <a:latin typeface="Verdana"/>
                <a:ea typeface="+mn-lt"/>
                <a:cs typeface="+mn-lt"/>
              </a:rPr>
              <a:t>Staráme se o odpady</a:t>
            </a:r>
            <a:endParaRPr lang="cs-CZ" sz="1400" b="1"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Do záchodu házíme jen to, co tam opravdu patří</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Žádné vatové tyčinky, ubrousky nebo zbytky jídla - ty patří do koše!</a:t>
            </a:r>
            <a:endParaRPr lang="cs-CZ" sz="1400" dirty="0">
              <a:solidFill>
                <a:srgbClr val="224466"/>
              </a:solidFill>
              <a:latin typeface="Verdana"/>
              <a:ea typeface="Calibri"/>
              <a:cs typeface="Calibri"/>
            </a:endParaRPr>
          </a:p>
          <a:p>
            <a:pPr lvl="1">
              <a:buFont typeface="Courier New" pitchFamily="34" charset="0"/>
              <a:buChar char="o"/>
            </a:pPr>
            <a:r>
              <a:rPr lang="cs-CZ" sz="1400" dirty="0">
                <a:solidFill>
                  <a:srgbClr val="224466"/>
                </a:solidFill>
                <a:latin typeface="Verdana"/>
                <a:ea typeface="+mn-lt"/>
                <a:cs typeface="+mn-lt"/>
              </a:rPr>
              <a:t>Nevyléváme do odpadu oleje nebo chemikálie - ty jsou pro vodu jako jed</a:t>
            </a:r>
            <a:endParaRPr lang="cs-CZ" sz="1400" dirty="0">
              <a:solidFill>
                <a:srgbClr val="224466"/>
              </a:solidFill>
              <a:latin typeface="Verdana"/>
              <a:ea typeface="Calibri"/>
              <a:cs typeface="Calibri"/>
            </a:endParaRPr>
          </a:p>
          <a:p>
            <a:endParaRPr lang="cs-CZ" sz="1400">
              <a:solidFill>
                <a:srgbClr val="224466"/>
              </a:solidFill>
              <a:ea typeface="Calibri"/>
              <a:cs typeface="Calibri"/>
            </a:endParaRPr>
          </a:p>
          <a:p>
            <a:pPr marL="0" indent="0">
              <a:buNone/>
            </a:pPr>
            <a:endParaRPr lang="cs-CZ" sz="1400">
              <a:solidFill>
                <a:srgbClr val="224466"/>
              </a:solidFill>
              <a:ea typeface="Calibri"/>
              <a:cs typeface="Calibri"/>
            </a:endParaRPr>
          </a:p>
        </p:txBody>
      </p:sp>
      <p:pic>
        <p:nvPicPr>
          <p:cNvPr id="4" name="Zástupný obsah 3" descr="Využití srážkové vody v domácnosti - ASIO">
            <a:extLst>
              <a:ext uri="{FF2B5EF4-FFF2-40B4-BE49-F238E27FC236}">
                <a16:creationId xmlns:a16="http://schemas.microsoft.com/office/drawing/2014/main" id="{62D406A1-58BB-2A84-06A4-3AEAE11A6FBD}"/>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133477" y="1975280"/>
            <a:ext cx="5388222" cy="3224053"/>
          </a:xfrm>
        </p:spPr>
      </p:pic>
      <p:sp>
        <p:nvSpPr>
          <p:cNvPr id="5" name="TextovéPole 4">
            <a:extLst>
              <a:ext uri="{FF2B5EF4-FFF2-40B4-BE49-F238E27FC236}">
                <a16:creationId xmlns:a16="http://schemas.microsoft.com/office/drawing/2014/main" id="{343DE957-95AC-81B1-1B13-B57723ECD8A7}"/>
              </a:ext>
            </a:extLst>
          </p:cNvPr>
          <p:cNvSpPr txBox="1"/>
          <p:nvPr/>
        </p:nvSpPr>
        <p:spPr>
          <a:xfrm>
            <a:off x="133633" y="5206295"/>
            <a:ext cx="5388066" cy="64605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1799" dirty="0"/>
              <a:t>https://www.asio.cz/cz/vyuziti-srazkove-vody-v-domacnosti</a:t>
            </a:r>
          </a:p>
        </p:txBody>
      </p:sp>
    </p:spTree>
    <p:extLst>
      <p:ext uri="{BB962C8B-B14F-4D97-AF65-F5344CB8AC3E}">
        <p14:creationId xmlns:p14="http://schemas.microsoft.com/office/powerpoint/2010/main" val="14759745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29"/>
          <p:cNvPicPr preferRelativeResize="0"/>
          <p:nvPr/>
        </p:nvPicPr>
        <p:blipFill>
          <a:blip r:embed="rId3" cstate="screen">
            <a:extLst>
              <a:ext uri="{28A0092B-C50C-407E-A947-70E740481C1C}">
                <a14:useLocalDpi xmlns:a14="http://schemas.microsoft.com/office/drawing/2010/main"/>
              </a:ext>
            </a:extLst>
          </a:blip>
          <a:stretch>
            <a:fillRect/>
          </a:stretch>
        </p:blipFill>
        <p:spPr>
          <a:xfrm>
            <a:off x="4016801" y="893"/>
            <a:ext cx="3886420" cy="6856214"/>
          </a:xfrm>
          <a:prstGeom prst="rect">
            <a:avLst/>
          </a:prstGeom>
          <a:noFill/>
          <a:ln>
            <a:noFill/>
          </a:ln>
        </p:spPr>
      </p:pic>
      <p:sp>
        <p:nvSpPr>
          <p:cNvPr id="315" name="Google Shape;315;p29"/>
          <p:cNvSpPr txBox="1"/>
          <p:nvPr/>
        </p:nvSpPr>
        <p:spPr>
          <a:xfrm>
            <a:off x="793957" y="2054162"/>
            <a:ext cx="2636188" cy="3478462"/>
          </a:xfrm>
          <a:prstGeom prst="rect">
            <a:avLst/>
          </a:prstGeom>
          <a:noFill/>
          <a:ln>
            <a:noFill/>
          </a:ln>
        </p:spPr>
        <p:txBody>
          <a:bodyPr spcFirstLastPara="1" wrap="square" lIns="25393" tIns="25393" rIns="25393" bIns="25393" anchor="ctr" anchorCtr="0">
            <a:noAutofit/>
          </a:bodyPr>
          <a:lstStyle/>
          <a:p>
            <a:pPr>
              <a:lnSpc>
                <a:spcPct val="110000"/>
              </a:lnSpc>
              <a:buClr>
                <a:srgbClr val="4D5D6D"/>
              </a:buClr>
              <a:buSzPts val="1200"/>
            </a:pPr>
            <a:r>
              <a:rPr lang="cs-CZ" sz="2400" b="1">
                <a:solidFill>
                  <a:srgbClr val="224466"/>
                </a:solidFill>
                <a:latin typeface="Verdana" panose="020B0604030504040204" pitchFamily="34" charset="0"/>
                <a:ea typeface="Verdana" panose="020B0604030504040204" pitchFamily="34" charset="0"/>
              </a:rPr>
              <a:t>Od starověku je hospodaření s </a:t>
            </a:r>
            <a:r>
              <a:rPr lang="cs-CZ" sz="2400" b="1">
                <a:solidFill>
                  <a:srgbClr val="006699"/>
                </a:solidFill>
                <a:latin typeface="Verdana" panose="020B0604030504040204" pitchFamily="34" charset="0"/>
                <a:ea typeface="Verdana" panose="020B0604030504040204" pitchFamily="34" charset="0"/>
              </a:rPr>
              <a:t>vodou</a:t>
            </a:r>
            <a:r>
              <a:rPr lang="cs-CZ" sz="2400" b="1">
                <a:solidFill>
                  <a:srgbClr val="224466"/>
                </a:solidFill>
                <a:latin typeface="Verdana" panose="020B0604030504040204" pitchFamily="34" charset="0"/>
                <a:ea typeface="Verdana" panose="020B0604030504040204" pitchFamily="34" charset="0"/>
              </a:rPr>
              <a:t> </a:t>
            </a:r>
            <a:br>
              <a:rPr lang="cs-CZ" sz="2400" b="1">
                <a:solidFill>
                  <a:srgbClr val="224466"/>
                </a:solidFill>
                <a:latin typeface="Verdana" panose="020B0604030504040204" pitchFamily="34" charset="0"/>
                <a:ea typeface="Verdana" panose="020B0604030504040204" pitchFamily="34" charset="0"/>
              </a:rPr>
            </a:br>
            <a:r>
              <a:rPr lang="cs-CZ" sz="2400" b="1">
                <a:solidFill>
                  <a:srgbClr val="224466"/>
                </a:solidFill>
                <a:latin typeface="Verdana" panose="020B0604030504040204" pitchFamily="34" charset="0"/>
                <a:ea typeface="Verdana" panose="020B0604030504040204" pitchFamily="34" charset="0"/>
              </a:rPr>
              <a:t>věcí komunity. </a:t>
            </a:r>
            <a:endParaRPr sz="4000">
              <a:solidFill>
                <a:srgbClr val="224466"/>
              </a:solidFill>
              <a:latin typeface="Verdana" panose="020B0604030504040204" pitchFamily="34" charset="0"/>
              <a:ea typeface="Verdana" panose="020B0604030504040204" pitchFamily="34" charset="0"/>
            </a:endParaRPr>
          </a:p>
        </p:txBody>
      </p:sp>
      <p:sp>
        <p:nvSpPr>
          <p:cNvPr id="316" name="Google Shape;316;p29"/>
          <p:cNvSpPr txBox="1"/>
          <p:nvPr/>
        </p:nvSpPr>
        <p:spPr>
          <a:xfrm>
            <a:off x="8123012" y="1292864"/>
            <a:ext cx="3760591" cy="260732"/>
          </a:xfrm>
          <a:prstGeom prst="rect">
            <a:avLst/>
          </a:prstGeom>
          <a:noFill/>
          <a:ln>
            <a:noFill/>
          </a:ln>
        </p:spPr>
        <p:txBody>
          <a:bodyPr spcFirstLastPara="1" wrap="square" lIns="25393" tIns="25393" rIns="25393" bIns="25393" anchor="ctr" anchorCtr="0">
            <a:noAutofit/>
          </a:bodyPr>
          <a:lstStyle/>
          <a:p>
            <a:pPr>
              <a:buClr>
                <a:srgbClr val="E95F47"/>
              </a:buClr>
              <a:buSzPts val="1000"/>
            </a:pPr>
            <a:r>
              <a:rPr lang="cs-CZ" sz="1600" b="1" cap="all">
                <a:solidFill>
                  <a:srgbClr val="224466"/>
                </a:solidFill>
                <a:latin typeface="Verdana" panose="020B0604030504040204" pitchFamily="34" charset="0"/>
                <a:ea typeface="Verdana" panose="020B0604030504040204" pitchFamily="34" charset="0"/>
                <a:cs typeface="Arial"/>
                <a:sym typeface="Arial"/>
              </a:rPr>
              <a:t>Nemusíme vodou šetřit, chovejme se k ní šetrně</a:t>
            </a:r>
            <a:endParaRPr sz="3600" cap="all">
              <a:solidFill>
                <a:srgbClr val="224466"/>
              </a:solidFill>
              <a:latin typeface="Verdana" panose="020B0604030504040204" pitchFamily="34" charset="0"/>
              <a:ea typeface="Verdana" panose="020B0604030504040204" pitchFamily="34" charset="0"/>
            </a:endParaRPr>
          </a:p>
        </p:txBody>
      </p:sp>
      <p:sp>
        <p:nvSpPr>
          <p:cNvPr id="317" name="Google Shape;317;p29"/>
          <p:cNvSpPr txBox="1"/>
          <p:nvPr/>
        </p:nvSpPr>
        <p:spPr>
          <a:xfrm>
            <a:off x="8173254" y="1816012"/>
            <a:ext cx="3410938" cy="1300940"/>
          </a:xfrm>
          <a:prstGeom prst="rect">
            <a:avLst/>
          </a:prstGeom>
          <a:solidFill>
            <a:srgbClr val="E6F4F9"/>
          </a:solidFill>
          <a:ln>
            <a:noFill/>
          </a:ln>
        </p:spPr>
        <p:txBody>
          <a:bodyPr spcFirstLastPara="1" wrap="square" lIns="25393" tIns="25393" rIns="25393" bIns="25393" anchor="t" anchorCtr="0">
            <a:noAutofit/>
          </a:bodyPr>
          <a:lstStyle/>
          <a:p>
            <a:pPr>
              <a:buClr>
                <a:srgbClr val="4D5D6D"/>
              </a:buClr>
              <a:buSzPts val="700"/>
            </a:pPr>
            <a:r>
              <a:rPr lang="cs-CZ" sz="1600">
                <a:solidFill>
                  <a:schemeClr val="dk1"/>
                </a:solidFill>
                <a:latin typeface="Verdana" panose="020B0604030504040204" pitchFamily="34" charset="0"/>
                <a:ea typeface="Verdana" panose="020B0604030504040204" pitchFamily="34" charset="0"/>
              </a:rPr>
              <a:t>Není potřeba přemýšlet každé spotřebované kapce. Je ale potřeba vědět kolik vody a na co spotřebujeme, zbytečně neplýtvat a vodu neznečišťovat.  </a:t>
            </a:r>
            <a:endParaRPr lang="cs-CZ" sz="1600">
              <a:solidFill>
                <a:schemeClr val="dk1"/>
              </a:solidFill>
              <a:latin typeface="Verdana" panose="020B0604030504040204" pitchFamily="34" charset="0"/>
              <a:ea typeface="Verdana" panose="020B0604030504040204" pitchFamily="34" charset="0"/>
              <a:cs typeface="Calibri"/>
            </a:endParaRPr>
          </a:p>
        </p:txBody>
      </p:sp>
      <p:sp>
        <p:nvSpPr>
          <p:cNvPr id="318" name="Google Shape;318;p29"/>
          <p:cNvSpPr/>
          <p:nvPr/>
        </p:nvSpPr>
        <p:spPr>
          <a:xfrm>
            <a:off x="8049169" y="1221331"/>
            <a:ext cx="60943" cy="443246"/>
          </a:xfrm>
          <a:prstGeom prst="roundRect">
            <a:avLst>
              <a:gd name="adj" fmla="val 50000"/>
            </a:avLst>
          </a:prstGeom>
          <a:solidFill>
            <a:schemeClr val="dk2"/>
          </a:solidFill>
          <a:ln>
            <a:noFill/>
          </a:ln>
        </p:spPr>
        <p:txBody>
          <a:bodyPr spcFirstLastPara="1" wrap="square" lIns="0" tIns="0" rIns="0" bIns="0" anchor="ctr" anchorCtr="0">
            <a:noAutofit/>
          </a:bodyPr>
          <a:lstStyle/>
          <a:p>
            <a:pPr algn="ctr">
              <a:buClr>
                <a:srgbClr val="FFFFFF"/>
              </a:buClr>
              <a:buSzPts val="1200"/>
            </a:pPr>
            <a:endParaRPr sz="1200">
              <a:solidFill>
                <a:srgbClr val="FFFFFF"/>
              </a:solidFill>
              <a:latin typeface="Verdana" panose="020B0604030504040204" pitchFamily="34" charset="0"/>
              <a:ea typeface="Verdana" panose="020B0604030504040204" pitchFamily="34" charset="0"/>
              <a:cs typeface="Helvetica Neue"/>
              <a:sym typeface="Helvetica Neue"/>
            </a:endParaRPr>
          </a:p>
        </p:txBody>
      </p:sp>
      <p:sp>
        <p:nvSpPr>
          <p:cNvPr id="319" name="Google Shape;319;p29"/>
          <p:cNvSpPr/>
          <p:nvPr/>
        </p:nvSpPr>
        <p:spPr>
          <a:xfrm>
            <a:off x="506031" y="978494"/>
            <a:ext cx="61916" cy="851954"/>
          </a:xfrm>
          <a:prstGeom prst="roundRect">
            <a:avLst>
              <a:gd name="adj" fmla="val 50000"/>
            </a:avLst>
          </a:prstGeom>
          <a:solidFill>
            <a:schemeClr val="dk2"/>
          </a:solidFill>
          <a:ln>
            <a:noFill/>
          </a:ln>
        </p:spPr>
        <p:txBody>
          <a:bodyPr spcFirstLastPara="1" wrap="square" lIns="0" tIns="0" rIns="0" bIns="0" anchor="ctr" anchorCtr="0">
            <a:noAutofit/>
          </a:bodyPr>
          <a:lstStyle/>
          <a:p>
            <a:pPr algn="ctr">
              <a:buClr>
                <a:srgbClr val="FFFFFF"/>
              </a:buClr>
              <a:buSzPts val="1200"/>
            </a:pPr>
            <a:endParaRPr sz="1200">
              <a:solidFill>
                <a:srgbClr val="FFFFFF"/>
              </a:solidFill>
              <a:latin typeface="Verdana" panose="020B0604030504040204" pitchFamily="34" charset="0"/>
              <a:ea typeface="Verdana" panose="020B0604030504040204" pitchFamily="34" charset="0"/>
              <a:cs typeface="Helvetica Neue"/>
              <a:sym typeface="Helvetica Neue"/>
            </a:endParaRPr>
          </a:p>
        </p:txBody>
      </p:sp>
      <p:sp>
        <p:nvSpPr>
          <p:cNvPr id="320" name="Google Shape;320;p29"/>
          <p:cNvSpPr txBox="1"/>
          <p:nvPr/>
        </p:nvSpPr>
        <p:spPr>
          <a:xfrm>
            <a:off x="8144921" y="4266116"/>
            <a:ext cx="2466267" cy="239795"/>
          </a:xfrm>
          <a:prstGeom prst="rect">
            <a:avLst/>
          </a:prstGeom>
          <a:noFill/>
          <a:ln>
            <a:noFill/>
          </a:ln>
        </p:spPr>
        <p:txBody>
          <a:bodyPr spcFirstLastPara="1" wrap="square" lIns="25393" tIns="25393" rIns="25393" bIns="25393" anchor="ctr" anchorCtr="0">
            <a:noAutofit/>
          </a:bodyPr>
          <a:lstStyle/>
          <a:p>
            <a:pPr>
              <a:buClr>
                <a:srgbClr val="E95F47"/>
              </a:buClr>
              <a:buSzPts val="1000"/>
            </a:pPr>
            <a:r>
              <a:rPr lang="cs-CZ" sz="1600" b="1">
                <a:solidFill>
                  <a:srgbClr val="224466"/>
                </a:solidFill>
                <a:latin typeface="Verdana" panose="020B0604030504040204" pitchFamily="34" charset="0"/>
                <a:ea typeface="Verdana" panose="020B0604030504040204" pitchFamily="34" charset="0"/>
                <a:cs typeface="Arial"/>
                <a:sym typeface="Arial"/>
              </a:rPr>
              <a:t>UDRŽITELNOST</a:t>
            </a:r>
            <a:endParaRPr sz="3600">
              <a:solidFill>
                <a:srgbClr val="224466"/>
              </a:solidFill>
              <a:latin typeface="Verdana" panose="020B0604030504040204" pitchFamily="34" charset="0"/>
              <a:ea typeface="Verdana" panose="020B0604030504040204" pitchFamily="34" charset="0"/>
            </a:endParaRPr>
          </a:p>
        </p:txBody>
      </p:sp>
      <p:sp>
        <p:nvSpPr>
          <p:cNvPr id="321" name="Google Shape;321;p29"/>
          <p:cNvSpPr txBox="1"/>
          <p:nvPr/>
        </p:nvSpPr>
        <p:spPr>
          <a:xfrm>
            <a:off x="8216375" y="4597353"/>
            <a:ext cx="3367333" cy="1857075"/>
          </a:xfrm>
          <a:prstGeom prst="rect">
            <a:avLst/>
          </a:prstGeom>
          <a:solidFill>
            <a:srgbClr val="E6F4F9"/>
          </a:solidFill>
          <a:ln>
            <a:noFill/>
          </a:ln>
        </p:spPr>
        <p:txBody>
          <a:bodyPr spcFirstLastPara="1" wrap="square" lIns="25393" tIns="25393" rIns="25393" bIns="25393" anchor="t" anchorCtr="0">
            <a:noAutofit/>
          </a:bodyPr>
          <a:lstStyle/>
          <a:p>
            <a:pPr>
              <a:buClr>
                <a:srgbClr val="4D5D6D"/>
              </a:buClr>
              <a:buSzPts val="700"/>
            </a:pPr>
            <a:r>
              <a:rPr lang="cs-CZ" sz="1600">
                <a:solidFill>
                  <a:schemeClr val="dk1"/>
                </a:solidFill>
                <a:latin typeface="Verdana" panose="020B0604030504040204" pitchFamily="34" charset="0"/>
                <a:ea typeface="Verdana" panose="020B0604030504040204" pitchFamily="34" charset="0"/>
              </a:rPr>
              <a:t>Environmentálně přijatelná řešení nejsou levná, ani pohodlná. </a:t>
            </a:r>
          </a:p>
          <a:p>
            <a:pPr>
              <a:buClr>
                <a:srgbClr val="4D5D6D"/>
              </a:buClr>
              <a:buSzPts val="700"/>
            </a:pPr>
            <a:r>
              <a:rPr lang="cs-CZ" sz="1600">
                <a:solidFill>
                  <a:schemeClr val="dk1"/>
                </a:solidFill>
                <a:latin typeface="Verdana" panose="020B0604030504040204" pitchFamily="34" charset="0"/>
                <a:ea typeface="Verdana" panose="020B0604030504040204" pitchFamily="34" charset="0"/>
              </a:rPr>
              <a:t>Pokud má být naše společnost trvale udržitelná a odolná, musí být udržitelná i sociálně a ekonomicky. </a:t>
            </a:r>
            <a:endParaRPr sz="1600">
              <a:solidFill>
                <a:schemeClr val="dk1"/>
              </a:solidFill>
              <a:latin typeface="Verdana" panose="020B0604030504040204" pitchFamily="34" charset="0"/>
              <a:ea typeface="Verdana" panose="020B0604030504040204" pitchFamily="34" charset="0"/>
            </a:endParaRPr>
          </a:p>
        </p:txBody>
      </p:sp>
      <p:sp>
        <p:nvSpPr>
          <p:cNvPr id="322" name="Google Shape;322;p29"/>
          <p:cNvSpPr/>
          <p:nvPr/>
        </p:nvSpPr>
        <p:spPr>
          <a:xfrm>
            <a:off x="8049168" y="4292872"/>
            <a:ext cx="61819" cy="239795"/>
          </a:xfrm>
          <a:prstGeom prst="roundRect">
            <a:avLst>
              <a:gd name="adj" fmla="val 50000"/>
            </a:avLst>
          </a:prstGeom>
          <a:solidFill>
            <a:schemeClr val="dk2"/>
          </a:solidFill>
          <a:ln>
            <a:noFill/>
          </a:ln>
        </p:spPr>
        <p:txBody>
          <a:bodyPr spcFirstLastPara="1" wrap="square" lIns="0" tIns="0" rIns="0" bIns="0" anchor="ctr" anchorCtr="0">
            <a:noAutofit/>
          </a:bodyPr>
          <a:lstStyle/>
          <a:p>
            <a:pPr algn="ctr">
              <a:buClr>
                <a:srgbClr val="FFFFFF"/>
              </a:buClr>
              <a:buSzPts val="1200"/>
            </a:pPr>
            <a:endParaRPr sz="1200">
              <a:solidFill>
                <a:srgbClr val="FFFFFF"/>
              </a:solidFill>
              <a:latin typeface="Verdana" panose="020B0604030504040204" pitchFamily="34" charset="0"/>
              <a:ea typeface="Verdana" panose="020B0604030504040204" pitchFamily="34" charset="0"/>
              <a:cs typeface="Helvetica Neue"/>
              <a:sym typeface="Helvetica Neue"/>
            </a:endParaRPr>
          </a:p>
        </p:txBody>
      </p:sp>
      <p:sp>
        <p:nvSpPr>
          <p:cNvPr id="324" name="Google Shape;324;p29"/>
          <p:cNvSpPr txBox="1">
            <a:spLocks noGrp="1"/>
          </p:cNvSpPr>
          <p:nvPr>
            <p:ph type="title"/>
          </p:nvPr>
        </p:nvSpPr>
        <p:spPr>
          <a:xfrm>
            <a:off x="567947" y="737368"/>
            <a:ext cx="4216704" cy="1143000"/>
          </a:xfrm>
          <a:prstGeom prst="rect">
            <a:avLst/>
          </a:prstGeom>
        </p:spPr>
        <p:txBody>
          <a:bodyPr spcFirstLastPara="1" vert="horz" wrap="square" lIns="121868" tIns="121868" rIns="121868" bIns="121868" rtlCol="0" anchor="ctr" anchorCtr="0">
            <a:noAutofit/>
          </a:bodyPr>
          <a:lstStyle/>
          <a:p>
            <a:pPr algn="l"/>
            <a:r>
              <a:rPr lang="cs-CZ" sz="2000">
                <a:solidFill>
                  <a:srgbClr val="224466"/>
                </a:solidFill>
              </a:rPr>
              <a:t>SPOLEČNĚ</a:t>
            </a:r>
            <a:br>
              <a:rPr lang="cs-CZ" sz="2000">
                <a:solidFill>
                  <a:srgbClr val="224466"/>
                </a:solidFill>
              </a:rPr>
            </a:br>
            <a:r>
              <a:rPr lang="cs-CZ" sz="2000">
                <a:solidFill>
                  <a:srgbClr val="224466"/>
                </a:solidFill>
              </a:rPr>
              <a:t>PRO UDRŽITELNOST</a:t>
            </a:r>
            <a:endParaRPr sz="2000">
              <a:solidFill>
                <a:srgbClr val="224466"/>
              </a:solidFill>
            </a:endParaRPr>
          </a:p>
        </p:txBody>
      </p:sp>
      <p:sp>
        <p:nvSpPr>
          <p:cNvPr id="325" name="Google Shape;325;p29"/>
          <p:cNvSpPr/>
          <p:nvPr/>
        </p:nvSpPr>
        <p:spPr>
          <a:xfrm>
            <a:off x="9588316" y="467755"/>
            <a:ext cx="437663" cy="539567"/>
          </a:xfrm>
          <a:custGeom>
            <a:avLst/>
            <a:gdLst/>
            <a:ahLst/>
            <a:cxnLst/>
            <a:rect l="l" t="t" r="r" b="b"/>
            <a:pathLst>
              <a:path w="361800" h="446040" extrusionOk="0">
                <a:moveTo>
                  <a:pt x="147494" y="402886"/>
                </a:moveTo>
                <a:lnTo>
                  <a:pt x="214305" y="402886"/>
                </a:lnTo>
                <a:lnTo>
                  <a:pt x="214305" y="421946"/>
                </a:lnTo>
                <a:cubicBezTo>
                  <a:pt x="214305" y="424463"/>
                  <a:pt x="213228" y="426980"/>
                  <a:pt x="211432" y="428778"/>
                </a:cubicBezTo>
                <a:lnTo>
                  <a:pt x="197423" y="443163"/>
                </a:lnTo>
                <a:cubicBezTo>
                  <a:pt x="195268" y="444961"/>
                  <a:pt x="192753" y="446040"/>
                  <a:pt x="190239" y="446040"/>
                </a:cubicBezTo>
                <a:lnTo>
                  <a:pt x="171201" y="446040"/>
                </a:lnTo>
                <a:cubicBezTo>
                  <a:pt x="168687" y="446040"/>
                  <a:pt x="166532" y="444961"/>
                  <a:pt x="164736" y="443163"/>
                </a:cubicBezTo>
                <a:lnTo>
                  <a:pt x="150368" y="428778"/>
                </a:lnTo>
                <a:cubicBezTo>
                  <a:pt x="148212" y="426980"/>
                  <a:pt x="147494" y="424463"/>
                  <a:pt x="147494" y="421946"/>
                </a:cubicBezTo>
                <a:lnTo>
                  <a:pt x="147494" y="402886"/>
                </a:lnTo>
                <a:close/>
                <a:moveTo>
                  <a:pt x="118758" y="341391"/>
                </a:moveTo>
                <a:lnTo>
                  <a:pt x="242682" y="341391"/>
                </a:lnTo>
                <a:lnTo>
                  <a:pt x="242682" y="365485"/>
                </a:lnTo>
                <a:cubicBezTo>
                  <a:pt x="242682" y="379870"/>
                  <a:pt x="231547" y="391738"/>
                  <a:pt x="217538" y="393536"/>
                </a:cubicBezTo>
                <a:lnTo>
                  <a:pt x="143902" y="393536"/>
                </a:lnTo>
                <a:cubicBezTo>
                  <a:pt x="137436" y="392816"/>
                  <a:pt x="131689" y="389940"/>
                  <a:pt x="127019" y="385264"/>
                </a:cubicBezTo>
                <a:cubicBezTo>
                  <a:pt x="121631" y="379870"/>
                  <a:pt x="118758" y="373037"/>
                  <a:pt x="118758" y="365485"/>
                </a:cubicBezTo>
                <a:lnTo>
                  <a:pt x="118758" y="341391"/>
                </a:lnTo>
                <a:close/>
                <a:moveTo>
                  <a:pt x="53059" y="280800"/>
                </a:moveTo>
                <a:cubicBezTo>
                  <a:pt x="54841" y="282939"/>
                  <a:pt x="56267" y="284364"/>
                  <a:pt x="57693" y="285790"/>
                </a:cubicBezTo>
                <a:lnTo>
                  <a:pt x="66960" y="294701"/>
                </a:lnTo>
                <a:lnTo>
                  <a:pt x="44504" y="316800"/>
                </a:lnTo>
                <a:lnTo>
                  <a:pt x="30960" y="303256"/>
                </a:lnTo>
                <a:lnTo>
                  <a:pt x="53059" y="280800"/>
                </a:lnTo>
                <a:close/>
                <a:moveTo>
                  <a:pt x="304066" y="280440"/>
                </a:moveTo>
                <a:lnTo>
                  <a:pt x="326880" y="303254"/>
                </a:lnTo>
                <a:lnTo>
                  <a:pt x="313334" y="316800"/>
                </a:lnTo>
                <a:lnTo>
                  <a:pt x="290520" y="293986"/>
                </a:lnTo>
                <a:lnTo>
                  <a:pt x="300145" y="284361"/>
                </a:lnTo>
                <a:lnTo>
                  <a:pt x="304066" y="280440"/>
                </a:lnTo>
                <a:close/>
                <a:moveTo>
                  <a:pt x="248430" y="280256"/>
                </a:moveTo>
                <a:cubicBezTo>
                  <a:pt x="253818" y="278098"/>
                  <a:pt x="259206" y="280615"/>
                  <a:pt x="261361" y="285650"/>
                </a:cubicBezTo>
                <a:cubicBezTo>
                  <a:pt x="263157" y="290685"/>
                  <a:pt x="260642" y="296439"/>
                  <a:pt x="255614" y="298237"/>
                </a:cubicBezTo>
                <a:lnTo>
                  <a:pt x="230470" y="307946"/>
                </a:lnTo>
                <a:cubicBezTo>
                  <a:pt x="223645" y="310464"/>
                  <a:pt x="218975" y="316937"/>
                  <a:pt x="218975" y="324489"/>
                </a:cubicBezTo>
                <a:lnTo>
                  <a:pt x="218975" y="331322"/>
                </a:lnTo>
                <a:lnTo>
                  <a:pt x="199937" y="331322"/>
                </a:lnTo>
                <a:lnTo>
                  <a:pt x="199937" y="324489"/>
                </a:lnTo>
                <a:cubicBezTo>
                  <a:pt x="199937" y="309025"/>
                  <a:pt x="209277" y="295360"/>
                  <a:pt x="223645" y="289606"/>
                </a:cubicBezTo>
                <a:lnTo>
                  <a:pt x="248430" y="280256"/>
                </a:lnTo>
                <a:close/>
                <a:moveTo>
                  <a:pt x="248430" y="244653"/>
                </a:moveTo>
                <a:cubicBezTo>
                  <a:pt x="253818" y="242855"/>
                  <a:pt x="259206" y="245013"/>
                  <a:pt x="261361" y="250048"/>
                </a:cubicBezTo>
                <a:cubicBezTo>
                  <a:pt x="263157" y="255082"/>
                  <a:pt x="260642" y="260836"/>
                  <a:pt x="255614" y="262634"/>
                </a:cubicBezTo>
                <a:lnTo>
                  <a:pt x="145698" y="304350"/>
                </a:lnTo>
                <a:cubicBezTo>
                  <a:pt x="154678" y="310464"/>
                  <a:pt x="160425" y="320173"/>
                  <a:pt x="161862" y="331322"/>
                </a:cubicBezTo>
                <a:lnTo>
                  <a:pt x="142106" y="331322"/>
                </a:lnTo>
                <a:cubicBezTo>
                  <a:pt x="140669" y="323410"/>
                  <a:pt x="133485" y="317296"/>
                  <a:pt x="124864" y="317296"/>
                </a:cubicBezTo>
                <a:lnTo>
                  <a:pt x="109778" y="317296"/>
                </a:lnTo>
                <a:cubicBezTo>
                  <a:pt x="104749" y="317296"/>
                  <a:pt x="101157" y="314060"/>
                  <a:pt x="100079" y="309385"/>
                </a:cubicBezTo>
                <a:cubicBezTo>
                  <a:pt x="99361" y="304710"/>
                  <a:pt x="101516" y="300394"/>
                  <a:pt x="106186" y="298596"/>
                </a:cubicBezTo>
                <a:lnTo>
                  <a:pt x="248430" y="244653"/>
                </a:lnTo>
                <a:close/>
                <a:moveTo>
                  <a:pt x="248430" y="206174"/>
                </a:moveTo>
                <a:cubicBezTo>
                  <a:pt x="253818" y="204376"/>
                  <a:pt x="259206" y="207253"/>
                  <a:pt x="261361" y="211928"/>
                </a:cubicBezTo>
                <a:cubicBezTo>
                  <a:pt x="263157" y="216963"/>
                  <a:pt x="260642" y="222717"/>
                  <a:pt x="255614" y="224515"/>
                </a:cubicBezTo>
                <a:lnTo>
                  <a:pt x="113011" y="278817"/>
                </a:lnTo>
                <a:cubicBezTo>
                  <a:pt x="111933" y="279177"/>
                  <a:pt x="110496" y="279177"/>
                  <a:pt x="109778" y="279177"/>
                </a:cubicBezTo>
                <a:cubicBezTo>
                  <a:pt x="105826" y="279177"/>
                  <a:pt x="102234" y="277019"/>
                  <a:pt x="100438" y="273063"/>
                </a:cubicBezTo>
                <a:cubicBezTo>
                  <a:pt x="98642" y="268029"/>
                  <a:pt x="101157" y="262634"/>
                  <a:pt x="106186" y="260836"/>
                </a:cubicBezTo>
                <a:lnTo>
                  <a:pt x="248430" y="206174"/>
                </a:lnTo>
                <a:close/>
                <a:moveTo>
                  <a:pt x="248430" y="168414"/>
                </a:moveTo>
                <a:cubicBezTo>
                  <a:pt x="253818" y="166256"/>
                  <a:pt x="259206" y="168774"/>
                  <a:pt x="261361" y="173808"/>
                </a:cubicBezTo>
                <a:cubicBezTo>
                  <a:pt x="263157" y="178843"/>
                  <a:pt x="260642" y="184237"/>
                  <a:pt x="255614" y="186395"/>
                </a:cubicBezTo>
                <a:lnTo>
                  <a:pt x="113011" y="240698"/>
                </a:lnTo>
                <a:cubicBezTo>
                  <a:pt x="111933" y="241057"/>
                  <a:pt x="110496" y="241417"/>
                  <a:pt x="109778" y="241417"/>
                </a:cubicBezTo>
                <a:cubicBezTo>
                  <a:pt x="105826" y="241417"/>
                  <a:pt x="102234" y="238899"/>
                  <a:pt x="100438" y="235303"/>
                </a:cubicBezTo>
                <a:cubicBezTo>
                  <a:pt x="98642" y="230269"/>
                  <a:pt x="101157" y="224515"/>
                  <a:pt x="106186" y="222717"/>
                </a:cubicBezTo>
                <a:lnTo>
                  <a:pt x="248430" y="168414"/>
                </a:lnTo>
                <a:close/>
                <a:moveTo>
                  <a:pt x="324000" y="165240"/>
                </a:moveTo>
                <a:lnTo>
                  <a:pt x="361800" y="165240"/>
                </a:lnTo>
                <a:lnTo>
                  <a:pt x="361800" y="183960"/>
                </a:lnTo>
                <a:lnTo>
                  <a:pt x="324357" y="183960"/>
                </a:lnTo>
                <a:lnTo>
                  <a:pt x="324357" y="171598"/>
                </a:lnTo>
                <a:cubicBezTo>
                  <a:pt x="324357" y="169479"/>
                  <a:pt x="324357" y="167359"/>
                  <a:pt x="324000" y="165240"/>
                </a:cubicBezTo>
                <a:close/>
                <a:moveTo>
                  <a:pt x="0" y="165240"/>
                </a:moveTo>
                <a:lnTo>
                  <a:pt x="37800" y="165240"/>
                </a:lnTo>
                <a:cubicBezTo>
                  <a:pt x="37443" y="167359"/>
                  <a:pt x="37443" y="169479"/>
                  <a:pt x="37443" y="171598"/>
                </a:cubicBezTo>
                <a:lnTo>
                  <a:pt x="37443" y="183960"/>
                </a:lnTo>
                <a:lnTo>
                  <a:pt x="0" y="183960"/>
                </a:lnTo>
                <a:lnTo>
                  <a:pt x="0" y="165240"/>
                </a:lnTo>
                <a:close/>
                <a:moveTo>
                  <a:pt x="248430" y="130295"/>
                </a:moveTo>
                <a:cubicBezTo>
                  <a:pt x="253818" y="128496"/>
                  <a:pt x="259206" y="130654"/>
                  <a:pt x="261361" y="136048"/>
                </a:cubicBezTo>
                <a:cubicBezTo>
                  <a:pt x="263157" y="140723"/>
                  <a:pt x="260642" y="146477"/>
                  <a:pt x="255614" y="148275"/>
                </a:cubicBezTo>
                <a:lnTo>
                  <a:pt x="113011" y="202578"/>
                </a:lnTo>
                <a:cubicBezTo>
                  <a:pt x="111933" y="202938"/>
                  <a:pt x="110496" y="203297"/>
                  <a:pt x="109778" y="203297"/>
                </a:cubicBezTo>
                <a:cubicBezTo>
                  <a:pt x="105826" y="203297"/>
                  <a:pt x="102234" y="200780"/>
                  <a:pt x="100438" y="196824"/>
                </a:cubicBezTo>
                <a:cubicBezTo>
                  <a:pt x="98642" y="192149"/>
                  <a:pt x="101157" y="186395"/>
                  <a:pt x="106186" y="184237"/>
                </a:cubicBezTo>
                <a:lnTo>
                  <a:pt x="248430" y="130295"/>
                </a:lnTo>
                <a:close/>
                <a:moveTo>
                  <a:pt x="210713" y="106919"/>
                </a:moveTo>
                <a:cubicBezTo>
                  <a:pt x="215742" y="104761"/>
                  <a:pt x="221130" y="107279"/>
                  <a:pt x="222926" y="112314"/>
                </a:cubicBezTo>
                <a:cubicBezTo>
                  <a:pt x="225081" y="117348"/>
                  <a:pt x="222567" y="122743"/>
                  <a:pt x="217538" y="124900"/>
                </a:cubicBezTo>
                <a:lnTo>
                  <a:pt x="113011" y="164458"/>
                </a:lnTo>
                <a:cubicBezTo>
                  <a:pt x="111933" y="164818"/>
                  <a:pt x="110496" y="165178"/>
                  <a:pt x="109778" y="165178"/>
                </a:cubicBezTo>
                <a:cubicBezTo>
                  <a:pt x="105826" y="165178"/>
                  <a:pt x="102234" y="162660"/>
                  <a:pt x="100438" y="159064"/>
                </a:cubicBezTo>
                <a:cubicBezTo>
                  <a:pt x="98642" y="154029"/>
                  <a:pt x="101157" y="148275"/>
                  <a:pt x="106186" y="146477"/>
                </a:cubicBezTo>
                <a:lnTo>
                  <a:pt x="210713" y="106919"/>
                </a:lnTo>
                <a:close/>
                <a:moveTo>
                  <a:pt x="302159" y="39959"/>
                </a:moveTo>
                <a:lnTo>
                  <a:pt x="315720" y="53519"/>
                </a:lnTo>
                <a:lnTo>
                  <a:pt x="288598" y="80639"/>
                </a:lnTo>
                <a:cubicBezTo>
                  <a:pt x="284316" y="76000"/>
                  <a:pt x="279676" y="71361"/>
                  <a:pt x="274680" y="67436"/>
                </a:cubicBezTo>
                <a:lnTo>
                  <a:pt x="302159" y="39959"/>
                </a:lnTo>
                <a:close/>
                <a:moveTo>
                  <a:pt x="59640" y="39959"/>
                </a:moveTo>
                <a:lnTo>
                  <a:pt x="87119" y="67436"/>
                </a:lnTo>
                <a:cubicBezTo>
                  <a:pt x="82123" y="71361"/>
                  <a:pt x="77483" y="76000"/>
                  <a:pt x="73201" y="80639"/>
                </a:cubicBezTo>
                <a:lnTo>
                  <a:pt x="46079" y="53519"/>
                </a:lnTo>
                <a:lnTo>
                  <a:pt x="59640" y="39959"/>
                </a:lnTo>
                <a:close/>
                <a:moveTo>
                  <a:pt x="171360" y="0"/>
                </a:moveTo>
                <a:lnTo>
                  <a:pt x="190440" y="0"/>
                </a:lnTo>
                <a:lnTo>
                  <a:pt x="190440" y="37440"/>
                </a:lnTo>
                <a:lnTo>
                  <a:pt x="190087" y="37440"/>
                </a:lnTo>
                <a:lnTo>
                  <a:pt x="171360" y="37440"/>
                </a:lnTo>
                <a:lnTo>
                  <a:pt x="171360" y="0"/>
                </a:lnTo>
                <a:close/>
              </a:path>
            </a:pathLst>
          </a:custGeom>
          <a:solidFill>
            <a:schemeClr val="dk1"/>
          </a:solidFill>
          <a:ln>
            <a:noFill/>
          </a:ln>
        </p:spPr>
        <p:txBody>
          <a:bodyPr spcFirstLastPara="1" wrap="square" lIns="108805" tIns="54386" rIns="108805" bIns="54386" anchor="ctr" anchorCtr="1">
            <a:noAutofit/>
          </a:bodyPr>
          <a:lstStyle/>
          <a:p>
            <a:endParaRPr>
              <a:solidFill>
                <a:schemeClr val="dk1"/>
              </a:solidFill>
              <a:latin typeface="Verdana" panose="020B0604030504040204" pitchFamily="34" charset="0"/>
              <a:ea typeface="Verdana" panose="020B0604030504040204" pitchFamily="34" charset="0"/>
              <a:cs typeface="Calibri"/>
              <a:sym typeface="Calibri"/>
            </a:endParaRPr>
          </a:p>
        </p:txBody>
      </p:sp>
      <p:sp>
        <p:nvSpPr>
          <p:cNvPr id="326" name="Google Shape;326;p29"/>
          <p:cNvSpPr/>
          <p:nvPr/>
        </p:nvSpPr>
        <p:spPr>
          <a:xfrm>
            <a:off x="9588316" y="3519584"/>
            <a:ext cx="437663" cy="539567"/>
          </a:xfrm>
          <a:custGeom>
            <a:avLst/>
            <a:gdLst/>
            <a:ahLst/>
            <a:cxnLst/>
            <a:rect l="l" t="t" r="r" b="b"/>
            <a:pathLst>
              <a:path w="361800" h="446040" extrusionOk="0">
                <a:moveTo>
                  <a:pt x="147494" y="402886"/>
                </a:moveTo>
                <a:lnTo>
                  <a:pt x="214305" y="402886"/>
                </a:lnTo>
                <a:lnTo>
                  <a:pt x="214305" y="421946"/>
                </a:lnTo>
                <a:cubicBezTo>
                  <a:pt x="214305" y="424463"/>
                  <a:pt x="213228" y="426980"/>
                  <a:pt x="211432" y="428778"/>
                </a:cubicBezTo>
                <a:lnTo>
                  <a:pt x="197423" y="443163"/>
                </a:lnTo>
                <a:cubicBezTo>
                  <a:pt x="195268" y="444961"/>
                  <a:pt x="192753" y="446040"/>
                  <a:pt x="190239" y="446040"/>
                </a:cubicBezTo>
                <a:lnTo>
                  <a:pt x="171201" y="446040"/>
                </a:lnTo>
                <a:cubicBezTo>
                  <a:pt x="168687" y="446040"/>
                  <a:pt x="166532" y="444961"/>
                  <a:pt x="164736" y="443163"/>
                </a:cubicBezTo>
                <a:lnTo>
                  <a:pt x="150368" y="428778"/>
                </a:lnTo>
                <a:cubicBezTo>
                  <a:pt x="148212" y="426980"/>
                  <a:pt x="147494" y="424463"/>
                  <a:pt x="147494" y="421946"/>
                </a:cubicBezTo>
                <a:lnTo>
                  <a:pt x="147494" y="402886"/>
                </a:lnTo>
                <a:close/>
                <a:moveTo>
                  <a:pt x="118758" y="341391"/>
                </a:moveTo>
                <a:lnTo>
                  <a:pt x="242682" y="341391"/>
                </a:lnTo>
                <a:lnTo>
                  <a:pt x="242682" y="365485"/>
                </a:lnTo>
                <a:cubicBezTo>
                  <a:pt x="242682" y="379870"/>
                  <a:pt x="231547" y="391738"/>
                  <a:pt x="217538" y="393536"/>
                </a:cubicBezTo>
                <a:lnTo>
                  <a:pt x="143902" y="393536"/>
                </a:lnTo>
                <a:cubicBezTo>
                  <a:pt x="137436" y="392816"/>
                  <a:pt x="131689" y="389940"/>
                  <a:pt x="127019" y="385264"/>
                </a:cubicBezTo>
                <a:cubicBezTo>
                  <a:pt x="121631" y="379870"/>
                  <a:pt x="118758" y="373037"/>
                  <a:pt x="118758" y="365485"/>
                </a:cubicBezTo>
                <a:lnTo>
                  <a:pt x="118758" y="341391"/>
                </a:lnTo>
                <a:close/>
                <a:moveTo>
                  <a:pt x="53059" y="280800"/>
                </a:moveTo>
                <a:cubicBezTo>
                  <a:pt x="54841" y="282939"/>
                  <a:pt x="56267" y="284364"/>
                  <a:pt x="57693" y="285790"/>
                </a:cubicBezTo>
                <a:lnTo>
                  <a:pt x="66960" y="294701"/>
                </a:lnTo>
                <a:lnTo>
                  <a:pt x="44504" y="316800"/>
                </a:lnTo>
                <a:lnTo>
                  <a:pt x="30960" y="303256"/>
                </a:lnTo>
                <a:lnTo>
                  <a:pt x="53059" y="280800"/>
                </a:lnTo>
                <a:close/>
                <a:moveTo>
                  <a:pt x="304066" y="280440"/>
                </a:moveTo>
                <a:lnTo>
                  <a:pt x="326880" y="303254"/>
                </a:lnTo>
                <a:lnTo>
                  <a:pt x="313334" y="316800"/>
                </a:lnTo>
                <a:lnTo>
                  <a:pt x="290520" y="293986"/>
                </a:lnTo>
                <a:lnTo>
                  <a:pt x="300145" y="284361"/>
                </a:lnTo>
                <a:lnTo>
                  <a:pt x="304066" y="280440"/>
                </a:lnTo>
                <a:close/>
                <a:moveTo>
                  <a:pt x="248430" y="280256"/>
                </a:moveTo>
                <a:cubicBezTo>
                  <a:pt x="253818" y="278098"/>
                  <a:pt x="259206" y="280615"/>
                  <a:pt x="261361" y="285650"/>
                </a:cubicBezTo>
                <a:cubicBezTo>
                  <a:pt x="263157" y="290685"/>
                  <a:pt x="260642" y="296439"/>
                  <a:pt x="255614" y="298237"/>
                </a:cubicBezTo>
                <a:lnTo>
                  <a:pt x="230470" y="307946"/>
                </a:lnTo>
                <a:cubicBezTo>
                  <a:pt x="223645" y="310464"/>
                  <a:pt x="218975" y="316937"/>
                  <a:pt x="218975" y="324489"/>
                </a:cubicBezTo>
                <a:lnTo>
                  <a:pt x="218975" y="331322"/>
                </a:lnTo>
                <a:lnTo>
                  <a:pt x="199937" y="331322"/>
                </a:lnTo>
                <a:lnTo>
                  <a:pt x="199937" y="324489"/>
                </a:lnTo>
                <a:cubicBezTo>
                  <a:pt x="199937" y="309025"/>
                  <a:pt x="209277" y="295360"/>
                  <a:pt x="223645" y="289606"/>
                </a:cubicBezTo>
                <a:lnTo>
                  <a:pt x="248430" y="280256"/>
                </a:lnTo>
                <a:close/>
                <a:moveTo>
                  <a:pt x="248430" y="244653"/>
                </a:moveTo>
                <a:cubicBezTo>
                  <a:pt x="253818" y="242855"/>
                  <a:pt x="259206" y="245013"/>
                  <a:pt x="261361" y="250048"/>
                </a:cubicBezTo>
                <a:cubicBezTo>
                  <a:pt x="263157" y="255082"/>
                  <a:pt x="260642" y="260836"/>
                  <a:pt x="255614" y="262634"/>
                </a:cubicBezTo>
                <a:lnTo>
                  <a:pt x="145698" y="304350"/>
                </a:lnTo>
                <a:cubicBezTo>
                  <a:pt x="154678" y="310464"/>
                  <a:pt x="160425" y="320173"/>
                  <a:pt x="161862" y="331322"/>
                </a:cubicBezTo>
                <a:lnTo>
                  <a:pt x="142106" y="331322"/>
                </a:lnTo>
                <a:cubicBezTo>
                  <a:pt x="140669" y="323410"/>
                  <a:pt x="133485" y="317296"/>
                  <a:pt x="124864" y="317296"/>
                </a:cubicBezTo>
                <a:lnTo>
                  <a:pt x="109778" y="317296"/>
                </a:lnTo>
                <a:cubicBezTo>
                  <a:pt x="104749" y="317296"/>
                  <a:pt x="101157" y="314060"/>
                  <a:pt x="100079" y="309385"/>
                </a:cubicBezTo>
                <a:cubicBezTo>
                  <a:pt x="99361" y="304710"/>
                  <a:pt x="101516" y="300394"/>
                  <a:pt x="106186" y="298596"/>
                </a:cubicBezTo>
                <a:lnTo>
                  <a:pt x="248430" y="244653"/>
                </a:lnTo>
                <a:close/>
                <a:moveTo>
                  <a:pt x="248430" y="206174"/>
                </a:moveTo>
                <a:cubicBezTo>
                  <a:pt x="253818" y="204376"/>
                  <a:pt x="259206" y="207253"/>
                  <a:pt x="261361" y="211928"/>
                </a:cubicBezTo>
                <a:cubicBezTo>
                  <a:pt x="263157" y="216963"/>
                  <a:pt x="260642" y="222717"/>
                  <a:pt x="255614" y="224515"/>
                </a:cubicBezTo>
                <a:lnTo>
                  <a:pt x="113011" y="278817"/>
                </a:lnTo>
                <a:cubicBezTo>
                  <a:pt x="111933" y="279177"/>
                  <a:pt x="110496" y="279177"/>
                  <a:pt x="109778" y="279177"/>
                </a:cubicBezTo>
                <a:cubicBezTo>
                  <a:pt x="105826" y="279177"/>
                  <a:pt x="102234" y="277019"/>
                  <a:pt x="100438" y="273063"/>
                </a:cubicBezTo>
                <a:cubicBezTo>
                  <a:pt x="98642" y="268029"/>
                  <a:pt x="101157" y="262634"/>
                  <a:pt x="106186" y="260836"/>
                </a:cubicBezTo>
                <a:lnTo>
                  <a:pt x="248430" y="206174"/>
                </a:lnTo>
                <a:close/>
                <a:moveTo>
                  <a:pt x="248430" y="168414"/>
                </a:moveTo>
                <a:cubicBezTo>
                  <a:pt x="253818" y="166256"/>
                  <a:pt x="259206" y="168774"/>
                  <a:pt x="261361" y="173808"/>
                </a:cubicBezTo>
                <a:cubicBezTo>
                  <a:pt x="263157" y="178843"/>
                  <a:pt x="260642" y="184237"/>
                  <a:pt x="255614" y="186395"/>
                </a:cubicBezTo>
                <a:lnTo>
                  <a:pt x="113011" y="240698"/>
                </a:lnTo>
                <a:cubicBezTo>
                  <a:pt x="111933" y="241057"/>
                  <a:pt x="110496" y="241417"/>
                  <a:pt x="109778" y="241417"/>
                </a:cubicBezTo>
                <a:cubicBezTo>
                  <a:pt x="105826" y="241417"/>
                  <a:pt x="102234" y="238899"/>
                  <a:pt x="100438" y="235303"/>
                </a:cubicBezTo>
                <a:cubicBezTo>
                  <a:pt x="98642" y="230269"/>
                  <a:pt x="101157" y="224515"/>
                  <a:pt x="106186" y="222717"/>
                </a:cubicBezTo>
                <a:lnTo>
                  <a:pt x="248430" y="168414"/>
                </a:lnTo>
                <a:close/>
                <a:moveTo>
                  <a:pt x="324000" y="165240"/>
                </a:moveTo>
                <a:lnTo>
                  <a:pt x="361800" y="165240"/>
                </a:lnTo>
                <a:lnTo>
                  <a:pt x="361800" y="183960"/>
                </a:lnTo>
                <a:lnTo>
                  <a:pt x="324357" y="183960"/>
                </a:lnTo>
                <a:lnTo>
                  <a:pt x="324357" y="171598"/>
                </a:lnTo>
                <a:cubicBezTo>
                  <a:pt x="324357" y="169479"/>
                  <a:pt x="324357" y="167359"/>
                  <a:pt x="324000" y="165240"/>
                </a:cubicBezTo>
                <a:close/>
                <a:moveTo>
                  <a:pt x="0" y="165240"/>
                </a:moveTo>
                <a:lnTo>
                  <a:pt x="37800" y="165240"/>
                </a:lnTo>
                <a:cubicBezTo>
                  <a:pt x="37443" y="167359"/>
                  <a:pt x="37443" y="169479"/>
                  <a:pt x="37443" y="171598"/>
                </a:cubicBezTo>
                <a:lnTo>
                  <a:pt x="37443" y="183960"/>
                </a:lnTo>
                <a:lnTo>
                  <a:pt x="0" y="183960"/>
                </a:lnTo>
                <a:lnTo>
                  <a:pt x="0" y="165240"/>
                </a:lnTo>
                <a:close/>
                <a:moveTo>
                  <a:pt x="248430" y="130295"/>
                </a:moveTo>
                <a:cubicBezTo>
                  <a:pt x="253818" y="128496"/>
                  <a:pt x="259206" y="130654"/>
                  <a:pt x="261361" y="136048"/>
                </a:cubicBezTo>
                <a:cubicBezTo>
                  <a:pt x="263157" y="140723"/>
                  <a:pt x="260642" y="146477"/>
                  <a:pt x="255614" y="148275"/>
                </a:cubicBezTo>
                <a:lnTo>
                  <a:pt x="113011" y="202578"/>
                </a:lnTo>
                <a:cubicBezTo>
                  <a:pt x="111933" y="202938"/>
                  <a:pt x="110496" y="203297"/>
                  <a:pt x="109778" y="203297"/>
                </a:cubicBezTo>
                <a:cubicBezTo>
                  <a:pt x="105826" y="203297"/>
                  <a:pt x="102234" y="200780"/>
                  <a:pt x="100438" y="196824"/>
                </a:cubicBezTo>
                <a:cubicBezTo>
                  <a:pt x="98642" y="192149"/>
                  <a:pt x="101157" y="186395"/>
                  <a:pt x="106186" y="184237"/>
                </a:cubicBezTo>
                <a:lnTo>
                  <a:pt x="248430" y="130295"/>
                </a:lnTo>
                <a:close/>
                <a:moveTo>
                  <a:pt x="210713" y="106919"/>
                </a:moveTo>
                <a:cubicBezTo>
                  <a:pt x="215742" y="104761"/>
                  <a:pt x="221130" y="107279"/>
                  <a:pt x="222926" y="112314"/>
                </a:cubicBezTo>
                <a:cubicBezTo>
                  <a:pt x="225081" y="117348"/>
                  <a:pt x="222567" y="122743"/>
                  <a:pt x="217538" y="124900"/>
                </a:cubicBezTo>
                <a:lnTo>
                  <a:pt x="113011" y="164458"/>
                </a:lnTo>
                <a:cubicBezTo>
                  <a:pt x="111933" y="164818"/>
                  <a:pt x="110496" y="165178"/>
                  <a:pt x="109778" y="165178"/>
                </a:cubicBezTo>
                <a:cubicBezTo>
                  <a:pt x="105826" y="165178"/>
                  <a:pt x="102234" y="162660"/>
                  <a:pt x="100438" y="159064"/>
                </a:cubicBezTo>
                <a:cubicBezTo>
                  <a:pt x="98642" y="154029"/>
                  <a:pt x="101157" y="148275"/>
                  <a:pt x="106186" y="146477"/>
                </a:cubicBezTo>
                <a:lnTo>
                  <a:pt x="210713" y="106919"/>
                </a:lnTo>
                <a:close/>
                <a:moveTo>
                  <a:pt x="302159" y="39959"/>
                </a:moveTo>
                <a:lnTo>
                  <a:pt x="315720" y="53519"/>
                </a:lnTo>
                <a:lnTo>
                  <a:pt x="288598" y="80639"/>
                </a:lnTo>
                <a:cubicBezTo>
                  <a:pt x="284316" y="76000"/>
                  <a:pt x="279676" y="71361"/>
                  <a:pt x="274680" y="67436"/>
                </a:cubicBezTo>
                <a:lnTo>
                  <a:pt x="302159" y="39959"/>
                </a:lnTo>
                <a:close/>
                <a:moveTo>
                  <a:pt x="59640" y="39959"/>
                </a:moveTo>
                <a:lnTo>
                  <a:pt x="87119" y="67436"/>
                </a:lnTo>
                <a:cubicBezTo>
                  <a:pt x="82123" y="71361"/>
                  <a:pt x="77483" y="76000"/>
                  <a:pt x="73201" y="80639"/>
                </a:cubicBezTo>
                <a:lnTo>
                  <a:pt x="46079" y="53519"/>
                </a:lnTo>
                <a:lnTo>
                  <a:pt x="59640" y="39959"/>
                </a:lnTo>
                <a:close/>
                <a:moveTo>
                  <a:pt x="171360" y="0"/>
                </a:moveTo>
                <a:lnTo>
                  <a:pt x="190440" y="0"/>
                </a:lnTo>
                <a:lnTo>
                  <a:pt x="190440" y="37440"/>
                </a:lnTo>
                <a:lnTo>
                  <a:pt x="190087" y="37440"/>
                </a:lnTo>
                <a:lnTo>
                  <a:pt x="171360" y="37440"/>
                </a:lnTo>
                <a:lnTo>
                  <a:pt x="171360" y="0"/>
                </a:lnTo>
                <a:close/>
              </a:path>
            </a:pathLst>
          </a:custGeom>
          <a:solidFill>
            <a:schemeClr val="dk1"/>
          </a:solidFill>
          <a:ln>
            <a:noFill/>
          </a:ln>
        </p:spPr>
        <p:txBody>
          <a:bodyPr spcFirstLastPara="1" wrap="square" lIns="108805" tIns="54386" rIns="108805" bIns="54386" anchor="ctr" anchorCtr="1">
            <a:noAutofit/>
          </a:bodyPr>
          <a:lstStyle/>
          <a:p>
            <a:endParaRPr>
              <a:solidFill>
                <a:schemeClr val="dk1"/>
              </a:solidFill>
              <a:latin typeface="Verdana" panose="020B0604030504040204" pitchFamily="34" charset="0"/>
              <a:ea typeface="Verdana" panose="020B0604030504040204" pitchFamily="34" charset="0"/>
              <a:cs typeface="Calibri"/>
              <a:sym typeface="Calibri"/>
            </a:endParaRPr>
          </a:p>
        </p:txBody>
      </p:sp>
    </p:spTree>
    <p:extLst>
      <p:ext uri="{BB962C8B-B14F-4D97-AF65-F5344CB8AC3E}">
        <p14:creationId xmlns:p14="http://schemas.microsoft.com/office/powerpoint/2010/main" val="3245934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779EDF0-4EEA-44B5-85F9-8A18FBDB2733}"/>
              </a:ext>
            </a:extLst>
          </p:cNvPr>
          <p:cNvSpPr>
            <a:spLocks noGrp="1"/>
          </p:cNvSpPr>
          <p:nvPr>
            <p:ph type="ctrTitle"/>
          </p:nvPr>
        </p:nvSpPr>
        <p:spPr>
          <a:xfrm>
            <a:off x="2206143" y="2953704"/>
            <a:ext cx="7772400" cy="1470025"/>
          </a:xfrm>
        </p:spPr>
        <p:txBody>
          <a:bodyPr/>
          <a:lstStyle/>
          <a:p>
            <a:r>
              <a:rPr lang="cs-CZ"/>
              <a:t>Děkuji za pozornost</a:t>
            </a:r>
          </a:p>
        </p:txBody>
      </p:sp>
      <p:pic>
        <p:nvPicPr>
          <p:cNvPr id="5" name="Zástupný obsah 8">
            <a:extLst>
              <a:ext uri="{FF2B5EF4-FFF2-40B4-BE49-F238E27FC236}">
                <a16:creationId xmlns:a16="http://schemas.microsoft.com/office/drawing/2014/main" id="{11EED4ED-E7E0-03AE-A360-2E1854C0F4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3235" y="284388"/>
            <a:ext cx="8357191" cy="1829624"/>
          </a:xfrm>
          <a:prstGeom prst="rect">
            <a:avLst/>
          </a:prstGeom>
        </p:spPr>
      </p:pic>
      <p:pic>
        <p:nvPicPr>
          <p:cNvPr id="6" name="Obrázek 5">
            <a:extLst>
              <a:ext uri="{FF2B5EF4-FFF2-40B4-BE49-F238E27FC236}">
                <a16:creationId xmlns:a16="http://schemas.microsoft.com/office/drawing/2014/main" id="{2489A765-2DB4-756C-D537-95CBE88505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7127" y="4781849"/>
            <a:ext cx="1747751" cy="1809826"/>
          </a:xfrm>
          <a:prstGeom prst="rect">
            <a:avLst/>
          </a:prstGeom>
        </p:spPr>
      </p:pic>
      <p:pic>
        <p:nvPicPr>
          <p:cNvPr id="7" name="Obrázek 6">
            <a:extLst>
              <a:ext uri="{FF2B5EF4-FFF2-40B4-BE49-F238E27FC236}">
                <a16:creationId xmlns:a16="http://schemas.microsoft.com/office/drawing/2014/main" id="{AF9B4D03-E855-ACD6-F9A5-219CA1E46F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509" y="5667444"/>
            <a:ext cx="3209174" cy="991485"/>
          </a:xfrm>
          <a:prstGeom prst="rect">
            <a:avLst/>
          </a:prstGeom>
        </p:spPr>
      </p:pic>
      <p:pic>
        <p:nvPicPr>
          <p:cNvPr id="8" name="Obrázek 7">
            <a:extLst>
              <a:ext uri="{FF2B5EF4-FFF2-40B4-BE49-F238E27FC236}">
                <a16:creationId xmlns:a16="http://schemas.microsoft.com/office/drawing/2014/main" id="{496CCD1E-BAF6-4E73-BB83-70C7D765DF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71103" y="285224"/>
            <a:ext cx="2693620" cy="2666849"/>
          </a:xfrm>
          <a:prstGeom prst="rect">
            <a:avLst/>
          </a:prstGeom>
        </p:spPr>
      </p:pic>
    </p:spTree>
    <p:extLst>
      <p:ext uri="{BB962C8B-B14F-4D97-AF65-F5344CB8AC3E}">
        <p14:creationId xmlns:p14="http://schemas.microsoft.com/office/powerpoint/2010/main" val="17453567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283C5F92-6893-4908-E5D2-7F2DED405C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1415" y="208841"/>
            <a:ext cx="6219421" cy="6440317"/>
          </a:xfrm>
          <a:prstGeom prst="rect">
            <a:avLst/>
          </a:prstGeom>
        </p:spPr>
      </p:pic>
    </p:spTree>
    <p:extLst>
      <p:ext uri="{BB962C8B-B14F-4D97-AF65-F5344CB8AC3E}">
        <p14:creationId xmlns:p14="http://schemas.microsoft.com/office/powerpoint/2010/main" val="25919267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F58163B-31B7-DF2A-86D5-46CE5E0283F6}"/>
              </a:ext>
            </a:extLst>
          </p:cNvPr>
          <p:cNvSpPr>
            <a:spLocks noChangeArrowheads="1"/>
          </p:cNvSpPr>
          <p:nvPr/>
        </p:nvSpPr>
        <p:spPr bwMode="auto">
          <a:xfrm>
            <a:off x="1143000" y="1704975"/>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1"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Tento materiál byl vytvořen v rámci řešení projektu:</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Název: Od kohoutku do záchodu - environmentální vzdělávání dětí a mládeže se zaměřením na výrobu pitné vody a čištění odpadních vod</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Číslo: 5230200047</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Řešitel: Asociace pro vodu ČR z.s.</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Číslo výzvy: NPŽP-NPO 2/2023 - NPŽP-NPO 6.1.J</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Poskytovatel podpory: Státní fond životního prostředí České republiky</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Název komponenty: 2.5 Renovace budov a ochrana ovzduší</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Název opatření: 2.5.3 Předprojektová příprava a osvěta zaměřená na environmentální</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vzdělávání, výchovu a osvětu</a:t>
            </a:r>
            <a:endParaRPr kumimoji="0" lang="cs-CZ" altLang="cs-CZ"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1800" b="0" i="0" u="none" strike="noStrike" cap="none" normalizeH="0" baseline="0">
              <a:ln>
                <a:noFill/>
              </a:ln>
              <a:solidFill>
                <a:schemeClr val="tx1"/>
              </a:solidFill>
              <a:effectLst/>
              <a:latin typeface="Arial" panose="020B0604020202020204" pitchFamily="34" charset="0"/>
            </a:endParaRPr>
          </a:p>
        </p:txBody>
      </p:sp>
      <p:pic>
        <p:nvPicPr>
          <p:cNvPr id="2" name="Obrázek 1">
            <a:extLst>
              <a:ext uri="{FF2B5EF4-FFF2-40B4-BE49-F238E27FC236}">
                <a16:creationId xmlns:a16="http://schemas.microsoft.com/office/drawing/2014/main" id="{DAF5A357-5893-8A55-3790-C4BBFD175D50}"/>
              </a:ext>
            </a:extLst>
          </p:cNvPr>
          <p:cNvPicPr>
            <a:picLocks noChangeAspect="1"/>
          </p:cNvPicPr>
          <p:nvPr/>
        </p:nvPicPr>
        <p:blipFill>
          <a:blip r:embed="rId2"/>
          <a:stretch>
            <a:fillRect/>
          </a:stretch>
        </p:blipFill>
        <p:spPr>
          <a:xfrm>
            <a:off x="1143000" y="3058358"/>
            <a:ext cx="4494125" cy="2527945"/>
          </a:xfrm>
          <a:prstGeom prst="rect">
            <a:avLst/>
          </a:prstGeom>
        </p:spPr>
      </p:pic>
    </p:spTree>
    <p:extLst>
      <p:ext uri="{BB962C8B-B14F-4D97-AF65-F5344CB8AC3E}">
        <p14:creationId xmlns:p14="http://schemas.microsoft.com/office/powerpoint/2010/main" val="1685742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4A06279F3A1B45A8A7DA19A6082754" ma:contentTypeVersion="14" ma:contentTypeDescription="Vytvoří nový dokument" ma:contentTypeScope="" ma:versionID="4d111348ec4a55a4f01298b086bf89a0">
  <xsd:schema xmlns:xsd="http://www.w3.org/2001/XMLSchema" xmlns:xs="http://www.w3.org/2001/XMLSchema" xmlns:p="http://schemas.microsoft.com/office/2006/metadata/properties" xmlns:ns2="0bac2d8d-6865-4d26-a019-a92b88d9d877" xmlns:ns3="848de234-bd6f-48e0-8f3f-7dfb282e9272" targetNamespace="http://schemas.microsoft.com/office/2006/metadata/properties" ma:root="true" ma:fieldsID="675ac8706af8e991fe08c49a84704391" ns2:_="" ns3:_="">
    <xsd:import namespace="0bac2d8d-6865-4d26-a019-a92b88d9d877"/>
    <xsd:import namespace="848de234-bd6f-48e0-8f3f-7dfb282e92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c2d8d-6865-4d26-a019-a92b88d9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c679c8f0-c104-41ce-adcc-c1eba48f799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8de234-bd6f-48e0-8f3f-7dfb282e927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4588e4-16fe-4cd7-b088-2878a0fb446f}" ma:internalName="TaxCatchAll" ma:showField="CatchAllData" ma:web="848de234-bd6f-48e0-8f3f-7dfb282e92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ac2d8d-6865-4d26-a019-a92b88d9d877">
      <Terms xmlns="http://schemas.microsoft.com/office/infopath/2007/PartnerControls"/>
    </lcf76f155ced4ddcb4097134ff3c332f>
    <TaxCatchAll xmlns="848de234-bd6f-48e0-8f3f-7dfb282e927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F6E936-FE69-49CF-B3C1-56A9510D2AD0}">
  <ds:schemaRefs>
    <ds:schemaRef ds:uri="0bac2d8d-6865-4d26-a019-a92b88d9d877"/>
    <ds:schemaRef ds:uri="848de234-bd6f-48e0-8f3f-7dfb282e92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77B570B-1CF2-4F1B-8908-222D87DF8CAF}">
  <ds:schemaRefs>
    <ds:schemaRef ds:uri="0bac2d8d-6865-4d26-a019-a92b88d9d877"/>
    <ds:schemaRef ds:uri="848de234-bd6f-48e0-8f3f-7dfb282e92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DEFB0A-EA32-4B81-BFBA-6B0574D24163}">
  <ds:schemaRefs>
    <ds:schemaRef ds:uri="http://schemas.microsoft.com/sharepoint/v3/contenttype/forms"/>
  </ds:schemaRefs>
</ds:datastoreItem>
</file>

<file path=docMetadata/LabelInfo.xml><?xml version="1.0" encoding="utf-8"?>
<clbl:labelList xmlns:clbl="http://schemas.microsoft.com/office/2020/mipLabelMetadata">
  <clbl:label id="{eb4425a1-30d0-4cf3-a093-e7aec1c2804d}" enabled="1" method="Privileged" siteId="{87789cc7-933c-4e19-99b3-73a1953e3df7}" contentBits="0" removed="0"/>
</clbl:labelList>
</file>

<file path=docProps/app.xml><?xml version="1.0" encoding="utf-8"?>
<Properties xmlns="http://schemas.openxmlformats.org/officeDocument/2006/extended-properties" xmlns:vt="http://schemas.openxmlformats.org/officeDocument/2006/docPropsVTypes">
  <TotalTime>0</TotalTime>
  <Words>13596</Words>
  <Application>Microsoft Office PowerPoint</Application>
  <PresentationFormat>Vlastní</PresentationFormat>
  <Paragraphs>967</Paragraphs>
  <Slides>107</Slides>
  <Notes>96</Notes>
  <HiddenSlides>3</HiddenSlides>
  <MMClips>2</MMClips>
  <ScaleCrop>false</ScaleCrop>
  <HeadingPairs>
    <vt:vector size="6" baseType="variant">
      <vt:variant>
        <vt:lpstr>Použitá písma</vt:lpstr>
      </vt:variant>
      <vt:variant>
        <vt:i4>13</vt:i4>
      </vt:variant>
      <vt:variant>
        <vt:lpstr>Motiv</vt:lpstr>
      </vt:variant>
      <vt:variant>
        <vt:i4>1</vt:i4>
      </vt:variant>
      <vt:variant>
        <vt:lpstr>Nadpisy snímků</vt:lpstr>
      </vt:variant>
      <vt:variant>
        <vt:i4>107</vt:i4>
      </vt:variant>
    </vt:vector>
  </HeadingPairs>
  <TitlesOfParts>
    <vt:vector size="121" baseType="lpstr">
      <vt:lpstr>Aptos</vt:lpstr>
      <vt:lpstr>Aptos Display</vt:lpstr>
      <vt:lpstr>Arial</vt:lpstr>
      <vt:lpstr>Calibri</vt:lpstr>
      <vt:lpstr>Courier New</vt:lpstr>
      <vt:lpstr>Helvetica Neue Light</vt:lpstr>
      <vt:lpstr>inherit</vt:lpstr>
      <vt:lpstr>Noticia Text</vt:lpstr>
      <vt:lpstr>Proxima Nova</vt:lpstr>
      <vt:lpstr>Source Sans 3</vt:lpstr>
      <vt:lpstr>system-ui</vt:lpstr>
      <vt:lpstr>Verdana</vt:lpstr>
      <vt:lpstr>Wingdings</vt:lpstr>
      <vt:lpstr>Office Theme</vt:lpstr>
      <vt:lpstr>VODA</vt:lpstr>
      <vt:lpstr>O projektu</vt:lpstr>
      <vt:lpstr>VODA </vt:lpstr>
      <vt:lpstr>VODA JE JEN JEDNA</vt:lpstr>
      <vt:lpstr>MOTIVACE</vt:lpstr>
      <vt:lpstr>Kolik dní vydržíme bez vody?</vt:lpstr>
      <vt:lpstr>Prezentace aplikace PowerPoint</vt:lpstr>
      <vt:lpstr>Prezentace aplikace PowerPoint</vt:lpstr>
      <vt:lpstr>Vodní cyklus</vt:lpstr>
      <vt:lpstr>Vodní cyklus</vt:lpstr>
      <vt:lpstr>Prezentace aplikace PowerPoint</vt:lpstr>
      <vt:lpstr>Naše modrá planeta</vt:lpstr>
      <vt:lpstr>Prezentace aplikace PowerPoint</vt:lpstr>
      <vt:lpstr>Můžeme pít slanou vodu? NE!</vt:lpstr>
      <vt:lpstr>Prezentace aplikace PowerPoint</vt:lpstr>
      <vt:lpstr>Prezentace aplikace PowerPoint</vt:lpstr>
      <vt:lpstr>Prezentace aplikace PowerPoint</vt:lpstr>
      <vt:lpstr>%  Sladká voda</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Pitná voda a VODOVODY</vt:lpstr>
      <vt:lpstr>Pitná voda – Dračí doupě</vt:lpstr>
      <vt:lpstr>Pitná voda</vt:lpstr>
      <vt:lpstr>Prezentace aplikace PowerPoint</vt:lpstr>
      <vt:lpstr>Prezentace aplikace PowerPoint</vt:lpstr>
      <vt:lpstr>Rybaření na moři</vt:lpstr>
      <vt:lpstr>Rozbouřené moře</vt:lpstr>
      <vt:lpstr>Prezentace aplikace PowerPoint</vt:lpstr>
      <vt:lpstr>Sedíte u ohně</vt:lpstr>
      <vt:lpstr>CO je nejnutnější pro přežití?</vt:lpstr>
      <vt:lpstr>CO je nejnutnější pro přežití?</vt:lpstr>
      <vt:lpstr>PRIORITA = VODA</vt:lpstr>
      <vt:lpstr>Průrva v pralese</vt:lpstr>
      <vt:lpstr>Jeskyně u pláže</vt:lpstr>
      <vt:lpstr>Mořská voda</vt:lpstr>
      <vt:lpstr>Sedíte u ohně</vt:lpstr>
      <vt:lpstr>Ze které se napijete?</vt:lpstr>
      <vt:lpstr>Prezentace aplikace PowerPoint</vt:lpstr>
      <vt:lpstr>Prezentace aplikace PowerPoint</vt:lpstr>
      <vt:lpstr>Prezentace aplikace PowerPoint</vt:lpstr>
      <vt:lpstr>Prezentace aplikace PowerPoint</vt:lpstr>
      <vt:lpstr>Ze které se napijete?</vt:lpstr>
      <vt:lpstr>CO obsaženého ve vodě by nás mohlo ohrozit?</vt:lpstr>
      <vt:lpstr>Prezentace aplikace PowerPoint</vt:lpstr>
      <vt:lpstr>Prezentace aplikace PowerPoint</vt:lpstr>
      <vt:lpstr>Prezentace aplikace PowerPoint</vt:lpstr>
      <vt:lpstr>Prezentace aplikace PowerPoint</vt:lpstr>
      <vt:lpstr>Tak jakou?</vt:lpstr>
      <vt:lpstr>Filtrace</vt:lpstr>
      <vt:lpstr>Přivaděč</vt:lpstr>
      <vt:lpstr>Vodojem</vt:lpstr>
      <vt:lpstr>Poruchy, ztráty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Odpadní voda</vt:lpstr>
      <vt:lpstr>Zdroje odpadní vody</vt:lpstr>
      <vt:lpstr>Složení odpadní vody</vt:lpstr>
      <vt:lpstr>Složení odpadní vody</vt:lpstr>
      <vt:lpstr>…sem tam připlavou na čistírnu i neobvyklé „věci“</vt:lpstr>
      <vt:lpstr>Hlubší prozkoumání</vt:lpstr>
      <vt:lpstr>Moč</vt:lpstr>
      <vt:lpstr>Co nepatří do kanalizace!</vt:lpstr>
      <vt:lpstr>Prezentace aplikace PowerPoint</vt:lpstr>
      <vt:lpstr>Historický vývoj odvádění odpadních vod</vt:lpstr>
      <vt:lpstr>Kam odpadní vodu odvádíme?</vt:lpstr>
      <vt:lpstr>Kam odpadní vodu odvádíme?</vt:lpstr>
      <vt:lpstr>… a PROČ?</vt:lpstr>
      <vt:lpstr>ČISTÍRNA ODPADNÍCH VOD (ČOV)</vt:lpstr>
      <vt:lpstr>Obecné schéma ČOV</vt:lpstr>
      <vt:lpstr>Obecné schéma ČOV</vt:lpstr>
      <vt:lpstr>… a jak opravdu vypadá ČOV?</vt:lpstr>
      <vt:lpstr>Mechanické předčištění</vt:lpstr>
      <vt:lpstr>Prezentace aplikace PowerPoint</vt:lpstr>
      <vt:lpstr>Prezentace aplikace PowerPoint</vt:lpstr>
      <vt:lpstr>Prezentace aplikace PowerPoint</vt:lpstr>
      <vt:lpstr>Prezentace aplikace PowerPoint</vt:lpstr>
      <vt:lpstr>… a co jedí?</vt:lpstr>
      <vt:lpstr>Prezentace aplikace PowerPoint</vt:lpstr>
      <vt:lpstr>…a co s aktivovaným kalem?</vt:lpstr>
      <vt:lpstr>Co jsme všechno odstranili z vody?</vt:lpstr>
      <vt:lpstr>A co teď s tím budeme dělat?</vt:lpstr>
      <vt:lpstr>Prezentace aplikace PowerPoint</vt:lpstr>
      <vt:lpstr>Prezentace aplikace PowerPoint</vt:lpstr>
      <vt:lpstr>Prezentace aplikace PowerPoint</vt:lpstr>
      <vt:lpstr>Prezentace aplikace PowerPoint</vt:lpstr>
      <vt:lpstr>Principy cirkularity ve vodNím hospodářství</vt:lpstr>
      <vt:lpstr>Voda nemůže nikdy být odpad. Vždy je to zdroj. </vt:lpstr>
      <vt:lpstr>Klima se změní. A to i u Vás. </vt:lpstr>
      <vt:lpstr>Recyklace vody je už skutečností</vt:lpstr>
      <vt:lpstr>Čistírna odpadních vod může také produkovat energii</vt:lpstr>
      <vt:lpstr>Vodní stopa ukazuje vodu, kterou spotřebujeme a ani ji nevidíme</vt:lpstr>
      <vt:lpstr>Kdo se o vodu stará?</vt:lpstr>
      <vt:lpstr>Jaká bude naše budoucnost? Záleží na nás.</vt:lpstr>
      <vt:lpstr>Jak mohu vodě pomoci já?</vt:lpstr>
      <vt:lpstr>SPOLEČNĚ PRO UDRŽITELNOST</vt:lpstr>
      <vt:lpstr>Děkuji za pozornost</vt:lpstr>
      <vt:lpstr>Prezentace aplikace PowerPoint</vt:lpstr>
      <vt:lpstr>Prezentace aplikace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VODA</dc:title>
  <dc:subject/>
  <dc:creator>proch</dc:creator>
  <cp:keywords/>
  <dc:description>generated using python-pptx</dc:description>
  <cp:lastModifiedBy>Jana Šmídková</cp:lastModifiedBy>
  <cp:revision>154</cp:revision>
  <dcterms:created xsi:type="dcterms:W3CDTF">2013-01-27T09:14:16Z</dcterms:created>
  <dcterms:modified xsi:type="dcterms:W3CDTF">2025-10-30T08:10:41Z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0x0101000A4A06279F3A1B45A8A7DA19A6082754</vt:lpwstr>
  </property>
  <property fmtid="{D5CDD505-2E9C-101B-9397-08002B2CF9AE}" pid="3" name="MediaServiceImageTags">
    <vt:lpwstr/>
  </property>
</Properties>
</file>